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937" r:id="rId4"/>
  </p:sldMasterIdLst>
  <p:notesMasterIdLst>
    <p:notesMasterId r:id="rId31"/>
  </p:notesMasterIdLst>
  <p:handoutMasterIdLst>
    <p:handoutMasterId r:id="rId32"/>
  </p:handoutMasterIdLst>
  <p:sldIdLst>
    <p:sldId id="1564513129" r:id="rId5"/>
    <p:sldId id="1838359504" r:id="rId6"/>
    <p:sldId id="203389032" r:id="rId7"/>
    <p:sldId id="1687403633" r:id="rId8"/>
    <p:sldId id="388984025" r:id="rId9"/>
    <p:sldId id="1699737760" r:id="rId10"/>
    <p:sldId id="2116525286" r:id="rId11"/>
    <p:sldId id="1687278563" r:id="rId12"/>
    <p:sldId id="907403891" r:id="rId13"/>
    <p:sldId id="1515173605" r:id="rId14"/>
    <p:sldId id="1125143378" r:id="rId15"/>
    <p:sldId id="1933015583" r:id="rId16"/>
    <p:sldId id="1665972039" r:id="rId17"/>
    <p:sldId id="42696864" r:id="rId18"/>
    <p:sldId id="637663510" r:id="rId19"/>
    <p:sldId id="1424789269" r:id="rId20"/>
    <p:sldId id="1935679877" r:id="rId21"/>
    <p:sldId id="1614431752" r:id="rId22"/>
    <p:sldId id="354050004" r:id="rId23"/>
    <p:sldId id="368692882" r:id="rId24"/>
    <p:sldId id="231684308" r:id="rId25"/>
    <p:sldId id="1919927773" r:id="rId26"/>
    <p:sldId id="318805075" r:id="rId27"/>
    <p:sldId id="1994571230" r:id="rId28"/>
    <p:sldId id="674082898" r:id="rId29"/>
    <p:sldId id="772231389" r:id="rId30"/>
  </p:sldIdLst>
  <p:sldSz cx="12188825"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oductSection" id="{2DEFBDAA-0E4C-D94A-8F63-1A85F493F1B1}">
          <p14:sldIdLst>
            <p14:sldId id="1564513129"/>
            <p14:sldId id="1838359504"/>
            <p14:sldId id="203389032"/>
            <p14:sldId id="1687403633"/>
            <p14:sldId id="388984025"/>
            <p14:sldId id="1699737760"/>
            <p14:sldId id="2116525286"/>
            <p14:sldId id="1687278563"/>
            <p14:sldId id="907403891"/>
            <p14:sldId id="1515173605"/>
            <p14:sldId id="1125143378"/>
            <p14:sldId id="1933015583"/>
            <p14:sldId id="1665972039"/>
            <p14:sldId id="42696864"/>
            <p14:sldId id="637663510"/>
            <p14:sldId id="1424789269"/>
            <p14:sldId id="1935679877"/>
            <p14:sldId id="1614431752"/>
            <p14:sldId id="354050004"/>
            <p14:sldId id="368692882"/>
            <p14:sldId id="231684308"/>
            <p14:sldId id="1919927773"/>
            <p14:sldId id="318805075"/>
            <p14:sldId id="1994571230"/>
            <p14:sldId id="674082898"/>
            <p14:sldId id="772231389"/>
          </p14:sldIdLst>
        </p14:section>
        <p14:section name="AdoptionSection" id="{F5F14566-8E8D-1345-BF13-464AA68CA61D}">
          <p14:sldIdLst/>
        </p14:section>
        <p14:section name="CloseSection" id="{BEFE7536-9CDF-5D4C-A70B-E8C31045436F}">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7C2C"/>
    <a:srgbClr val="AADB1E"/>
    <a:srgbClr val="6DB33F"/>
    <a:srgbClr val="006990"/>
    <a:srgbClr val="E6E6E6"/>
    <a:srgbClr val="7F35AB"/>
    <a:srgbClr val="7636AE"/>
    <a:srgbClr val="264088"/>
    <a:srgbClr val="B3B3B3"/>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25E649-3F16-4E02-A733-19D2CDBF48F0}">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783" autoAdjust="0"/>
  </p:normalViewPr>
  <p:slideViewPr>
    <p:cSldViewPr snapToGrid="0">
      <p:cViewPr varScale="1">
        <p:scale>
          <a:sx n="70" d="100"/>
          <a:sy n="70" d="100"/>
        </p:scale>
        <p:origin x="84" y="762"/>
      </p:cViewPr>
      <p:guideLst/>
    </p:cSldViewPr>
  </p:slideViewPr>
  <p:outlineViewPr>
    <p:cViewPr>
      <p:scale>
        <a:sx n="33" d="100"/>
        <a:sy n="33" d="100"/>
      </p:scale>
      <p:origin x="0" y="-51182"/>
    </p:cViewPr>
  </p:outlineViewPr>
  <p:notesTextViewPr>
    <p:cViewPr>
      <p:scale>
        <a:sx n="1" d="1"/>
        <a:sy n="1" d="1"/>
      </p:scale>
      <p:origin x="0" y="0"/>
    </p:cViewPr>
  </p:notesTextViewPr>
  <p:sorterViewPr>
    <p:cViewPr>
      <p:scale>
        <a:sx n="60" d="100"/>
        <a:sy n="60" d="100"/>
      </p:scale>
      <p:origin x="0" y="-6396"/>
    </p:cViewPr>
  </p:sorterViewPr>
  <p:notesViewPr>
    <p:cSldViewPr snapToGrid="0" showGuides="1">
      <p:cViewPr varScale="1">
        <p:scale>
          <a:sx n="59" d="100"/>
          <a:sy n="59" d="100"/>
        </p:scale>
        <p:origin x="2371" y="1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1BE15F-2132-4ED0-BC46-79E7B38CDDEE}" type="doc">
      <dgm:prSet loTypeId="urn:microsoft.com/office/officeart/2005/8/layout/equation2#1" loCatId="relationship" qsTypeId="urn:microsoft.com/office/officeart/2005/8/quickstyle/simple1" qsCatId="simple" csTypeId="urn:microsoft.com/office/officeart/2005/8/colors/accent1_2" csCatId="accent1" phldr="1"/>
      <dgm:spPr/>
    </dgm:pt>
    <dgm:pt modelId="{F092909D-3547-4B84-AABE-67E2C6D52199}">
      <dgm:prSet phldrT="[Text]"/>
      <dgm:spPr/>
      <dgm:t>
        <a:bodyPr/>
        <a:lstStyle/>
        <a:p>
          <a:r>
            <a:rPr lang="en-US"/>
            <a:t>Controller</a:t>
          </a:r>
        </a:p>
      </dgm:t>
    </dgm:pt>
    <dgm:pt modelId="{6F17A6B9-B587-431F-A72A-C7311153EB16}" type="parTrans" cxnId="{21DE09B7-A35E-4FB6-930F-574DB7453BFD}">
      <dgm:prSet/>
      <dgm:spPr/>
      <dgm:t>
        <a:bodyPr/>
        <a:lstStyle/>
        <a:p>
          <a:endParaRPr lang="en-US"/>
        </a:p>
      </dgm:t>
    </dgm:pt>
    <dgm:pt modelId="{4552DF59-F0FB-4CA2-B86A-20E35B43D84D}" type="sibTrans" cxnId="{21DE09B7-A35E-4FB6-930F-574DB7453BFD}">
      <dgm:prSet/>
      <dgm:spPr/>
      <dgm:t>
        <a:bodyPr/>
        <a:lstStyle/>
        <a:p>
          <a:endParaRPr lang="en-US"/>
        </a:p>
      </dgm:t>
    </dgm:pt>
    <dgm:pt modelId="{089BD7C6-BE31-41EC-A89B-54BDBD2CBC4F}">
      <dgm:prSet phldrT="[Text]"/>
      <dgm:spPr/>
      <dgm:t>
        <a:bodyPr/>
        <a:lstStyle/>
        <a:p>
          <a:r>
            <a:rPr lang="en-US"/>
            <a:t>Manager Appliance</a:t>
          </a:r>
        </a:p>
      </dgm:t>
    </dgm:pt>
    <dgm:pt modelId="{6E1E8E5D-9CB8-4B46-9306-FDB8EE178FEA}" type="parTrans" cxnId="{D544E943-2697-40B6-B7B6-2D1A4C701452}">
      <dgm:prSet/>
      <dgm:spPr/>
      <dgm:t>
        <a:bodyPr/>
        <a:lstStyle/>
        <a:p>
          <a:endParaRPr lang="en-US"/>
        </a:p>
      </dgm:t>
    </dgm:pt>
    <dgm:pt modelId="{C6D6C246-680D-4949-B605-5874267D408D}" type="sibTrans" cxnId="{D544E943-2697-40B6-B7B6-2D1A4C701452}">
      <dgm:prSet/>
      <dgm:spPr/>
      <dgm:t>
        <a:bodyPr/>
        <a:lstStyle/>
        <a:p>
          <a:endParaRPr lang="en-US"/>
        </a:p>
      </dgm:t>
    </dgm:pt>
    <dgm:pt modelId="{9FC5E6AB-FAF7-40DC-9B96-27587E8FBBA9}">
      <dgm:prSet phldrT="[Text]"/>
      <dgm:spPr/>
      <dgm:t>
        <a:bodyPr/>
        <a:lstStyle/>
        <a:p>
          <a:r>
            <a:rPr lang="en-US"/>
            <a:t>Manager&amp;Policy</a:t>
          </a:r>
        </a:p>
      </dgm:t>
    </dgm:pt>
    <dgm:pt modelId="{5352CDD6-191E-47BB-AB91-6406B4D38807}" type="sibTrans" cxnId="{6D809EBA-5ACE-4040-959B-1610D6C39D88}">
      <dgm:prSet/>
      <dgm:spPr/>
      <dgm:t>
        <a:bodyPr/>
        <a:lstStyle/>
        <a:p>
          <a:endParaRPr lang="en-US"/>
        </a:p>
      </dgm:t>
    </dgm:pt>
    <dgm:pt modelId="{5EF3D8DB-F8A1-43E6-89C3-7C9F260446DE}" type="parTrans" cxnId="{6D809EBA-5ACE-4040-959B-1610D6C39D88}">
      <dgm:prSet/>
      <dgm:spPr/>
      <dgm:t>
        <a:bodyPr/>
        <a:lstStyle/>
        <a:p>
          <a:endParaRPr lang="en-US"/>
        </a:p>
      </dgm:t>
    </dgm:pt>
    <dgm:pt modelId="{FC9B5E6D-B74E-421F-934C-DC3217F71682}" type="pres">
      <dgm:prSet presAssocID="{891BE15F-2132-4ED0-BC46-79E7B38CDDEE}" presName="Name0" presStyleCnt="0">
        <dgm:presLayoutVars>
          <dgm:dir/>
          <dgm:resizeHandles val="exact"/>
        </dgm:presLayoutVars>
      </dgm:prSet>
      <dgm:spPr/>
    </dgm:pt>
    <dgm:pt modelId="{B808200D-72EB-48E0-A025-D9B4EBB53C9B}" type="pres">
      <dgm:prSet presAssocID="{891BE15F-2132-4ED0-BC46-79E7B38CDDEE}" presName="vNodes" presStyleCnt="0"/>
      <dgm:spPr/>
    </dgm:pt>
    <dgm:pt modelId="{837E711C-3F8B-49AD-9523-E0A35E6B5804}" type="pres">
      <dgm:prSet presAssocID="{9FC5E6AB-FAF7-40DC-9B96-27587E8FBBA9}" presName="node" presStyleLbl="node1" presStyleIdx="0" presStyleCnt="3">
        <dgm:presLayoutVars>
          <dgm:bulletEnabled val="1"/>
        </dgm:presLayoutVars>
      </dgm:prSet>
      <dgm:spPr/>
    </dgm:pt>
    <dgm:pt modelId="{DACBEB0F-4E20-4BCD-83B3-8AA2C3381385}" type="pres">
      <dgm:prSet presAssocID="{5352CDD6-191E-47BB-AB91-6406B4D38807}" presName="spacerT" presStyleCnt="0"/>
      <dgm:spPr/>
    </dgm:pt>
    <dgm:pt modelId="{A5026585-27F2-4293-81E3-6460953B21AE}" type="pres">
      <dgm:prSet presAssocID="{5352CDD6-191E-47BB-AB91-6406B4D38807}" presName="sibTrans" presStyleLbl="sibTrans2D1" presStyleIdx="0" presStyleCnt="2"/>
      <dgm:spPr/>
    </dgm:pt>
    <dgm:pt modelId="{8DF3BF4E-E7B3-4436-B579-3EB727B53C25}" type="pres">
      <dgm:prSet presAssocID="{5352CDD6-191E-47BB-AB91-6406B4D38807}" presName="spacerB" presStyleCnt="0"/>
      <dgm:spPr/>
    </dgm:pt>
    <dgm:pt modelId="{04E0BC9B-0273-4957-B1C9-6A23FF84FE0B}" type="pres">
      <dgm:prSet presAssocID="{F092909D-3547-4B84-AABE-67E2C6D52199}" presName="node" presStyleLbl="node1" presStyleIdx="1" presStyleCnt="3">
        <dgm:presLayoutVars>
          <dgm:bulletEnabled val="1"/>
        </dgm:presLayoutVars>
      </dgm:prSet>
      <dgm:spPr/>
    </dgm:pt>
    <dgm:pt modelId="{56D4C4D6-1308-4C04-AB36-1E489EC52370}" type="pres">
      <dgm:prSet presAssocID="{891BE15F-2132-4ED0-BC46-79E7B38CDDEE}" presName="sibTransLast" presStyleLbl="sibTrans2D1" presStyleIdx="1" presStyleCnt="2"/>
      <dgm:spPr/>
    </dgm:pt>
    <dgm:pt modelId="{BED5F823-68BF-48DC-BB34-F931DBBD7027}" type="pres">
      <dgm:prSet presAssocID="{891BE15F-2132-4ED0-BC46-79E7B38CDDEE}" presName="connectorText" presStyleLbl="sibTrans2D1" presStyleIdx="1" presStyleCnt="2"/>
      <dgm:spPr/>
    </dgm:pt>
    <dgm:pt modelId="{DB6A4343-2B53-49E6-81DC-52E02B3AD374}" type="pres">
      <dgm:prSet presAssocID="{891BE15F-2132-4ED0-BC46-79E7B38CDDEE}" presName="lastNode" presStyleLbl="node1" presStyleIdx="2" presStyleCnt="3">
        <dgm:presLayoutVars>
          <dgm:bulletEnabled val="1"/>
        </dgm:presLayoutVars>
      </dgm:prSet>
      <dgm:spPr/>
    </dgm:pt>
  </dgm:ptLst>
  <dgm:cxnLst>
    <dgm:cxn modelId="{0713AD13-8A9E-4AE4-A738-26D2F388ED25}" type="presOf" srcId="{5352CDD6-191E-47BB-AB91-6406B4D38807}" destId="{A5026585-27F2-4293-81E3-6460953B21AE}" srcOrd="0" destOrd="0" presId="urn:microsoft.com/office/officeart/2005/8/layout/equation2#1"/>
    <dgm:cxn modelId="{33987314-4DC2-4120-93B0-77BBCB7AEC7D}" type="presOf" srcId="{4552DF59-F0FB-4CA2-B86A-20E35B43D84D}" destId="{BED5F823-68BF-48DC-BB34-F931DBBD7027}" srcOrd="1" destOrd="0" presId="urn:microsoft.com/office/officeart/2005/8/layout/equation2#1"/>
    <dgm:cxn modelId="{2F117929-80B3-4DEB-9B0A-4B7CDDC9A79D}" type="presOf" srcId="{891BE15F-2132-4ED0-BC46-79E7B38CDDEE}" destId="{FC9B5E6D-B74E-421F-934C-DC3217F71682}" srcOrd="0" destOrd="0" presId="urn:microsoft.com/office/officeart/2005/8/layout/equation2#1"/>
    <dgm:cxn modelId="{7228FC5D-BD02-4561-8C34-D8BB31F384AF}" type="presOf" srcId="{089BD7C6-BE31-41EC-A89B-54BDBD2CBC4F}" destId="{DB6A4343-2B53-49E6-81DC-52E02B3AD374}" srcOrd="0" destOrd="0" presId="urn:microsoft.com/office/officeart/2005/8/layout/equation2#1"/>
    <dgm:cxn modelId="{D544E943-2697-40B6-B7B6-2D1A4C701452}" srcId="{891BE15F-2132-4ED0-BC46-79E7B38CDDEE}" destId="{089BD7C6-BE31-41EC-A89B-54BDBD2CBC4F}" srcOrd="2" destOrd="0" parTransId="{6E1E8E5D-9CB8-4B46-9306-FDB8EE178FEA}" sibTransId="{C6D6C246-680D-4949-B605-5874267D408D}"/>
    <dgm:cxn modelId="{1B60666F-C2DC-48E3-BED6-7FBBB31E1BB6}" type="presOf" srcId="{9FC5E6AB-FAF7-40DC-9B96-27587E8FBBA9}" destId="{837E711C-3F8B-49AD-9523-E0A35E6B5804}" srcOrd="0" destOrd="0" presId="urn:microsoft.com/office/officeart/2005/8/layout/equation2#1"/>
    <dgm:cxn modelId="{98733887-0FE7-4390-85BF-5A4ACB4CE26C}" type="presOf" srcId="{4552DF59-F0FB-4CA2-B86A-20E35B43D84D}" destId="{56D4C4D6-1308-4C04-AB36-1E489EC52370}" srcOrd="0" destOrd="0" presId="urn:microsoft.com/office/officeart/2005/8/layout/equation2#1"/>
    <dgm:cxn modelId="{BE758092-9F69-4BFD-A97B-5DE29936CB0F}" type="presOf" srcId="{F092909D-3547-4B84-AABE-67E2C6D52199}" destId="{04E0BC9B-0273-4957-B1C9-6A23FF84FE0B}" srcOrd="0" destOrd="0" presId="urn:microsoft.com/office/officeart/2005/8/layout/equation2#1"/>
    <dgm:cxn modelId="{21DE09B7-A35E-4FB6-930F-574DB7453BFD}" srcId="{891BE15F-2132-4ED0-BC46-79E7B38CDDEE}" destId="{F092909D-3547-4B84-AABE-67E2C6D52199}" srcOrd="1" destOrd="0" parTransId="{6F17A6B9-B587-431F-A72A-C7311153EB16}" sibTransId="{4552DF59-F0FB-4CA2-B86A-20E35B43D84D}"/>
    <dgm:cxn modelId="{6D809EBA-5ACE-4040-959B-1610D6C39D88}" srcId="{891BE15F-2132-4ED0-BC46-79E7B38CDDEE}" destId="{9FC5E6AB-FAF7-40DC-9B96-27587E8FBBA9}" srcOrd="0" destOrd="0" parTransId="{5EF3D8DB-F8A1-43E6-89C3-7C9F260446DE}" sibTransId="{5352CDD6-191E-47BB-AB91-6406B4D38807}"/>
    <dgm:cxn modelId="{AECB4F74-51A4-44CE-A24E-1727B03CF84C}" type="presParOf" srcId="{FC9B5E6D-B74E-421F-934C-DC3217F71682}" destId="{B808200D-72EB-48E0-A025-D9B4EBB53C9B}" srcOrd="0" destOrd="0" presId="urn:microsoft.com/office/officeart/2005/8/layout/equation2#1"/>
    <dgm:cxn modelId="{7D9CB6D2-9CB1-4753-AFCD-A00CC2299FC6}" type="presParOf" srcId="{B808200D-72EB-48E0-A025-D9B4EBB53C9B}" destId="{837E711C-3F8B-49AD-9523-E0A35E6B5804}" srcOrd="0" destOrd="0" presId="urn:microsoft.com/office/officeart/2005/8/layout/equation2#1"/>
    <dgm:cxn modelId="{16DE74F6-3B8F-48A0-8778-0EB1B966F1B3}" type="presParOf" srcId="{B808200D-72EB-48E0-A025-D9B4EBB53C9B}" destId="{DACBEB0F-4E20-4BCD-83B3-8AA2C3381385}" srcOrd="1" destOrd="0" presId="urn:microsoft.com/office/officeart/2005/8/layout/equation2#1"/>
    <dgm:cxn modelId="{39D62646-4303-44BB-B22F-DD967421F53C}" type="presParOf" srcId="{B808200D-72EB-48E0-A025-D9B4EBB53C9B}" destId="{A5026585-27F2-4293-81E3-6460953B21AE}" srcOrd="2" destOrd="0" presId="urn:microsoft.com/office/officeart/2005/8/layout/equation2#1"/>
    <dgm:cxn modelId="{46B47268-C82A-4832-A8A9-AB8A143AF92F}" type="presParOf" srcId="{B808200D-72EB-48E0-A025-D9B4EBB53C9B}" destId="{8DF3BF4E-E7B3-4436-B579-3EB727B53C25}" srcOrd="3" destOrd="0" presId="urn:microsoft.com/office/officeart/2005/8/layout/equation2#1"/>
    <dgm:cxn modelId="{5F9AF95A-B5B2-47FF-B101-12ECB69ED057}" type="presParOf" srcId="{B808200D-72EB-48E0-A025-D9B4EBB53C9B}" destId="{04E0BC9B-0273-4957-B1C9-6A23FF84FE0B}" srcOrd="4" destOrd="0" presId="urn:microsoft.com/office/officeart/2005/8/layout/equation2#1"/>
    <dgm:cxn modelId="{1614FFF7-0D59-472D-B97F-C4CA028CE13A}" type="presParOf" srcId="{FC9B5E6D-B74E-421F-934C-DC3217F71682}" destId="{56D4C4D6-1308-4C04-AB36-1E489EC52370}" srcOrd="1" destOrd="0" presId="urn:microsoft.com/office/officeart/2005/8/layout/equation2#1"/>
    <dgm:cxn modelId="{7FF493F0-E033-4381-B981-1B3068AB1520}" type="presParOf" srcId="{56D4C4D6-1308-4C04-AB36-1E489EC52370}" destId="{BED5F823-68BF-48DC-BB34-F931DBBD7027}" srcOrd="0" destOrd="0" presId="urn:microsoft.com/office/officeart/2005/8/layout/equation2#1"/>
    <dgm:cxn modelId="{15D7151A-A54D-4BEC-A10C-282714E84D4A}" type="presParOf" srcId="{FC9B5E6D-B74E-421F-934C-DC3217F71682}" destId="{DB6A4343-2B53-49E6-81DC-52E02B3AD374}" srcOrd="2" destOrd="0" presId="urn:microsoft.com/office/officeart/2005/8/layout/equation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E711C-3F8B-49AD-9523-E0A35E6B5804}">
      <dsp:nvSpPr>
        <dsp:cNvPr id="0" name=""/>
        <dsp:cNvSpPr/>
      </dsp:nvSpPr>
      <dsp:spPr>
        <a:xfrm>
          <a:off x="3571" y="90096"/>
          <a:ext cx="1268015" cy="126801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Manager&amp;Policy</a:t>
          </a:r>
        </a:p>
      </dsp:txBody>
      <dsp:txXfrm>
        <a:off x="189267" y="275792"/>
        <a:ext cx="896623" cy="896623"/>
      </dsp:txXfrm>
    </dsp:sp>
    <dsp:sp modelId="{A5026585-27F2-4293-81E3-6460953B21AE}">
      <dsp:nvSpPr>
        <dsp:cNvPr id="0" name=""/>
        <dsp:cNvSpPr/>
      </dsp:nvSpPr>
      <dsp:spPr>
        <a:xfrm>
          <a:off x="269855" y="1461075"/>
          <a:ext cx="735449" cy="73544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67339" y="1742311"/>
        <a:ext cx="540481" cy="172977"/>
      </dsp:txXfrm>
    </dsp:sp>
    <dsp:sp modelId="{04E0BC9B-0273-4957-B1C9-6A23FF84FE0B}">
      <dsp:nvSpPr>
        <dsp:cNvPr id="0" name=""/>
        <dsp:cNvSpPr/>
      </dsp:nvSpPr>
      <dsp:spPr>
        <a:xfrm>
          <a:off x="3571" y="2299487"/>
          <a:ext cx="1268015" cy="126801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Controller</a:t>
          </a:r>
        </a:p>
      </dsp:txBody>
      <dsp:txXfrm>
        <a:off x="189267" y="2485183"/>
        <a:ext cx="896623" cy="896623"/>
      </dsp:txXfrm>
    </dsp:sp>
    <dsp:sp modelId="{56D4C4D6-1308-4C04-AB36-1E489EC52370}">
      <dsp:nvSpPr>
        <dsp:cNvPr id="0" name=""/>
        <dsp:cNvSpPr/>
      </dsp:nvSpPr>
      <dsp:spPr>
        <a:xfrm>
          <a:off x="1461789" y="1592949"/>
          <a:ext cx="403228" cy="47170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461789" y="1687289"/>
        <a:ext cx="282260" cy="283021"/>
      </dsp:txXfrm>
    </dsp:sp>
    <dsp:sp modelId="{DB6A4343-2B53-49E6-81DC-52E02B3AD374}">
      <dsp:nvSpPr>
        <dsp:cNvPr id="0" name=""/>
        <dsp:cNvSpPr/>
      </dsp:nvSpPr>
      <dsp:spPr>
        <a:xfrm>
          <a:off x="2032396" y="560784"/>
          <a:ext cx="2536031" cy="25360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a:t>Manager Appliance</a:t>
          </a:r>
        </a:p>
      </dsp:txBody>
      <dsp:txXfrm>
        <a:off x="2403789" y="932177"/>
        <a:ext cx="1793245" cy="179324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1">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 ptType="" hideLastTrans="" st="" cnt="" step=""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axis="" ptType="" hideLastTrans="" st="" cnt="" step=""/>
    <dgm:choose name="Name4">
      <dgm:if name="Name5" axis="ch" ptType="node" hideLastTrans="" st="" cnt="" step=""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hideLastTrans="" st="" cnt="" step="" func="cnt" op="gte" val="1">
        <dgm:layoutNode name="vNodes">
          <dgm:alg type="lin">
            <dgm:param type="linDir" val="fromT"/>
            <dgm:param type="fallback" val="2D"/>
          </dgm:alg>
          <dgm:shape xmlns:r="http://schemas.openxmlformats.org/officeDocument/2006/relationships" r:blip="">
            <dgm:adjLst/>
          </dgm:shape>
          <dgm:presOf axis="" ptType="" hideLastTrans="" st="" cnt="" step=""/>
          <dgm:constrLst/>
          <dgm:ruleLst/>
          <dgm:forEach name="Name9" axis="ch" ptType="node" hideLastTrans="" st="" cnt="" step="">
            <dgm:choose name="Name10">
              <dgm:if name="Name11" axis="self" ptType="" hideLastTrans="" st="" cnt="" step=""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hideLastTrans="" st="" cnt="" step=""/>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hideLastTrans="" st="" cnt="" step="" func="revPos" op="gt" val="2">
                    <dgm:forEach name="sibTransForEach" axis="followSib" ptType="sibTrans" hideLastTrans="" st="" cnt="1" step="">
                      <dgm:layoutNode name="spacerT">
                        <dgm:alg type="sp"/>
                        <dgm:shape xmlns:r="http://schemas.openxmlformats.org/officeDocument/2006/relationships" r:blip="">
                          <dgm:adjLst/>
                        </dgm:shape>
                        <dgm:presOf axis="self" ptType="" hideLastTrans="" st="" cnt="" step=""/>
                        <dgm:constrLst/>
                        <dgm:ruleLst/>
                      </dgm:layoutNode>
                      <dgm:layoutNode name="sibTrans">
                        <dgm:alg type="tx"/>
                        <dgm:shape xmlns:r="http://schemas.openxmlformats.org/officeDocument/2006/relationships" type="mathPlus" r:blip="">
                          <dgm:adjLst/>
                        </dgm:shape>
                        <dgm:presOf axis="self" ptType="" hideLastTrans="" st="" cnt="" step=""/>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ptType="" hideLastTrans="" st="" cnt="" step=""/>
                        <dgm:constrLst/>
                        <dgm:ruleLst/>
                      </dgm:layoutNode>
                    </dgm:forEach>
                  </dgm:if>
                  <dgm:else name="Name14"/>
                </dgm:choose>
              </dgm:if>
              <dgm:else name="Name15"/>
            </dgm:choose>
          </dgm:forEach>
        </dgm:layoutNode>
        <dgm:choose name="Name16">
          <dgm:if name="Name17" axis="ch" ptType="node" hideLastTrans="" st="" cnt="" step=""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hideLastTrans="" st="-1" cnt="1" step=""/>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hideLastTrans="" st="-1 1" cnt="1 0" step=""/>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hideLastTrans="" st="-1 1" cnt="1 0" step=""/>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Metropolis" panose="00000500000000000000" pitchFamily="50"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004553-04C5-4BB3-AD4E-8B2EF3CDDAF9}" type="datetimeFigureOut">
              <a:rPr lang="en-US" smtClean="0">
                <a:latin typeface="Metropolis" panose="00000500000000000000" pitchFamily="50" charset="0"/>
              </a:rPr>
              <a:t>10/12/2020</a:t>
            </a:fld>
            <a:endParaRPr lang="en-US" dirty="0">
              <a:latin typeface="Metropolis" panose="00000500000000000000" pitchFamily="50"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Metropolis" panose="00000500000000000000" pitchFamily="50"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6A881F-0910-47D3-BD01-4F68834EC353}" type="slidenum">
              <a:rPr lang="en-US" smtClean="0">
                <a:latin typeface="Metropolis" panose="00000500000000000000" pitchFamily="50" charset="0"/>
              </a:rPr>
              <a:t>‹Nr.›</a:t>
            </a:fld>
            <a:endParaRPr lang="en-US" dirty="0">
              <a:latin typeface="Metropolis" panose="00000500000000000000" pitchFamily="50" charset="0"/>
            </a:endParaRPr>
          </a:p>
        </p:txBody>
      </p:sp>
    </p:spTree>
    <p:extLst>
      <p:ext uri="{BB962C8B-B14F-4D97-AF65-F5344CB8AC3E}">
        <p14:creationId xmlns:p14="http://schemas.microsoft.com/office/powerpoint/2010/main" val="32686676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18-01-18T15:55:36.535"/>
    </inkml:context>
    <inkml:brush xml:id="br0">
      <inkml:brushProperty name="width" value="0.03333" units="cm"/>
      <inkml:brushProperty name="height" value="0.03333" units="cm"/>
    </inkml:brush>
  </inkml:definitions>
  <inkml:trace contextRef="#ctx0" brushRef="#br0">13866 7577 4258 0 0,'0'0'-944'0'0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Metropolis" panose="00000500000000000000" pitchFamily="50"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Metropolis" panose="00000500000000000000" pitchFamily="50" charset="0"/>
              </a:defRPr>
            </a:lvl1pPr>
          </a:lstStyle>
          <a:p>
            <a:fld id="{3CB6F0DB-E055-41D0-9102-627A646E4242}" type="datetimeFigureOut">
              <a:rPr lang="en-US" smtClean="0"/>
              <a:pPr/>
              <a:t>10/12/2020</a:t>
            </a:fld>
            <a:endParaRPr lang="en-US" dirty="0"/>
          </a:p>
        </p:txBody>
      </p:sp>
      <p:sp>
        <p:nvSpPr>
          <p:cNvPr id="4" name="Slide Image Placeholder 3"/>
          <p:cNvSpPr>
            <a:spLocks noGrp="1" noRot="1" noChangeAspect="1"/>
          </p:cNvSpPr>
          <p:nvPr>
            <p:ph type="sldImg" idx="2"/>
          </p:nvPr>
        </p:nvSpPr>
        <p:spPr>
          <a:xfrm>
            <a:off x="788988" y="609600"/>
            <a:ext cx="5280025" cy="29718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457200" y="3810000"/>
            <a:ext cx="5943600" cy="48768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Metropolis" panose="00000500000000000000" pitchFamily="50"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Metropolis" panose="00000500000000000000" pitchFamily="50" charset="0"/>
              </a:defRPr>
            </a:lvl1pPr>
          </a:lstStyle>
          <a:p>
            <a:fld id="{9F4FBC3A-A12C-40F9-BB8D-BC30C7901396}" type="slidenum">
              <a:rPr lang="en-US" smtClean="0"/>
              <a:pPr/>
              <a:t>‹Nr.›</a:t>
            </a:fld>
            <a:endParaRPr lang="en-US" dirty="0"/>
          </a:p>
        </p:txBody>
      </p:sp>
    </p:spTree>
    <p:extLst>
      <p:ext uri="{BB962C8B-B14F-4D97-AF65-F5344CB8AC3E}">
        <p14:creationId xmlns:p14="http://schemas.microsoft.com/office/powerpoint/2010/main" val="2012909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tropolis" panose="00000500000000000000" pitchFamily="50" charset="0"/>
        <a:ea typeface="+mn-ea"/>
        <a:cs typeface="+mn-cs"/>
      </a:defRPr>
    </a:lvl1pPr>
    <a:lvl2pPr marL="457200" algn="l" defTabSz="914400" rtl="0" eaLnBrk="1" latinLnBrk="0" hangingPunct="1">
      <a:defRPr sz="1200" kern="1200">
        <a:solidFill>
          <a:schemeClr val="tx1"/>
        </a:solidFill>
        <a:latin typeface="Metropolis" panose="00000500000000000000" pitchFamily="50" charset="0"/>
        <a:ea typeface="+mn-ea"/>
        <a:cs typeface="+mn-cs"/>
      </a:defRPr>
    </a:lvl2pPr>
    <a:lvl3pPr marL="914400" algn="l" defTabSz="914400" rtl="0" eaLnBrk="1" latinLnBrk="0" hangingPunct="1">
      <a:defRPr sz="1200" kern="1200">
        <a:solidFill>
          <a:schemeClr val="tx1"/>
        </a:solidFill>
        <a:latin typeface="Metropolis" panose="00000500000000000000" pitchFamily="50" charset="0"/>
        <a:ea typeface="+mn-ea"/>
        <a:cs typeface="+mn-cs"/>
      </a:defRPr>
    </a:lvl3pPr>
    <a:lvl4pPr marL="1371600" algn="l" defTabSz="914400" rtl="0" eaLnBrk="1" latinLnBrk="0" hangingPunct="1">
      <a:defRPr sz="1200" kern="1200">
        <a:solidFill>
          <a:schemeClr val="tx1"/>
        </a:solidFill>
        <a:latin typeface="Metropolis" panose="00000500000000000000" pitchFamily="50" charset="0"/>
        <a:ea typeface="+mn-ea"/>
        <a:cs typeface="+mn-cs"/>
      </a:defRPr>
    </a:lvl4pPr>
    <a:lvl5pPr marL="1828800" algn="l" defTabSz="914400" rtl="0" eaLnBrk="1" latinLnBrk="0" hangingPunct="1">
      <a:defRPr sz="1200" kern="1200">
        <a:solidFill>
          <a:schemeClr val="tx1"/>
        </a:solidFill>
        <a:latin typeface="Metropolis" panose="00000500000000000000"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This is a high level overview of the</a:t>
            </a:r>
            <a:r>
              <a:rPr lang="en-US" baseline="0" dirty="0"/>
              <a:t> management, control plane and data plane and how it relates to the DFW.  </a:t>
            </a:r>
          </a:p>
          <a:p>
            <a:r>
              <a:rPr lang="en-US" baseline="0" dirty="0"/>
              <a:t>You configure your policies at the NSX Manager, which performs validation and stores your firewall configuration elements such as rules, sections and grouping objects. </a:t>
            </a:r>
          </a:p>
          <a:p>
            <a:endParaRPr lang="en-US" baseline="0" dirty="0"/>
          </a:p>
          <a:p>
            <a:r>
              <a:rPr lang="en-US" dirty="0"/>
              <a:t>Then the policy is pushed to the control</a:t>
            </a:r>
            <a:r>
              <a:rPr lang="en-US" baseline="0" dirty="0"/>
              <a:t> plane cluster. The controller will  take the rules that you configured and convert the objects that you used in your rule definition such as logical switches or </a:t>
            </a:r>
            <a:r>
              <a:rPr lang="en-US" baseline="0" dirty="0" err="1"/>
              <a:t>Nsgroups</a:t>
            </a:r>
            <a:r>
              <a:rPr lang="en-US" baseline="0" dirty="0"/>
              <a:t> into IP addresses. The policy using IP addresses is then pushed to the hypervisor </a:t>
            </a:r>
            <a:endParaRPr lang="en-US" dirty="0"/>
          </a:p>
          <a:p>
            <a:endParaRPr lang="en-US" sz="1200" kern="1200" dirty="0">
              <a:solidFill>
                <a:schemeClr val="tx1"/>
              </a:solidFill>
              <a:effectLst/>
              <a:latin typeface="Metropolis" panose="00000500000000000000" pitchFamily="50" charset="0"/>
              <a:ea typeface="+mn-ea"/>
              <a:cs typeface="+mn-cs"/>
            </a:endParaRPr>
          </a:p>
          <a:p>
            <a:r>
              <a:rPr lang="en-US" sz="1200" kern="1200" dirty="0">
                <a:solidFill>
                  <a:schemeClr val="tx1"/>
                </a:solidFill>
                <a:effectLst/>
                <a:latin typeface="Metropolis" panose="00000500000000000000" pitchFamily="50" charset="0"/>
                <a:ea typeface="+mn-ea"/>
                <a:cs typeface="+mn-cs"/>
              </a:rPr>
              <a:t>What I wanted to illustrate again here is that with NSX-T, the configuration push is done from the MP plane, through the Central Control Plane to the transport node or hypervisor. </a:t>
            </a:r>
          </a:p>
          <a:p>
            <a:endParaRPr lang="en-US" sz="1200" kern="1200" dirty="0">
              <a:solidFill>
                <a:schemeClr val="tx1"/>
              </a:solidFill>
              <a:effectLst/>
              <a:latin typeface="Metropolis" panose="00000500000000000000" pitchFamily="50" charset="0"/>
              <a:ea typeface="+mn-ea"/>
              <a:cs typeface="+mn-cs"/>
            </a:endParaRPr>
          </a:p>
          <a:p>
            <a:r>
              <a:rPr lang="en-US" sz="1200" kern="1200" dirty="0">
                <a:solidFill>
                  <a:schemeClr val="tx1"/>
                </a:solidFill>
                <a:effectLst/>
                <a:latin typeface="Metropolis" panose="00000500000000000000" pitchFamily="50" charset="0"/>
                <a:ea typeface="+mn-ea"/>
                <a:cs typeface="+mn-cs"/>
              </a:rPr>
              <a:t>At the bottom here you see 3 </a:t>
            </a:r>
            <a:r>
              <a:rPr lang="en-US" sz="1200" kern="1200" dirty="0" err="1">
                <a:solidFill>
                  <a:schemeClr val="tx1"/>
                </a:solidFill>
                <a:effectLst/>
                <a:latin typeface="Metropolis" panose="00000500000000000000" pitchFamily="50" charset="0"/>
                <a:ea typeface="+mn-ea"/>
                <a:cs typeface="+mn-cs"/>
              </a:rPr>
              <a:t>hypervirosr</a:t>
            </a:r>
            <a:r>
              <a:rPr lang="en-US" sz="1200" kern="1200" dirty="0">
                <a:solidFill>
                  <a:schemeClr val="tx1"/>
                </a:solidFill>
                <a:effectLst/>
                <a:latin typeface="Metropolis" panose="00000500000000000000" pitchFamily="50" charset="0"/>
                <a:ea typeface="+mn-ea"/>
                <a:cs typeface="+mn-cs"/>
              </a:rPr>
              <a:t>,  the one on the left and center are </a:t>
            </a:r>
            <a:r>
              <a:rPr lang="en-US" sz="1200" kern="1200" dirty="0" err="1">
                <a:solidFill>
                  <a:schemeClr val="tx1"/>
                </a:solidFill>
                <a:effectLst/>
                <a:latin typeface="Metropolis" panose="00000500000000000000" pitchFamily="50" charset="0"/>
                <a:ea typeface="+mn-ea"/>
                <a:cs typeface="+mn-cs"/>
              </a:rPr>
              <a:t>ESXi</a:t>
            </a:r>
            <a:r>
              <a:rPr lang="en-US" sz="1200" kern="1200" dirty="0">
                <a:solidFill>
                  <a:schemeClr val="tx1"/>
                </a:solidFill>
                <a:effectLst/>
                <a:latin typeface="Metropolis" panose="00000500000000000000" pitchFamily="50" charset="0"/>
                <a:ea typeface="+mn-ea"/>
                <a:cs typeface="+mn-cs"/>
              </a:rPr>
              <a:t>, in which a the Local Control Plane or LCP receives the DFW configuration from the Central Control Plane. This is a local process that runs in </a:t>
            </a:r>
            <a:r>
              <a:rPr lang="en-US" sz="1200" kern="1200" dirty="0" err="1">
                <a:solidFill>
                  <a:schemeClr val="tx1"/>
                </a:solidFill>
                <a:effectLst/>
                <a:latin typeface="Metropolis" panose="00000500000000000000" pitchFamily="50" charset="0"/>
                <a:ea typeface="+mn-ea"/>
                <a:cs typeface="+mn-cs"/>
              </a:rPr>
              <a:t>userspace</a:t>
            </a:r>
            <a:r>
              <a:rPr lang="en-US" sz="1200" kern="1200" dirty="0">
                <a:solidFill>
                  <a:schemeClr val="tx1"/>
                </a:solidFill>
                <a:effectLst/>
                <a:latin typeface="Metropolis" panose="00000500000000000000" pitchFamily="50" charset="0"/>
                <a:ea typeface="+mn-ea"/>
                <a:cs typeface="+mn-cs"/>
              </a:rPr>
              <a:t> and pushes the information down to the hypervisor kernel.  </a:t>
            </a:r>
          </a:p>
          <a:p>
            <a:r>
              <a:rPr lang="en-US" sz="1200" kern="1200" dirty="0">
                <a:solidFill>
                  <a:schemeClr val="tx1"/>
                </a:solidFill>
                <a:effectLst/>
                <a:latin typeface="Metropolis" panose="00000500000000000000" pitchFamily="50" charset="0"/>
                <a:ea typeface="+mn-ea"/>
                <a:cs typeface="+mn-cs"/>
              </a:rPr>
              <a:t>The hypervisor on the right is KVM.  You can see that for KVM, there is an additional component, which is the NSX-agent. For KVM, This NSX-Agent is the primary local control plane agent. While the </a:t>
            </a:r>
            <a:r>
              <a:rPr lang="en-US" sz="1200" kern="1200" dirty="0" err="1">
                <a:solidFill>
                  <a:schemeClr val="tx1"/>
                </a:solidFill>
                <a:effectLst/>
                <a:latin typeface="Metropolis" panose="00000500000000000000" pitchFamily="50" charset="0"/>
                <a:ea typeface="+mn-ea"/>
                <a:cs typeface="+mn-cs"/>
              </a:rPr>
              <a:t>mamangent</a:t>
            </a:r>
            <a:r>
              <a:rPr lang="en-US" sz="1200" kern="1200" dirty="0">
                <a:solidFill>
                  <a:schemeClr val="tx1"/>
                </a:solidFill>
                <a:effectLst/>
                <a:latin typeface="Metropolis" panose="00000500000000000000" pitchFamily="50" charset="0"/>
                <a:ea typeface="+mn-ea"/>
                <a:cs typeface="+mn-cs"/>
              </a:rPr>
              <a:t> and control plane implementation on NSX-T for ESXI is different from NSX-V, the kernel space implementation is the same. For KVM, everything is new, so   Let’s have a more detailed look at the KVM implementation. </a:t>
            </a:r>
          </a:p>
          <a:p>
            <a:endParaRPr lang="en-US" sz="1200" kern="1200" dirty="0">
              <a:solidFill>
                <a:schemeClr val="tx1"/>
              </a:solidFill>
              <a:effectLst/>
              <a:latin typeface="Metropolis" panose="00000500000000000000" pitchFamily="50" charset="0"/>
              <a:ea typeface="+mn-ea"/>
              <a:cs typeface="+mn-cs"/>
            </a:endParaRPr>
          </a:p>
          <a:p>
            <a:endParaRPr lang="en-US" sz="1200" kern="1200" dirty="0">
              <a:solidFill>
                <a:schemeClr val="tx1"/>
              </a:solidFill>
              <a:effectLst/>
              <a:latin typeface="Metropolis" panose="00000500000000000000" pitchFamily="50" charset="0"/>
              <a:ea typeface="+mn-ea"/>
              <a:cs typeface="+mn-cs"/>
            </a:endParaRPr>
          </a:p>
          <a:p>
            <a:pPr rtl="0"/>
            <a:r>
              <a:rPr lang="en-US" sz="1200" b="0" i="0" u="none" strike="noStrike" kern="1200" dirty="0">
                <a:solidFill>
                  <a:schemeClr val="tx1"/>
                </a:solidFill>
                <a:effectLst/>
                <a:latin typeface="Metropolis" panose="00000500000000000000" pitchFamily="50" charset="0"/>
                <a:ea typeface="+mn-ea"/>
                <a:cs typeface="+mn-cs"/>
              </a:rPr>
              <a:t>Management Plane  </a:t>
            </a:r>
            <a:endParaRPr lang="en-US" b="1" dirty="0">
              <a:effectLst/>
            </a:endParaRPr>
          </a:p>
          <a:p>
            <a:pPr rtl="0"/>
            <a:r>
              <a:rPr lang="en-US" sz="1200" b="0" i="0" u="none" strike="noStrike" kern="1200" dirty="0">
                <a:solidFill>
                  <a:schemeClr val="tx1"/>
                </a:solidFill>
                <a:effectLst/>
                <a:latin typeface="Metropolis" panose="00000500000000000000" pitchFamily="50" charset="0"/>
                <a:ea typeface="+mn-ea"/>
                <a:cs typeface="+mn-cs"/>
              </a:rPr>
              <a:t>  NSX-T management plane is NSX-T Manager. The user interacts with NSX-T manager using Graphical User Interface(GUI) or using REST API framework.  When a user configures a firewall policy rule NSX manager validates the configuration and stores persistently on NSX manager. NSX manager pushes user published policies to the control plane cluster (CCP) which in turn pushes to the </a:t>
            </a:r>
            <a:r>
              <a:rPr lang="en-US" sz="1200" b="0" i="0" u="none" strike="noStrike" kern="1200" dirty="0" err="1">
                <a:solidFill>
                  <a:schemeClr val="tx1"/>
                </a:solidFill>
                <a:effectLst/>
                <a:latin typeface="Metropolis" panose="00000500000000000000" pitchFamily="50" charset="0"/>
                <a:ea typeface="+mn-ea"/>
                <a:cs typeface="+mn-cs"/>
              </a:rPr>
              <a:t>dataplane</a:t>
            </a:r>
            <a:r>
              <a:rPr lang="en-US" sz="1200" b="0" i="0" u="none" strike="noStrike" kern="1200" dirty="0">
                <a:solidFill>
                  <a:schemeClr val="tx1"/>
                </a:solidFill>
                <a:effectLst/>
                <a:latin typeface="Metropolis" panose="00000500000000000000" pitchFamily="50" charset="0"/>
                <a:ea typeface="+mn-ea"/>
                <a:cs typeface="+mn-cs"/>
              </a:rPr>
              <a:t>. Typical DFW policy configuration would consist of one or more sections with a set of rules using objects like IP sets, </a:t>
            </a:r>
            <a:r>
              <a:rPr lang="en-US" sz="1200" b="0" i="0" u="none" strike="noStrike" kern="1200" dirty="0" err="1">
                <a:solidFill>
                  <a:schemeClr val="tx1"/>
                </a:solidFill>
                <a:effectLst/>
                <a:latin typeface="Metropolis" panose="00000500000000000000" pitchFamily="50" charset="0"/>
                <a:ea typeface="+mn-ea"/>
                <a:cs typeface="+mn-cs"/>
              </a:rPr>
              <a:t>NSGroups</a:t>
            </a:r>
            <a:r>
              <a:rPr lang="en-US" sz="1200" b="0" i="0" u="none" strike="noStrike" kern="1200" dirty="0">
                <a:solidFill>
                  <a:schemeClr val="tx1"/>
                </a:solidFill>
                <a:effectLst/>
                <a:latin typeface="Metropolis" panose="00000500000000000000" pitchFamily="50" charset="0"/>
                <a:ea typeface="+mn-ea"/>
                <a:cs typeface="+mn-cs"/>
              </a:rPr>
              <a:t>, Logical switches and more. </a:t>
            </a:r>
            <a:endParaRPr lang="en-US" b="0" dirty="0">
              <a:effectLst/>
            </a:endParaRPr>
          </a:p>
          <a:p>
            <a:pPr rtl="0"/>
            <a:r>
              <a:rPr lang="en-US" sz="1200" b="0" i="0" u="none" strike="noStrike" kern="1200" dirty="0">
                <a:solidFill>
                  <a:schemeClr val="tx1"/>
                </a:solidFill>
                <a:effectLst/>
                <a:latin typeface="Metropolis" panose="00000500000000000000" pitchFamily="50" charset="0"/>
                <a:ea typeface="+mn-ea"/>
                <a:cs typeface="+mn-cs"/>
              </a:rPr>
              <a:t>For monitoring and troubleshooting of NSX-T manager interacts with Management Plane Agent (MPA) on hosts for getting DFW status, rule &amp; flow statistics for DFW.</a:t>
            </a:r>
            <a:endParaRPr lang="en-US" b="0" dirty="0">
              <a:effectLst/>
            </a:endParaRPr>
          </a:p>
          <a:p>
            <a:pPr rtl="0"/>
            <a:r>
              <a:rPr lang="en-US" sz="1200" b="1" i="0" u="none" strike="noStrike" kern="1200" dirty="0">
                <a:solidFill>
                  <a:schemeClr val="tx1"/>
                </a:solidFill>
                <a:effectLst/>
                <a:latin typeface="Metropolis" panose="00000500000000000000" pitchFamily="50" charset="0"/>
                <a:ea typeface="+mn-ea"/>
                <a:cs typeface="+mn-cs"/>
              </a:rPr>
              <a:t> </a:t>
            </a:r>
            <a:r>
              <a:rPr lang="en-US" sz="1200" b="0" i="0" u="none" strike="noStrike" kern="1200" dirty="0">
                <a:solidFill>
                  <a:schemeClr val="tx1"/>
                </a:solidFill>
                <a:effectLst/>
                <a:latin typeface="Metropolis" panose="00000500000000000000" pitchFamily="50" charset="0"/>
                <a:ea typeface="+mn-ea"/>
                <a:cs typeface="+mn-cs"/>
              </a:rPr>
              <a:t> </a:t>
            </a:r>
            <a:r>
              <a:rPr lang="en-US" sz="1200" b="1" i="0" u="none" strike="noStrike" kern="1200" dirty="0">
                <a:solidFill>
                  <a:schemeClr val="tx1"/>
                </a:solidFill>
                <a:effectLst/>
                <a:latin typeface="Metropolis" panose="00000500000000000000" pitchFamily="50" charset="0"/>
                <a:ea typeface="+mn-ea"/>
                <a:cs typeface="+mn-cs"/>
              </a:rPr>
              <a:t>Management Plane also does VM Inventory collection</a:t>
            </a:r>
            <a:r>
              <a:rPr lang="en-US" sz="1200" b="0" i="0" u="none" strike="noStrike" kern="1200" dirty="0">
                <a:solidFill>
                  <a:schemeClr val="tx1"/>
                </a:solidFill>
                <a:effectLst/>
                <a:latin typeface="Metropolis" panose="00000500000000000000" pitchFamily="50" charset="0"/>
                <a:ea typeface="+mn-ea"/>
                <a:cs typeface="+mn-cs"/>
              </a:rPr>
              <a:t>, to collect an inventory of all hosted virtualized workloads (VM’s) on NSX-T transport nodes. This is dynamically collected and updated from all NSX-T transport nodes.</a:t>
            </a:r>
            <a:endParaRPr lang="en-US" b="0" dirty="0">
              <a:effectLst/>
            </a:endParaRPr>
          </a:p>
          <a:p>
            <a:pPr rtl="0"/>
            <a:endParaRPr lang="en-US" sz="1200" b="1" i="0" u="none" strike="noStrike" kern="1200" dirty="0">
              <a:solidFill>
                <a:schemeClr val="tx1"/>
              </a:solidFill>
              <a:effectLst/>
              <a:latin typeface="Metropolis" panose="00000500000000000000" pitchFamily="50" charset="0"/>
              <a:ea typeface="+mn-ea"/>
              <a:cs typeface="+mn-cs"/>
            </a:endParaRPr>
          </a:p>
          <a:p>
            <a:pPr rtl="0"/>
            <a:r>
              <a:rPr lang="en-US" sz="1200" b="1" i="0" u="none" strike="noStrike" kern="1200" dirty="0">
                <a:solidFill>
                  <a:schemeClr val="tx1"/>
                </a:solidFill>
                <a:effectLst/>
                <a:latin typeface="Metropolis" panose="00000500000000000000" pitchFamily="50" charset="0"/>
                <a:ea typeface="+mn-ea"/>
                <a:cs typeface="+mn-cs"/>
              </a:rPr>
              <a:t>Control Plane </a:t>
            </a:r>
            <a:endParaRPr lang="en-US" b="1" dirty="0">
              <a:effectLst/>
            </a:endParaRPr>
          </a:p>
          <a:p>
            <a:pPr rtl="0"/>
            <a:r>
              <a:rPr lang="en-US" sz="1200" b="0" i="0" u="none" strike="noStrike" kern="1200" dirty="0">
                <a:solidFill>
                  <a:schemeClr val="tx1"/>
                </a:solidFill>
                <a:effectLst/>
                <a:latin typeface="Metropolis" panose="00000500000000000000" pitchFamily="50" charset="0"/>
                <a:ea typeface="+mn-ea"/>
                <a:cs typeface="+mn-cs"/>
              </a:rPr>
              <a:t>NSX-T control plane consists of two components, Central Control Plane (CCP), which includes NSX-T controller clusters, and Local Control Plane (LCP), which consists of </a:t>
            </a:r>
            <a:r>
              <a:rPr lang="en-US" sz="1200" b="0" i="0" u="none" strike="noStrike" kern="1200" dirty="0" err="1">
                <a:solidFill>
                  <a:schemeClr val="tx1"/>
                </a:solidFill>
                <a:effectLst/>
                <a:latin typeface="Metropolis" panose="00000500000000000000" pitchFamily="50" charset="0"/>
                <a:ea typeface="+mn-ea"/>
                <a:cs typeface="+mn-cs"/>
              </a:rPr>
              <a:t>userspace</a:t>
            </a:r>
            <a:r>
              <a:rPr lang="en-US" sz="1200" b="0" i="0" u="none" strike="noStrike" kern="1200" dirty="0">
                <a:solidFill>
                  <a:schemeClr val="tx1"/>
                </a:solidFill>
                <a:effectLst/>
                <a:latin typeface="Metropolis" panose="00000500000000000000" pitchFamily="50" charset="0"/>
                <a:ea typeface="+mn-ea"/>
                <a:cs typeface="+mn-cs"/>
              </a:rPr>
              <a:t> module on all of the NSX-T transport nodes which interact with CCP for exchanging configuration and state information.</a:t>
            </a:r>
            <a:endParaRPr lang="en-US" b="0" dirty="0">
              <a:effectLst/>
            </a:endParaRPr>
          </a:p>
          <a:p>
            <a:pPr rtl="0"/>
            <a:r>
              <a:rPr lang="en-US" sz="1200" b="0" i="0" u="none" strike="noStrike" kern="1200" dirty="0">
                <a:solidFill>
                  <a:schemeClr val="tx1"/>
                </a:solidFill>
                <a:effectLst/>
                <a:latin typeface="Metropolis" panose="00000500000000000000" pitchFamily="50" charset="0"/>
                <a:ea typeface="+mn-ea"/>
                <a:cs typeface="+mn-cs"/>
              </a:rPr>
              <a:t> From user DFW policy configuration perspective, the NSX-T controllers (CCP) will receive policy rules pushed by NSX-T manager.  If the policy contains the objects like logical switches or NS groups, it converts the objects used in the rule into IP addresses using Object to IP mapping table, which is maintained by the controller and updated using IP discovery mechanism. Once the policy is converted into a set of rules based on IP addresses, then CCP pushes the rules to the Local Control Plane(LCP) on all NSX-T transport nodes (hypervisor).</a:t>
            </a:r>
            <a:endParaRPr lang="en-US" b="0" dirty="0">
              <a:effectLst/>
            </a:endParaRPr>
          </a:p>
          <a:p>
            <a:pPr rtl="0"/>
            <a:r>
              <a:rPr lang="en-US" sz="1200" b="0" i="0" u="none" strike="noStrike" kern="1200" dirty="0">
                <a:solidFill>
                  <a:schemeClr val="tx1"/>
                </a:solidFill>
                <a:effectLst/>
                <a:latin typeface="Metropolis" panose="00000500000000000000" pitchFamily="50" charset="0"/>
                <a:ea typeface="+mn-ea"/>
                <a:cs typeface="+mn-cs"/>
              </a:rPr>
              <a:t>CCP controllers have concept of transport node mastership to distribute the load of CCP to LCP </a:t>
            </a:r>
            <a:r>
              <a:rPr lang="en-US" sz="1200" b="0" i="0" u="none" strike="noStrike" kern="1200" dirty="0" err="1">
                <a:solidFill>
                  <a:schemeClr val="tx1"/>
                </a:solidFill>
                <a:effectLst/>
                <a:latin typeface="Metropolis" panose="00000500000000000000" pitchFamily="50" charset="0"/>
                <a:ea typeface="+mn-ea"/>
                <a:cs typeface="+mn-cs"/>
              </a:rPr>
              <a:t>communication.The</a:t>
            </a:r>
            <a:r>
              <a:rPr lang="en-US" sz="1200" b="0" i="0" u="none" strike="noStrike" kern="1200" dirty="0">
                <a:solidFill>
                  <a:schemeClr val="tx1"/>
                </a:solidFill>
                <a:effectLst/>
                <a:latin typeface="Metropolis" panose="00000500000000000000" pitchFamily="50" charset="0"/>
                <a:ea typeface="+mn-ea"/>
                <a:cs typeface="+mn-cs"/>
              </a:rPr>
              <a:t> transport node mastership is distributed across the controllers in CCP clusters based on internal hashing mechanism. For example if you have 30 nodes and 3 controllers each controller roughly have mastership of 10 transport nodes.</a:t>
            </a:r>
            <a:endParaRPr lang="en-US" b="0" dirty="0">
              <a:effectLst/>
            </a:endParaRPr>
          </a:p>
          <a:p>
            <a:pPr rtl="0"/>
            <a:r>
              <a:rPr lang="en-US" sz="1200" b="1" i="0" u="none" strike="noStrike" kern="1200" dirty="0" err="1">
                <a:solidFill>
                  <a:schemeClr val="tx1"/>
                </a:solidFill>
                <a:effectLst/>
                <a:latin typeface="Metropolis" panose="00000500000000000000" pitchFamily="50" charset="0"/>
                <a:ea typeface="+mn-ea"/>
                <a:cs typeface="+mn-cs"/>
              </a:rPr>
              <a:t>Dataplane</a:t>
            </a:r>
            <a:r>
              <a:rPr lang="en-US" sz="1200" b="1" i="0" u="none" strike="noStrike" kern="1200" dirty="0">
                <a:solidFill>
                  <a:schemeClr val="tx1"/>
                </a:solidFill>
                <a:effectLst/>
                <a:latin typeface="Metropolis" panose="00000500000000000000" pitchFamily="50" charset="0"/>
                <a:ea typeface="+mn-ea"/>
                <a:cs typeface="+mn-cs"/>
              </a:rPr>
              <a:t>  </a:t>
            </a:r>
            <a:endParaRPr lang="en-US" b="1" dirty="0">
              <a:effectLst/>
            </a:endParaRPr>
          </a:p>
          <a:p>
            <a:pPr rtl="0"/>
            <a:r>
              <a:rPr lang="en-US" sz="1200" b="0" i="0" u="none" strike="noStrike" kern="1200" dirty="0">
                <a:solidFill>
                  <a:schemeClr val="tx1"/>
                </a:solidFill>
                <a:effectLst/>
                <a:latin typeface="Metropolis" panose="00000500000000000000" pitchFamily="50" charset="0"/>
                <a:ea typeface="+mn-ea"/>
                <a:cs typeface="+mn-cs"/>
              </a:rPr>
              <a:t>The NSX-T transport nodes makes distributed data plane with DFW enforcement done at the hypervisor kernel level. Each of the transport node, at any given time, connects to only one of the CCP controller based on mastership for that </a:t>
            </a:r>
            <a:r>
              <a:rPr lang="en-US" sz="1200" b="0" i="0" u="none" strike="noStrike" kern="1200" dirty="0" err="1">
                <a:solidFill>
                  <a:schemeClr val="tx1"/>
                </a:solidFill>
                <a:effectLst/>
                <a:latin typeface="Metropolis" panose="00000500000000000000" pitchFamily="50" charset="0"/>
                <a:ea typeface="+mn-ea"/>
                <a:cs typeface="+mn-cs"/>
              </a:rPr>
              <a:t>node.On</a:t>
            </a:r>
            <a:r>
              <a:rPr lang="en-US" sz="1200" b="0" i="0" u="none" strike="noStrike" kern="1200" dirty="0">
                <a:solidFill>
                  <a:schemeClr val="tx1"/>
                </a:solidFill>
                <a:effectLst/>
                <a:latin typeface="Metropolis" panose="00000500000000000000" pitchFamily="50" charset="0"/>
                <a:ea typeface="+mn-ea"/>
                <a:cs typeface="+mn-cs"/>
              </a:rPr>
              <a:t> each of the transport node, once Local control plane (LCP) has the policy configuration from CCP it pushes the firewall policy and rules to the data plane filters (in kernel) for each of the virtual NIC’s. With “Applied To” field in the rule or section which defines scope of enforcement, LCP makes sure only relevant DFW rules are programmed on relevant virtual NICs, instead of every rule everywhere which is not the optimal use of hypervisor resources.  Additional details on data plane components for both </a:t>
            </a:r>
            <a:r>
              <a:rPr lang="en-US" sz="1200" b="0" i="0" u="none" strike="noStrike" kern="1200" dirty="0" err="1">
                <a:solidFill>
                  <a:schemeClr val="tx1"/>
                </a:solidFill>
                <a:effectLst/>
                <a:latin typeface="Metropolis" panose="00000500000000000000" pitchFamily="50" charset="0"/>
                <a:ea typeface="+mn-ea"/>
                <a:cs typeface="+mn-cs"/>
              </a:rPr>
              <a:t>ESXi</a:t>
            </a:r>
            <a:r>
              <a:rPr lang="en-US" sz="1200" b="0" i="0" u="none" strike="noStrike" kern="1200" dirty="0">
                <a:solidFill>
                  <a:schemeClr val="tx1"/>
                </a:solidFill>
                <a:effectLst/>
                <a:latin typeface="Metropolis" panose="00000500000000000000" pitchFamily="50" charset="0"/>
                <a:ea typeface="+mn-ea"/>
                <a:cs typeface="+mn-cs"/>
              </a:rPr>
              <a:t> and KVM hosts explained in following sections.</a:t>
            </a:r>
            <a:endParaRPr lang="en-US" b="0" dirty="0">
              <a:effectLst/>
            </a:endParaRPr>
          </a:p>
          <a:p>
            <a:br>
              <a:rPr lang="en-US" dirty="0"/>
            </a:br>
            <a:endParaRPr lang="en-US" dirty="0"/>
          </a:p>
          <a:p>
            <a:endParaRPr lang="en-US" sz="1200" kern="1200" dirty="0">
              <a:solidFill>
                <a:schemeClr val="tx1"/>
              </a:solidFill>
              <a:effectLst/>
              <a:latin typeface="Metropolis" panose="00000500000000000000" pitchFamily="50" charset="0"/>
              <a:ea typeface="+mn-ea"/>
              <a:cs typeface="+mn-cs"/>
            </a:endParaRPr>
          </a:p>
          <a:p>
            <a:endParaRPr lang="en-US" dirty="0"/>
          </a:p>
          <a:p>
            <a:r>
              <a:rPr lang="en-US" sz="1200" dirty="0"/>
              <a:t>•NSX-T Transport Node addition generates unique UUID which is shared by MP with all the controllers.</a:t>
            </a:r>
          </a:p>
          <a:p>
            <a:r>
              <a:rPr lang="en-US" sz="1200" dirty="0"/>
              <a:t>• CCP cluster decides on mastership for this new transport node based on internal hashing/</a:t>
            </a:r>
            <a:r>
              <a:rPr lang="en-US" sz="1200" dirty="0" err="1"/>
              <a:t>sharding</a:t>
            </a:r>
            <a:r>
              <a:rPr lang="en-US" sz="1200" dirty="0"/>
              <a:t> algorithm on node UUID.</a:t>
            </a:r>
          </a:p>
          <a:p>
            <a:r>
              <a:rPr lang="en-US" sz="1200" dirty="0"/>
              <a:t>• This results in node mastership assigned to a controller, and going forward this controller is responsible for all CCP-LCP communication to the node</a:t>
            </a:r>
          </a:p>
          <a:p>
            <a:r>
              <a:rPr lang="en-US" sz="1200" dirty="0"/>
              <a:t>• MP sends all configured CCP cluster member details to the transport node through MPA on node. The details include </a:t>
            </a:r>
            <a:r>
              <a:rPr lang="en-US" sz="1200" dirty="0" err="1"/>
              <a:t>ip</a:t>
            </a:r>
            <a:r>
              <a:rPr lang="en-US" sz="1200" dirty="0"/>
              <a:t>/port and certificate for each CCP node.</a:t>
            </a:r>
          </a:p>
          <a:p>
            <a:r>
              <a:rPr lang="en-US" sz="1200" dirty="0"/>
              <a:t>•Transport Node connects to one of the CCP controller from the list. If it is not elected master for that node then controller will update with controller info which has mastership for that node. And TN connects to its master.</a:t>
            </a:r>
          </a:p>
          <a:p>
            <a:r>
              <a:rPr lang="en-US" sz="1200" dirty="0"/>
              <a:t>•At any given time, any node would have CCP connectivity to only one controller</a:t>
            </a:r>
          </a:p>
          <a:p>
            <a:r>
              <a:rPr lang="en-US" sz="1200" dirty="0"/>
              <a:t>•CCP controller send update on this connection to LCP on transport node</a:t>
            </a:r>
          </a:p>
          <a:p>
            <a:r>
              <a:rPr lang="en-US" sz="1200" dirty="0"/>
              <a:t>•CCP has mechanism to rebalance &amp; distribute the transport node mastership across controller nodes in case of failure/bring up of controllers or nodes</a:t>
            </a:r>
          </a:p>
          <a:p>
            <a:r>
              <a:rPr lang="en-US" sz="1200" dirty="0"/>
              <a:t>• In a NSX-T cluster, CCP distribute out the mastership of all transport nodes across available controller nodes, which provides control plane scaling and better performance. If you have 30 nodes and 3 controller each node roughly has mastership of 10 nodes.</a:t>
            </a:r>
          </a:p>
          <a:p>
            <a:r>
              <a:rPr lang="en-US" sz="1200" dirty="0"/>
              <a:t>•NSX-T uses node mastership model for both DFW &amp; networking.  Unlike in NSX-v where nodes used to connect to one or more controllers based on logical switch members on the hosts., i.e. Logical switch mastership model.</a:t>
            </a:r>
          </a:p>
          <a:p>
            <a:endParaRPr lang="en-US" dirty="0"/>
          </a:p>
          <a:p>
            <a:endParaRPr lang="en-US" dirty="0"/>
          </a:p>
        </p:txBody>
      </p:sp>
      <p:sp>
        <p:nvSpPr>
          <p:cNvPr id="4" name="Slide Number Placeholder 3"/>
          <p:cNvSpPr>
            <a:spLocks noGrp="1"/>
          </p:cNvSpPr>
          <p:nvPr>
            <p:ph type="sldNum" sz="quarter" idx="10"/>
          </p:nvPr>
        </p:nvSpPr>
        <p:spPr/>
        <p:txBody>
          <a:bodyPr/>
          <a:lstStyle/>
          <a:p>
            <a:fld id="{9F4FBC3A-A12C-40F9-BB8D-BC30C7901396}" type="slidenum">
              <a:rPr lang="en-US" smtClean="0"/>
              <a:pPr/>
              <a:t>2</a:t>
            </a:fld>
            <a:endParaRPr lang="en-US" dirty="0"/>
          </a:p>
        </p:txBody>
      </p:sp>
    </p:spTree>
    <p:extLst>
      <p:ext uri="{BB962C8B-B14F-4D97-AF65-F5344CB8AC3E}">
        <p14:creationId xmlns:p14="http://schemas.microsoft.com/office/powerpoint/2010/main" val="3525363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Availability of services is maintained at the cluster level</a:t>
            </a: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9F4FBC3A-A12C-40F9-BB8D-BC30C7901396}" type="slidenum">
              <a:rPr lang="en-US" smtClean="0"/>
              <a:pPr/>
              <a:t>11</a:t>
            </a:fld>
            <a:endParaRPr lang="en-US"/>
          </a:p>
        </p:txBody>
      </p:sp>
    </p:spTree>
    <p:extLst>
      <p:ext uri="{BB962C8B-B14F-4D97-AF65-F5344CB8AC3E}">
        <p14:creationId xmlns:p14="http://schemas.microsoft.com/office/powerpoint/2010/main" val="929865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12</a:t>
            </a:fld>
            <a:endParaRPr lang="en-US"/>
          </a:p>
        </p:txBody>
      </p:sp>
    </p:spTree>
    <p:extLst>
      <p:ext uri="{BB962C8B-B14F-4D97-AF65-F5344CB8AC3E}">
        <p14:creationId xmlns:p14="http://schemas.microsoft.com/office/powerpoint/2010/main" val="2722826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13</a:t>
            </a:fld>
            <a:endParaRPr lang="en-US"/>
          </a:p>
        </p:txBody>
      </p:sp>
    </p:spTree>
    <p:extLst>
      <p:ext uri="{BB962C8B-B14F-4D97-AF65-F5344CB8AC3E}">
        <p14:creationId xmlns:p14="http://schemas.microsoft.com/office/powerpoint/2010/main" val="2969464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9F4FBC3A-A12C-40F9-BB8D-BC30C7901396}" type="slidenum">
              <a:rPr lang="en-US" smtClean="0"/>
              <a:t>14</a:t>
            </a:fld>
            <a:endParaRPr lang="en-US"/>
          </a:p>
        </p:txBody>
      </p:sp>
    </p:spTree>
    <p:extLst>
      <p:ext uri="{BB962C8B-B14F-4D97-AF65-F5344CB8AC3E}">
        <p14:creationId xmlns:p14="http://schemas.microsoft.com/office/powerpoint/2010/main" val="2408031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a:p>
        </p:txBody>
      </p:sp>
      <p:sp>
        <p:nvSpPr>
          <p:cNvPr id="4" name="Slide Number Placeholder 3"/>
          <p:cNvSpPr>
            <a:spLocks noGrp="1"/>
          </p:cNvSpPr>
          <p:nvPr>
            <p:ph type="sldNum" sz="quarter" idx="10"/>
          </p:nvPr>
        </p:nvSpPr>
        <p:spPr/>
        <p:txBody>
          <a:bodyPr/>
          <a:lstStyle/>
          <a:p>
            <a:fld id="{9F4FBC3A-A12C-40F9-BB8D-BC30C7901396}" type="slidenum">
              <a:rPr lang="en-US" smtClean="0"/>
              <a:t>15</a:t>
            </a:fld>
            <a:endParaRPr lang="en-US"/>
          </a:p>
        </p:txBody>
      </p:sp>
    </p:spTree>
    <p:extLst>
      <p:ext uri="{BB962C8B-B14F-4D97-AF65-F5344CB8AC3E}">
        <p14:creationId xmlns:p14="http://schemas.microsoft.com/office/powerpoint/2010/main" val="2354396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IP A – make real IP address - </a:t>
            </a:r>
          </a:p>
        </p:txBody>
      </p:sp>
      <p:sp>
        <p:nvSpPr>
          <p:cNvPr id="4" name="Slide Number Placeholder 3"/>
          <p:cNvSpPr>
            <a:spLocks noGrp="1"/>
          </p:cNvSpPr>
          <p:nvPr>
            <p:ph type="sldNum" sz="quarter" idx="10"/>
          </p:nvPr>
        </p:nvSpPr>
        <p:spPr/>
        <p:txBody>
          <a:bodyPr/>
          <a:lstStyle/>
          <a:p>
            <a:fld id="{9F4FBC3A-A12C-40F9-BB8D-BC30C7901396}" type="slidenum">
              <a:rPr lang="en-US" smtClean="0"/>
              <a:t>16</a:t>
            </a:fld>
            <a:endParaRPr lang="en-US"/>
          </a:p>
        </p:txBody>
      </p:sp>
    </p:spTree>
    <p:extLst>
      <p:ext uri="{BB962C8B-B14F-4D97-AF65-F5344CB8AC3E}">
        <p14:creationId xmlns:p14="http://schemas.microsoft.com/office/powerpoint/2010/main" val="70582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17</a:t>
            </a:fld>
            <a:endParaRPr lang="en-US"/>
          </a:p>
        </p:txBody>
      </p:sp>
    </p:spTree>
    <p:extLst>
      <p:ext uri="{BB962C8B-B14F-4D97-AF65-F5344CB8AC3E}">
        <p14:creationId xmlns:p14="http://schemas.microsoft.com/office/powerpoint/2010/main" val="2535944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20</a:t>
            </a:fld>
            <a:endParaRPr lang="en-US"/>
          </a:p>
        </p:txBody>
      </p:sp>
    </p:spTree>
    <p:extLst>
      <p:ext uri="{BB962C8B-B14F-4D97-AF65-F5344CB8AC3E}">
        <p14:creationId xmlns:p14="http://schemas.microsoft.com/office/powerpoint/2010/main" val="282600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21</a:t>
            </a:fld>
            <a:endParaRPr lang="en-US"/>
          </a:p>
        </p:txBody>
      </p:sp>
    </p:spTree>
    <p:extLst>
      <p:ext uri="{BB962C8B-B14F-4D97-AF65-F5344CB8AC3E}">
        <p14:creationId xmlns:p14="http://schemas.microsoft.com/office/powerpoint/2010/main" val="1351578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sz="1200" kern="1200">
                <a:solidFill>
                  <a:schemeClr val="tx1"/>
                </a:solidFill>
                <a:effectLst/>
                <a:latin typeface="Metropolis" panose="00000500000000000000" pitchFamily="50" charset="0"/>
                <a:ea typeface="+mn-ea"/>
                <a:cs typeface="+mn-cs"/>
              </a:rPr>
              <a:t>The imperative approach uses procedural models that explicitly specify a process to be executed. </a:t>
            </a:r>
          </a:p>
          <a:p>
            <a:r>
              <a:rPr lang="en-US" sz="1200" kern="1200">
                <a:solidFill>
                  <a:schemeClr val="tx1"/>
                </a:solidFill>
                <a:effectLst/>
                <a:latin typeface="Metropolis" panose="00000500000000000000" pitchFamily="50" charset="0"/>
                <a:ea typeface="+mn-ea"/>
                <a:cs typeface="+mn-cs"/>
              </a:rPr>
              <a:t>Imperative process models define explicitly all activities that have to be executed, their execution order, and the data flow between these activities. </a:t>
            </a:r>
          </a:p>
          <a:p>
            <a:r>
              <a:rPr lang="en-US"/>
              <a:t>It typically requires considerably more expertise as underlying systems are different details can be different.</a:t>
            </a:r>
          </a:p>
          <a:p>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etropolis" panose="00000500000000000000" pitchFamily="50" charset="0"/>
                <a:ea typeface="+mn-ea"/>
                <a:cs typeface="+mn-cs"/>
              </a:rPr>
              <a:t>The declarative approach uses structural models that describe the desired application structure and state, which are interpreted by a deployment engine to enforce this state.</a:t>
            </a:r>
          </a:p>
          <a:p>
            <a:endParaRPr lang="en-US"/>
          </a:p>
        </p:txBody>
      </p:sp>
      <p:sp>
        <p:nvSpPr>
          <p:cNvPr id="4" name="Slide Number Placeholder 3"/>
          <p:cNvSpPr>
            <a:spLocks noGrp="1"/>
          </p:cNvSpPr>
          <p:nvPr>
            <p:ph type="sldNum" sz="quarter" idx="10"/>
          </p:nvPr>
        </p:nvSpPr>
        <p:spPr/>
        <p:txBody>
          <a:bodyPr/>
          <a:lstStyle/>
          <a:p>
            <a:fld id="{9F4FBC3A-A12C-40F9-BB8D-BC30C7901396}" type="slidenum">
              <a:rPr lang="en-US" smtClean="0"/>
              <a:pPr/>
              <a:t>24</a:t>
            </a:fld>
            <a:endParaRPr lang="en-US"/>
          </a:p>
        </p:txBody>
      </p:sp>
    </p:spTree>
    <p:extLst>
      <p:ext uri="{BB962C8B-B14F-4D97-AF65-F5344CB8AC3E}">
        <p14:creationId xmlns:p14="http://schemas.microsoft.com/office/powerpoint/2010/main" val="268229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4FBC3A-A12C-40F9-BB8D-BC30C7901396}" type="slidenum">
              <a:rPr lang="en-US" smtClean="0"/>
              <a:t>3</a:t>
            </a:fld>
            <a:endParaRPr lang="en-US"/>
          </a:p>
        </p:txBody>
      </p:sp>
    </p:spTree>
    <p:extLst>
      <p:ext uri="{BB962C8B-B14F-4D97-AF65-F5344CB8AC3E}">
        <p14:creationId xmlns:p14="http://schemas.microsoft.com/office/powerpoint/2010/main" val="4149952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800"/>
              </a:spcBef>
              <a:buClr>
                <a:schemeClr val="dk1"/>
              </a:buClr>
              <a:buSzPts val="2000"/>
            </a:pPr>
            <a:r>
              <a:rPr lang="en-US" sz="1200" b="0">
                <a:solidFill>
                  <a:schemeClr val="dk1"/>
                </a:solidFill>
                <a:latin typeface="Arial"/>
                <a:ea typeface="Arial"/>
                <a:cs typeface="Arial"/>
                <a:sym typeface="Arial"/>
              </a:rPr>
              <a:t>Declarative</a:t>
            </a:r>
            <a:r>
              <a:rPr lang="en-US" sz="1200" b="1">
                <a:solidFill>
                  <a:schemeClr val="dk1"/>
                </a:solidFill>
                <a:latin typeface="Arial"/>
                <a:ea typeface="Arial"/>
                <a:cs typeface="Arial"/>
                <a:sym typeface="Arial"/>
              </a:rPr>
              <a:t>:</a:t>
            </a:r>
          </a:p>
          <a:p>
            <a:pPr>
              <a:spcBef>
                <a:spcPts val="800"/>
              </a:spcBef>
              <a:buClr>
                <a:schemeClr val="dk1"/>
              </a:buClr>
              <a:buSzPts val="2000"/>
            </a:pPr>
            <a:endParaRPr lang="en-US" sz="1200" b="1">
              <a:solidFill>
                <a:schemeClr val="dk1"/>
              </a:solidFill>
              <a:latin typeface="Arial"/>
              <a:ea typeface="Arial"/>
              <a:cs typeface="Arial"/>
              <a:sym typeface="Arial"/>
            </a:endParaRPr>
          </a:p>
          <a:p>
            <a:pPr>
              <a:spcBef>
                <a:spcPts val="800"/>
              </a:spcBef>
              <a:buClr>
                <a:schemeClr val="dk1"/>
              </a:buClr>
              <a:buSzPts val="2000"/>
            </a:pPr>
            <a:r>
              <a:rPr lang="en-US" sz="1200" b="1">
                <a:solidFill>
                  <a:schemeClr val="dk1"/>
                </a:solidFill>
                <a:latin typeface="Arial"/>
                <a:ea typeface="Arial"/>
                <a:cs typeface="Arial"/>
                <a:sym typeface="Arial"/>
              </a:rPr>
              <a:t>Data driven </a:t>
            </a:r>
            <a:r>
              <a:rPr lang="en-US" sz="1200">
                <a:solidFill>
                  <a:schemeClr val="dk1"/>
                </a:solidFill>
                <a:latin typeface="Arial"/>
                <a:ea typeface="Arial"/>
                <a:cs typeface="Arial"/>
                <a:sym typeface="Arial"/>
              </a:rPr>
              <a:t>- </a:t>
            </a:r>
            <a:r>
              <a:rPr lang="en-US" sz="1200">
                <a:latin typeface="Arial"/>
                <a:ea typeface="Arial"/>
                <a:cs typeface="Arial"/>
                <a:sym typeface="Arial"/>
              </a:rPr>
              <a:t>Static data structure with well defined meta info</a:t>
            </a:r>
            <a:endParaRPr lang="en-US" sz="1200"/>
          </a:p>
          <a:p>
            <a:pPr lvl="0">
              <a:spcBef>
                <a:spcPts val="800"/>
              </a:spcBef>
              <a:buClr>
                <a:schemeClr val="dk1"/>
              </a:buClr>
              <a:buSzPts val="2000"/>
            </a:pPr>
            <a:r>
              <a:rPr lang="en-US" sz="1200" b="1">
                <a:solidFill>
                  <a:schemeClr val="dk1"/>
                </a:solidFill>
                <a:latin typeface="Arial"/>
                <a:ea typeface="Arial"/>
                <a:cs typeface="Arial"/>
                <a:sym typeface="Arial"/>
              </a:rPr>
              <a:t>Order independent  </a:t>
            </a:r>
            <a:r>
              <a:rPr lang="en-US" sz="1200">
                <a:solidFill>
                  <a:schemeClr val="dk1"/>
                </a:solidFill>
                <a:latin typeface="Arial"/>
                <a:ea typeface="Arial"/>
                <a:cs typeface="Arial"/>
                <a:sym typeface="Arial"/>
              </a:rPr>
              <a:t>- Object can be created/updated/ deleted in any order, result is always the same</a:t>
            </a:r>
          </a:p>
          <a:p>
            <a:endParaRPr lang="en-US"/>
          </a:p>
          <a:p>
            <a:r>
              <a:rPr lang="en-US"/>
              <a:t>Imperative:</a:t>
            </a:r>
          </a:p>
          <a:p>
            <a:pPr>
              <a:buClr>
                <a:schemeClr val="dk1"/>
              </a:buClr>
              <a:buSzPts val="2000"/>
            </a:pPr>
            <a:r>
              <a:rPr lang="en-US" sz="1200" b="1">
                <a:solidFill>
                  <a:schemeClr val="dk1"/>
                </a:solidFill>
                <a:latin typeface="Arial"/>
                <a:ea typeface="Arial"/>
                <a:cs typeface="Arial"/>
                <a:sym typeface="Arial"/>
              </a:rPr>
              <a:t>Action Driven - </a:t>
            </a:r>
            <a:r>
              <a:rPr lang="en-US" sz="1200">
                <a:solidFill>
                  <a:schemeClr val="dk1"/>
                </a:solidFill>
                <a:latin typeface="Arial"/>
                <a:ea typeface="Arial"/>
                <a:cs typeface="Arial"/>
                <a:sym typeface="Arial"/>
              </a:rPr>
              <a:t>interactive communication with the system</a:t>
            </a:r>
          </a:p>
          <a:p>
            <a:pPr lvl="0">
              <a:buClr>
                <a:schemeClr val="dk1"/>
              </a:buClr>
              <a:buSzPts val="2000"/>
            </a:pPr>
            <a:r>
              <a:rPr lang="en-US" sz="1200" b="1">
                <a:solidFill>
                  <a:schemeClr val="dk1"/>
                </a:solidFill>
                <a:latin typeface="Arial"/>
                <a:ea typeface="Arial"/>
                <a:cs typeface="Arial"/>
                <a:sym typeface="Arial"/>
              </a:rPr>
              <a:t>Order Dependent</a:t>
            </a:r>
            <a:r>
              <a:rPr lang="en-US" sz="1200">
                <a:solidFill>
                  <a:schemeClr val="dk1"/>
                </a:solidFill>
                <a:latin typeface="Arial"/>
                <a:ea typeface="Arial"/>
                <a:cs typeface="Arial"/>
                <a:sym typeface="Arial"/>
              </a:rPr>
              <a:t> - Ordered execution of specific commands/actions</a:t>
            </a:r>
          </a:p>
          <a:p>
            <a:pPr lvl="0">
              <a:buClr>
                <a:schemeClr val="dk1"/>
              </a:buClr>
              <a:buSzPts val="2000"/>
            </a:pPr>
            <a:endParaRPr lang="en-US" sz="1200">
              <a:solidFill>
                <a:schemeClr val="dk1"/>
              </a:solidFill>
              <a:latin typeface="Arial"/>
              <a:cs typeface="Arial"/>
              <a:sym typeface="Arial"/>
            </a:endParaRPr>
          </a:p>
          <a:p>
            <a:pPr lvl="0">
              <a:buClr>
                <a:schemeClr val="dk1"/>
              </a:buClr>
              <a:buSzPts val="2000"/>
            </a:pPr>
            <a:endParaRPr lang="en-US" sz="1200">
              <a:solidFill>
                <a:schemeClr val="dk1"/>
              </a:solidFill>
              <a:latin typeface="Arial"/>
              <a:cs typeface="Arial"/>
              <a:sym typeface="Arial"/>
            </a:endParaRPr>
          </a:p>
          <a:p>
            <a:endParaRPr lang="en-US"/>
          </a:p>
          <a:p>
            <a:r>
              <a:rPr lang="en-US" sz="1200" kern="1200">
                <a:solidFill>
                  <a:schemeClr val="tx1"/>
                </a:solidFill>
                <a:effectLst/>
                <a:latin typeface="Metropolis" panose="00000500000000000000" pitchFamily="50" charset="0"/>
                <a:ea typeface="+mn-ea"/>
                <a:cs typeface="+mn-cs"/>
              </a:rPr>
              <a:t>The imperative approach uses procedural models that explicitly specify a process to be executed. </a:t>
            </a:r>
          </a:p>
          <a:p>
            <a:r>
              <a:rPr lang="en-US" sz="1200" kern="1200">
                <a:solidFill>
                  <a:schemeClr val="tx1"/>
                </a:solidFill>
                <a:effectLst/>
                <a:latin typeface="Metropolis" panose="00000500000000000000" pitchFamily="50" charset="0"/>
                <a:ea typeface="+mn-ea"/>
                <a:cs typeface="+mn-cs"/>
              </a:rPr>
              <a:t>Imperative process models define explicitly all activities that have to be executed, their execution order, and the data flow between these activities. </a:t>
            </a:r>
          </a:p>
          <a:p>
            <a:r>
              <a:rPr lang="en-US"/>
              <a:t>It typically requires considerably more expertise as underlying systems are different details can be different.</a:t>
            </a:r>
          </a:p>
          <a:p>
            <a:endParaRPr lang="en-US"/>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etropolis" panose="00000500000000000000" pitchFamily="50" charset="0"/>
                <a:ea typeface="+mn-ea"/>
                <a:cs typeface="+mn-cs"/>
              </a:rPr>
              <a:t>The declarative approach uses structural models that describe the desired application structure and state, which are interpreted by a deployment engine to enforce this state.</a:t>
            </a:r>
          </a:p>
          <a:p>
            <a:endParaRPr lang="en-US"/>
          </a:p>
          <a:p>
            <a:pPr lvl="0">
              <a:buClr>
                <a:schemeClr val="dk1"/>
              </a:buClr>
              <a:buSzPts val="2000"/>
            </a:pPr>
            <a:endParaRPr lang="en-US" sz="1200"/>
          </a:p>
          <a:p>
            <a:endParaRPr lang="en-US"/>
          </a:p>
        </p:txBody>
      </p:sp>
      <p:sp>
        <p:nvSpPr>
          <p:cNvPr id="4" name="Slide Number Placeholder 3"/>
          <p:cNvSpPr>
            <a:spLocks noGrp="1"/>
          </p:cNvSpPr>
          <p:nvPr>
            <p:ph type="sldNum" sz="quarter" idx="10"/>
          </p:nvPr>
        </p:nvSpPr>
        <p:spPr/>
        <p:txBody>
          <a:bodyPr/>
          <a:lstStyle/>
          <a:p>
            <a:fld id="{9F4FBC3A-A12C-40F9-BB8D-BC30C7901396}" type="slidenum">
              <a:rPr lang="en-US" smtClean="0"/>
              <a:pPr/>
              <a:t>25</a:t>
            </a:fld>
            <a:endParaRPr lang="en-US"/>
          </a:p>
        </p:txBody>
      </p:sp>
    </p:spTree>
    <p:extLst>
      <p:ext uri="{BB962C8B-B14F-4D97-AF65-F5344CB8AC3E}">
        <p14:creationId xmlns:p14="http://schemas.microsoft.com/office/powerpoint/2010/main" val="372201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model for NSX  </a:t>
            </a:r>
          </a:p>
          <a:p>
            <a:r>
              <a:rPr lang="en-US" dirty="0"/>
              <a:t>NO POST, PATCH only</a:t>
            </a:r>
          </a:p>
          <a:p>
            <a:r>
              <a:rPr lang="en-US" dirty="0"/>
              <a:t>Object Name/id – remains as user configured name friendly to user, unlike traditional </a:t>
            </a:r>
            <a:r>
              <a:rPr lang="en-US" dirty="0" err="1"/>
              <a:t>api</a:t>
            </a:r>
            <a:r>
              <a:rPr lang="en-US" dirty="0"/>
              <a:t>/object based on system generated UUID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Note- All objects &amp; Lateral relations between the objects is not shown for simplicity</a:t>
            </a:r>
          </a:p>
          <a:p>
            <a:endParaRPr lang="en-US" dirty="0"/>
          </a:p>
        </p:txBody>
      </p:sp>
      <p:sp>
        <p:nvSpPr>
          <p:cNvPr id="4" name="Slide Number Placeholder 3"/>
          <p:cNvSpPr>
            <a:spLocks noGrp="1"/>
          </p:cNvSpPr>
          <p:nvPr>
            <p:ph type="sldNum" sz="quarter" idx="5"/>
          </p:nvPr>
        </p:nvSpPr>
        <p:spPr/>
        <p:txBody>
          <a:bodyPr/>
          <a:lstStyle/>
          <a:p>
            <a:fld id="{9F4FBC3A-A12C-40F9-BB8D-BC30C7901396}" type="slidenum">
              <a:rPr lang="en-US" smtClean="0"/>
              <a:pPr/>
              <a:t>26</a:t>
            </a:fld>
            <a:endParaRPr lang="en-US"/>
          </a:p>
        </p:txBody>
      </p:sp>
    </p:spTree>
    <p:extLst>
      <p:ext uri="{BB962C8B-B14F-4D97-AF65-F5344CB8AC3E}">
        <p14:creationId xmlns:p14="http://schemas.microsoft.com/office/powerpoint/2010/main" val="1258182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4FBC3A-A12C-40F9-BB8D-BC30C7901396}" type="slidenum">
              <a:rPr lang="en-US" smtClean="0"/>
              <a:t>4</a:t>
            </a:fld>
            <a:endParaRPr lang="en-US"/>
          </a:p>
        </p:txBody>
      </p:sp>
    </p:spTree>
    <p:extLst>
      <p:ext uri="{BB962C8B-B14F-4D97-AF65-F5344CB8AC3E}">
        <p14:creationId xmlns:p14="http://schemas.microsoft.com/office/powerpoint/2010/main" val="1629905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4FBC3A-A12C-40F9-BB8D-BC30C7901396}" type="slidenum">
              <a:rPr lang="en-US" smtClean="0"/>
              <a:t>5</a:t>
            </a:fld>
            <a:endParaRPr lang="en-US"/>
          </a:p>
        </p:txBody>
      </p:sp>
    </p:spTree>
    <p:extLst>
      <p:ext uri="{BB962C8B-B14F-4D97-AF65-F5344CB8AC3E}">
        <p14:creationId xmlns:p14="http://schemas.microsoft.com/office/powerpoint/2010/main" val="3589174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lnSpc>
                <a:spcPct val="90000"/>
              </a:lnSpc>
              <a:spcBef>
                <a:spcPts val="300"/>
              </a:spcBef>
              <a:buFont typeface="Arial"/>
              <a:buChar char="•"/>
            </a:pPr>
            <a:r>
              <a:rPr lang="en-US">
                <a:latin typeface="Metropolis"/>
              </a:rPr>
              <a:t>Feature</a:t>
            </a:r>
            <a:endParaRPr lang="en-US"/>
          </a:p>
          <a:p>
            <a:pPr marL="800100" lvl="1" indent="-342900">
              <a:lnSpc>
                <a:spcPct val="90000"/>
              </a:lnSpc>
              <a:spcBef>
                <a:spcPts val="300"/>
              </a:spcBef>
              <a:buFont typeface="Arial"/>
              <a:buChar char="•"/>
            </a:pPr>
            <a:endParaRPr lang="en-US">
              <a:latin typeface="Metropolis"/>
            </a:endParaRPr>
          </a:p>
          <a:p>
            <a:pPr marL="800100" lvl="1" indent="-342900">
              <a:lnSpc>
                <a:spcPct val="90000"/>
              </a:lnSpc>
              <a:spcBef>
                <a:spcPts val="300"/>
              </a:spcBef>
              <a:buFont typeface="Arial"/>
              <a:buChar char="•"/>
            </a:pPr>
            <a:r>
              <a:rPr lang="en-US">
                <a:latin typeface="Metropolis"/>
              </a:rPr>
              <a:t>Multiple roles merged into a single appliance</a:t>
            </a:r>
          </a:p>
          <a:p>
            <a:pPr marL="1255395" lvl="3" indent="-285750">
              <a:lnSpc>
                <a:spcPct val="90000"/>
              </a:lnSpc>
              <a:spcBef>
                <a:spcPts val="300"/>
              </a:spcBef>
              <a:buFont typeface="Arial"/>
              <a:buChar char="•"/>
            </a:pPr>
            <a:r>
              <a:rPr lang="en-US"/>
              <a:t>nsx-manager nsx-policy-manager nsx-controller together</a:t>
            </a:r>
          </a:p>
          <a:p>
            <a:pPr marL="1312545" lvl="3" indent="-342900">
              <a:lnSpc>
                <a:spcPct val="90000"/>
              </a:lnSpc>
              <a:spcBef>
                <a:spcPts val="300"/>
              </a:spcBef>
              <a:buFont typeface="Arial"/>
              <a:buChar char="•"/>
            </a:pPr>
            <a:endParaRPr lang="en-US"/>
          </a:p>
          <a:p>
            <a:pPr marL="800100" lvl="1" indent="-342900">
              <a:lnSpc>
                <a:spcPct val="90000"/>
              </a:lnSpc>
              <a:spcBef>
                <a:spcPts val="300"/>
              </a:spcBef>
              <a:buFont typeface="Arial"/>
              <a:buChar char="•"/>
            </a:pPr>
            <a:r>
              <a:rPr lang="en-US"/>
              <a:t>Unified Node API</a:t>
            </a:r>
          </a:p>
          <a:p>
            <a:pPr marL="1255395" lvl="3" indent="-285750">
              <a:lnSpc>
                <a:spcPct val="90000"/>
              </a:lnSpc>
              <a:spcBef>
                <a:spcPts val="300"/>
              </a:spcBef>
              <a:buFont typeface="Arial"/>
              <a:buChar char="•"/>
            </a:pPr>
            <a:r>
              <a:rPr lang="en-US"/>
              <a:t>combine nsx-mp-api-server &amp; nsx-ccp-api-server</a:t>
            </a:r>
          </a:p>
          <a:p>
            <a:pPr marL="744220" lvl="2" indent="-169545">
              <a:lnSpc>
                <a:spcPct val="90000"/>
              </a:lnSpc>
              <a:spcBef>
                <a:spcPts val="300"/>
              </a:spcBef>
              <a:buFont typeface="Arial,Sans-Serif"/>
              <a:buChar char="•"/>
            </a:pPr>
            <a:endParaRPr lang="en-US"/>
          </a:p>
          <a:p>
            <a:pPr marL="800100" lvl="1" indent="-342900">
              <a:lnSpc>
                <a:spcPct val="90000"/>
              </a:lnSpc>
              <a:spcBef>
                <a:spcPts val="300"/>
              </a:spcBef>
              <a:buFont typeface="Arial,Sans-Serif"/>
              <a:buChar char="•"/>
            </a:pPr>
            <a:r>
              <a:rPr lang="en-US"/>
              <a:t>Support Bundle</a:t>
            </a:r>
          </a:p>
          <a:p>
            <a:pPr marL="1261745" lvl="4" indent="-285750">
              <a:lnSpc>
                <a:spcPct val="90000"/>
              </a:lnSpc>
              <a:spcBef>
                <a:spcPts val="300"/>
              </a:spcBef>
              <a:buFont typeface="Arial,Sans-Serif"/>
              <a:buChar char="•"/>
            </a:pPr>
            <a:r>
              <a:rPr lang="en-US"/>
              <a:t>covers all 3 elements</a:t>
            </a:r>
          </a:p>
          <a:p>
            <a:pPr marL="1261745" lvl="4" indent="-285750">
              <a:lnSpc>
                <a:spcPct val="90000"/>
              </a:lnSpc>
              <a:spcBef>
                <a:spcPts val="300"/>
              </a:spcBef>
              <a:buFont typeface="Arial,Sans-Serif"/>
              <a:buChar char="•"/>
            </a:pPr>
            <a:endParaRPr lang="en-US">
              <a:latin typeface="Metropolis"/>
            </a:endParaRPr>
          </a:p>
          <a:p>
            <a:pPr indent="-285750">
              <a:lnSpc>
                <a:spcPct val="90000"/>
              </a:lnSpc>
              <a:spcBef>
                <a:spcPts val="300"/>
              </a:spcBef>
              <a:buFont typeface="Arial,Sans-Serif"/>
              <a:buChar char="•"/>
            </a:pPr>
            <a:r>
              <a:rPr lang="en-US">
                <a:latin typeface="Metropolis"/>
              </a:rPr>
              <a:t>Benefit</a:t>
            </a:r>
          </a:p>
          <a:p>
            <a:pPr indent="-285750">
              <a:lnSpc>
                <a:spcPct val="90000"/>
              </a:lnSpc>
              <a:spcBef>
                <a:spcPts val="300"/>
              </a:spcBef>
              <a:buFont typeface="Arial,Sans-Serif"/>
              <a:buChar char="•"/>
            </a:pPr>
            <a:endParaRPr lang="en-US">
              <a:latin typeface="Metropolis"/>
            </a:endParaRPr>
          </a:p>
          <a:p>
            <a:pPr marL="800100" lvl="1" indent="-342900">
              <a:lnSpc>
                <a:spcPct val="90000"/>
              </a:lnSpc>
              <a:spcBef>
                <a:spcPts val="300"/>
              </a:spcBef>
              <a:buFont typeface="Arial"/>
              <a:buChar char="•"/>
            </a:pPr>
            <a:r>
              <a:rPr lang="en-US"/>
              <a:t>The manager appliance can be clustered for high-availability &amp; scale-out</a:t>
            </a:r>
          </a:p>
          <a:p>
            <a:pPr lvl="1">
              <a:lnSpc>
                <a:spcPct val="90000"/>
              </a:lnSpc>
              <a:spcBef>
                <a:spcPts val="300"/>
              </a:spcBef>
              <a:buFont typeface="Arial"/>
              <a:buChar char="•"/>
            </a:pPr>
            <a:endParaRPr lang="en-US"/>
          </a:p>
          <a:p>
            <a:pPr marL="742950" lvl="1" indent="-285750">
              <a:lnSpc>
                <a:spcPct val="90000"/>
              </a:lnSpc>
              <a:spcBef>
                <a:spcPts val="300"/>
              </a:spcBef>
              <a:buFont typeface="Arial"/>
              <a:buChar char="•"/>
            </a:pPr>
            <a:r>
              <a:rPr lang="en-US"/>
              <a:t>Less management overhead with reduced the number of MP/CCP appliances</a:t>
            </a:r>
          </a:p>
          <a:p>
            <a:pPr marL="742950" lvl="1" indent="-285750">
              <a:lnSpc>
                <a:spcPct val="90000"/>
              </a:lnSpc>
              <a:spcBef>
                <a:spcPts val="300"/>
              </a:spcBef>
              <a:buFont typeface="Arial"/>
              <a:buChar char="•"/>
            </a:pPr>
            <a:endParaRPr lang="en-US"/>
          </a:p>
          <a:p>
            <a:pPr marL="742950" lvl="1" indent="-285750">
              <a:lnSpc>
                <a:spcPct val="90000"/>
              </a:lnSpc>
              <a:spcBef>
                <a:spcPts val="300"/>
              </a:spcBef>
              <a:buFont typeface="Arial,Sans-Serif"/>
              <a:buChar char="•"/>
            </a:pPr>
            <a:r>
              <a:rPr lang="en-US"/>
              <a:t>Less resources(memory, CPU and disk) required</a:t>
            </a:r>
          </a:p>
          <a:p>
            <a:pPr marL="742950" lvl="1" indent="-285750">
              <a:lnSpc>
                <a:spcPct val="90000"/>
              </a:lnSpc>
              <a:spcBef>
                <a:spcPts val="300"/>
              </a:spcBef>
              <a:buFont typeface="Arial,Sans-Serif"/>
              <a:buChar char="•"/>
            </a:pPr>
            <a:endParaRPr lang="en-US"/>
          </a:p>
          <a:p>
            <a:pPr marL="742950" lvl="1" indent="-285750">
              <a:lnSpc>
                <a:spcPct val="90000"/>
              </a:lnSpc>
              <a:spcBef>
                <a:spcPts val="300"/>
              </a:spcBef>
              <a:buFont typeface="Arial,Sans-Serif"/>
              <a:buChar char="•"/>
            </a:pPr>
            <a:r>
              <a:rPr lang="en-US"/>
              <a:t>One-time sizing</a:t>
            </a:r>
          </a:p>
          <a:p>
            <a:pPr lvl="1" indent="-285750">
              <a:lnSpc>
                <a:spcPct val="90000"/>
              </a:lnSpc>
              <a:spcBef>
                <a:spcPts val="300"/>
              </a:spcBef>
              <a:buFont typeface="Arial,Sans-Serif"/>
              <a:buChar char="•"/>
            </a:pPr>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6</a:t>
            </a:fld>
            <a:endParaRPr lang="en-US"/>
          </a:p>
        </p:txBody>
      </p:sp>
    </p:spTree>
    <p:extLst>
      <p:ext uri="{BB962C8B-B14F-4D97-AF65-F5344CB8AC3E}">
        <p14:creationId xmlns:p14="http://schemas.microsoft.com/office/powerpoint/2010/main" val="2812936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effectLst/>
                <a:latin typeface="Metropolis"/>
              </a:rPr>
              <a:t>The NSX Manager/Controller cluster is designed to be in a single datacenter. Do not put them in datacenters that are far apart. Of course there are places where there are two buildings with </a:t>
            </a:r>
            <a:r>
              <a:rPr lang="en-US" dirty="0">
                <a:latin typeface="Metropolis"/>
              </a:rPr>
              <a:t>fiber</a:t>
            </a:r>
            <a:r>
              <a:rPr lang="en-US" sz="1200" b="0" i="0" kern="1200" dirty="0">
                <a:effectLst/>
                <a:latin typeface="Metropolis"/>
              </a:rPr>
              <a:t> connectivity and the two buildings look like one data center. This should not be an issue.</a:t>
            </a:r>
          </a:p>
          <a:p>
            <a:r>
              <a:rPr lang="en-US" sz="1200" b="0" i="0" kern="1200" dirty="0">
                <a:solidFill>
                  <a:schemeClr val="tx1"/>
                </a:solidFill>
                <a:effectLst/>
                <a:latin typeface="Metropolis" panose="00000500000000000000" pitchFamily="50" charset="0"/>
                <a:ea typeface="+mn-ea"/>
                <a:cs typeface="+mn-cs"/>
              </a:rPr>
              <a:t>MP/CCP cluster nodes need to be on different hosts</a:t>
            </a:r>
          </a:p>
          <a:p>
            <a:r>
              <a:rPr lang="en-US" sz="1200" b="0" i="0" kern="1200" dirty="0">
                <a:effectLst/>
                <a:latin typeface="Metropolis"/>
              </a:rPr>
              <a:t>MP/CCP cluster nodes should be on different storage or</a:t>
            </a:r>
            <a:r>
              <a:rPr lang="en-US" dirty="0">
                <a:latin typeface="Metropolis"/>
              </a:rPr>
              <a:t> </a:t>
            </a:r>
            <a:r>
              <a:rPr lang="en-US" sz="1200" b="0" i="0" kern="1200" dirty="0">
                <a:effectLst/>
                <a:latin typeface="Metropolis"/>
              </a:rPr>
              <a:t> be highly resilient / redundant</a:t>
            </a:r>
            <a:endParaRPr lang="en-US" sz="1200" b="0" i="0" kern="1200" dirty="0">
              <a:latin typeface="Metropolis"/>
            </a:endParaRPr>
          </a:p>
          <a:p>
            <a:r>
              <a:rPr lang="en-US" sz="1200" b="0" i="0" kern="1200" dirty="0">
                <a:solidFill>
                  <a:schemeClr val="tx1"/>
                </a:solidFill>
                <a:effectLst/>
                <a:latin typeface="Metropolis" panose="00000500000000000000" pitchFamily="50" charset="0"/>
                <a:ea typeface="+mn-ea"/>
                <a:cs typeface="+mn-cs"/>
              </a:rPr>
              <a:t>Don’t fill up the storage where the MP/CCP and vCenter are sitting. </a:t>
            </a:r>
            <a:r>
              <a:rPr lang="en-US" sz="1200" b="0" i="0" kern="1200" dirty="0" err="1">
                <a:solidFill>
                  <a:schemeClr val="tx1"/>
                </a:solidFill>
                <a:effectLst/>
                <a:latin typeface="Metropolis" panose="00000500000000000000" pitchFamily="50" charset="0"/>
                <a:ea typeface="+mn-ea"/>
                <a:cs typeface="+mn-cs"/>
              </a:rPr>
              <a:t>vC</a:t>
            </a:r>
            <a:r>
              <a:rPr lang="en-US" sz="1200" b="0" i="0" kern="1200" dirty="0">
                <a:solidFill>
                  <a:schemeClr val="tx1"/>
                </a:solidFill>
                <a:effectLst/>
                <a:latin typeface="Metropolis" panose="00000500000000000000" pitchFamily="50" charset="0"/>
                <a:ea typeface="+mn-ea"/>
                <a:cs typeface="+mn-cs"/>
              </a:rPr>
              <a:t> may stop working and it can be hard to clean up without a </a:t>
            </a:r>
            <a:r>
              <a:rPr lang="en-US" sz="1200" b="0" i="0" kern="1200" dirty="0" err="1">
                <a:solidFill>
                  <a:schemeClr val="tx1"/>
                </a:solidFill>
                <a:effectLst/>
                <a:latin typeface="Metropolis" panose="00000500000000000000" pitchFamily="50" charset="0"/>
                <a:ea typeface="+mn-ea"/>
                <a:cs typeface="+mn-cs"/>
              </a:rPr>
              <a:t>vC</a:t>
            </a:r>
            <a:endParaRPr lang="en-US" sz="1200" b="0" i="0" kern="1200" dirty="0">
              <a:solidFill>
                <a:schemeClr val="tx1"/>
              </a:solidFill>
              <a:effectLst/>
              <a:latin typeface="Metropolis" panose="00000500000000000000" pitchFamily="50" charset="0"/>
              <a:ea typeface="+mn-ea"/>
              <a:cs typeface="+mn-cs"/>
            </a:endParaRPr>
          </a:p>
          <a:p>
            <a:r>
              <a:rPr lang="en-US" sz="1200" b="0" i="0" kern="1200" dirty="0">
                <a:solidFill>
                  <a:schemeClr val="tx1"/>
                </a:solidFill>
                <a:effectLst/>
                <a:latin typeface="Metropolis" panose="00000500000000000000" pitchFamily="50" charset="0"/>
                <a:ea typeface="+mn-ea"/>
                <a:cs typeface="+mn-cs"/>
              </a:rPr>
              <a:t>With   and Corfu the writes to the MP/Policy need to go to other nodes in the Corfu cluster. The further apart the nodes from a network perspective the slower the API</a:t>
            </a:r>
          </a:p>
          <a:p>
            <a:r>
              <a:rPr lang="en-US" sz="1200" b="0" i="0" kern="1200" dirty="0">
                <a:solidFill>
                  <a:schemeClr val="tx1"/>
                </a:solidFill>
                <a:effectLst/>
                <a:latin typeface="Metropolis" panose="00000500000000000000" pitchFamily="50" charset="0"/>
                <a:ea typeface="+mn-ea"/>
                <a:cs typeface="+mn-cs"/>
              </a:rPr>
              <a:t>CCP to LCP and MP to MPA connectivity needs to be 150 </a:t>
            </a:r>
            <a:r>
              <a:rPr lang="en-US" sz="1200" b="0" i="0" kern="1200" dirty="0" err="1">
                <a:solidFill>
                  <a:schemeClr val="tx1"/>
                </a:solidFill>
                <a:effectLst/>
                <a:latin typeface="Metropolis" panose="00000500000000000000" pitchFamily="50" charset="0"/>
                <a:ea typeface="+mn-ea"/>
                <a:cs typeface="+mn-cs"/>
              </a:rPr>
              <a:t>ms</a:t>
            </a:r>
            <a:r>
              <a:rPr lang="en-US" sz="1200" b="0" i="0" kern="1200" dirty="0">
                <a:solidFill>
                  <a:schemeClr val="tx1"/>
                </a:solidFill>
                <a:effectLst/>
                <a:latin typeface="Metropolis" panose="00000500000000000000" pitchFamily="50" charset="0"/>
                <a:ea typeface="+mn-ea"/>
                <a:cs typeface="+mn-cs"/>
              </a:rPr>
              <a:t> or less latency. Another way to read this is the managers need to be with 150 </a:t>
            </a:r>
            <a:r>
              <a:rPr lang="en-US" sz="1200" b="0" i="0" kern="1200" dirty="0" err="1">
                <a:solidFill>
                  <a:schemeClr val="tx1"/>
                </a:solidFill>
                <a:effectLst/>
                <a:latin typeface="Metropolis" panose="00000500000000000000" pitchFamily="50" charset="0"/>
                <a:ea typeface="+mn-ea"/>
                <a:cs typeface="+mn-cs"/>
              </a:rPr>
              <a:t>ms</a:t>
            </a:r>
            <a:r>
              <a:rPr lang="en-US" sz="1200" b="0" i="0" kern="1200" dirty="0">
                <a:solidFill>
                  <a:schemeClr val="tx1"/>
                </a:solidFill>
                <a:effectLst/>
                <a:latin typeface="Metropolis" panose="00000500000000000000" pitchFamily="50" charset="0"/>
                <a:ea typeface="+mn-ea"/>
                <a:cs typeface="+mn-cs"/>
              </a:rPr>
              <a:t> of the transport nodes</a:t>
            </a: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9F4FBC3A-A12C-40F9-BB8D-BC30C7901396}" type="slidenum">
              <a:rPr lang="en-US" smtClean="0"/>
              <a:pPr/>
              <a:t>7</a:t>
            </a:fld>
            <a:endParaRPr lang="en-US"/>
          </a:p>
        </p:txBody>
      </p:sp>
    </p:spTree>
    <p:extLst>
      <p:ext uri="{BB962C8B-B14F-4D97-AF65-F5344CB8AC3E}">
        <p14:creationId xmlns:p14="http://schemas.microsoft.com/office/powerpoint/2010/main" val="93451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Metropolis"/>
              </a:rPr>
              <a:t>Add </a:t>
            </a:r>
            <a:r>
              <a:rPr lang="en-US" err="1">
                <a:latin typeface="Metropolis"/>
              </a:rPr>
              <a:t>seperatre</a:t>
            </a:r>
            <a:r>
              <a:rPr lang="en-US">
                <a:latin typeface="Metropolis"/>
              </a:rPr>
              <a:t> slide</a:t>
            </a:r>
            <a:endParaRPr lang="en-US"/>
          </a:p>
          <a:p>
            <a:endParaRPr lang="en-US"/>
          </a:p>
          <a:p>
            <a:r>
              <a:rPr lang="en-US">
                <a:latin typeface="Metropolis"/>
              </a:rPr>
              <a:t>Differ services runs on </a:t>
            </a:r>
            <a:r>
              <a:rPr lang="en-US" err="1">
                <a:latin typeface="Metropolis"/>
              </a:rPr>
              <a:t>differentr</a:t>
            </a:r>
            <a:r>
              <a:rPr lang="en-US">
                <a:latin typeface="Metropolis"/>
              </a:rPr>
              <a:t> instances of </a:t>
            </a:r>
            <a:r>
              <a:rPr lang="en-US" err="1">
                <a:latin typeface="Metropolis"/>
              </a:rPr>
              <a:t>mgmt</a:t>
            </a:r>
            <a:r>
              <a:rPr lang="en-US">
                <a:latin typeface="Metropolis"/>
              </a:rPr>
              <a:t> cluster</a:t>
            </a:r>
            <a:endParaRPr lang="en-US"/>
          </a:p>
          <a:p>
            <a:endParaRPr lang="en-US"/>
          </a:p>
          <a:p>
            <a:r>
              <a:rPr lang="en-US"/>
              <a:t>Can you share keepalive</a:t>
            </a:r>
          </a:p>
          <a:p>
            <a:endParaRPr lang="en-US"/>
          </a:p>
        </p:txBody>
      </p:sp>
      <p:sp>
        <p:nvSpPr>
          <p:cNvPr id="4" name="Slide Number Placeholder 3"/>
          <p:cNvSpPr>
            <a:spLocks noGrp="1"/>
          </p:cNvSpPr>
          <p:nvPr>
            <p:ph type="sldNum" sz="quarter" idx="10"/>
          </p:nvPr>
        </p:nvSpPr>
        <p:spPr/>
        <p:txBody>
          <a:bodyPr/>
          <a:lstStyle/>
          <a:p>
            <a:fld id="{9F4FBC3A-A12C-40F9-BB8D-BC30C7901396}" type="slidenum">
              <a:rPr lang="en-US" smtClean="0"/>
              <a:t>8</a:t>
            </a:fld>
            <a:endParaRPr lang="en-US"/>
          </a:p>
        </p:txBody>
      </p:sp>
    </p:spTree>
    <p:extLst>
      <p:ext uri="{BB962C8B-B14F-4D97-AF65-F5344CB8AC3E}">
        <p14:creationId xmlns:p14="http://schemas.microsoft.com/office/powerpoint/2010/main" val="2893134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4FBC3A-A12C-40F9-BB8D-BC30C7901396}" type="slidenum">
              <a:rPr lang="en-US" smtClean="0"/>
              <a:pPr/>
              <a:t>9</a:t>
            </a:fld>
            <a:endParaRPr lang="en-US"/>
          </a:p>
        </p:txBody>
      </p:sp>
    </p:spTree>
    <p:extLst>
      <p:ext uri="{BB962C8B-B14F-4D97-AF65-F5344CB8AC3E}">
        <p14:creationId xmlns:p14="http://schemas.microsoft.com/office/powerpoint/2010/main" val="1019326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600"/>
              </a:spcAft>
            </a:pPr>
            <a:r>
              <a:rPr lang="en-US" sz="1200" dirty="0"/>
              <a:t>Where each log for the services are</a:t>
            </a:r>
          </a:p>
        </p:txBody>
      </p:sp>
      <p:sp>
        <p:nvSpPr>
          <p:cNvPr id="4" name="Slide Number Placeholder 3"/>
          <p:cNvSpPr>
            <a:spLocks noGrp="1"/>
          </p:cNvSpPr>
          <p:nvPr>
            <p:ph type="sldNum" sz="quarter" idx="5"/>
          </p:nvPr>
        </p:nvSpPr>
        <p:spPr/>
        <p:txBody>
          <a:bodyPr/>
          <a:lstStyle/>
          <a:p>
            <a:fld id="{9F4FBC3A-A12C-40F9-BB8D-BC30C7901396}" type="slidenum">
              <a:rPr lang="en-US" smtClean="0"/>
              <a:pPr/>
              <a:t>10</a:t>
            </a:fld>
            <a:endParaRPr lang="en-US"/>
          </a:p>
        </p:txBody>
      </p:sp>
    </p:spTree>
    <p:extLst>
      <p:ext uri="{BB962C8B-B14F-4D97-AF65-F5344CB8AC3E}">
        <p14:creationId xmlns:p14="http://schemas.microsoft.com/office/powerpoint/2010/main" val="34928762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Master" Target="../slideMasters/slideMaster1.xml"/><Relationship Id="rId4" Type="http://schemas.openxmlformats.org/officeDocument/2006/relationships/image" Target="../media/p254_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6782F443-93A0-4919-89E7-37E501919603}"/>
              </a:ext>
            </a:extLst>
          </p:cNvPr>
          <p:cNvSpPr/>
          <p:nvPr userDrawn="1"/>
        </p:nvSpPr>
        <p:spPr>
          <a:xfrm rot="2700000">
            <a:off x="1530975" y="-2580079"/>
            <a:ext cx="3206987" cy="9623529"/>
          </a:xfrm>
          <a:custGeom>
            <a:avLst/>
            <a:gdLst>
              <a:gd name="connsiteX0" fmla="*/ 3621 w 3204432"/>
              <a:gd name="connsiteY0" fmla="*/ 3200811 h 9623529"/>
              <a:gd name="connsiteX1" fmla="*/ 3204432 w 3204432"/>
              <a:gd name="connsiteY1" fmla="*/ 0 h 9623529"/>
              <a:gd name="connsiteX2" fmla="*/ 3204432 w 3204432"/>
              <a:gd name="connsiteY2" fmla="*/ 8389488 h 9623529"/>
              <a:gd name="connsiteX3" fmla="*/ 3197162 w 3204432"/>
              <a:gd name="connsiteY3" fmla="*/ 8389488 h 9623529"/>
              <a:gd name="connsiteX4" fmla="*/ 3201565 w 3204432"/>
              <a:gd name="connsiteY4" fmla="*/ 8393890 h 9623529"/>
              <a:gd name="connsiteX5" fmla="*/ 1971926 w 3204432"/>
              <a:gd name="connsiteY5" fmla="*/ 9623529 h 9623529"/>
              <a:gd name="connsiteX6" fmla="*/ 0 w 3204432"/>
              <a:gd name="connsiteY6" fmla="*/ 7651603 h 9623529"/>
              <a:gd name="connsiteX7" fmla="*/ 3621 w 3204432"/>
              <a:gd name="connsiteY7" fmla="*/ 7647982 h 9623529"/>
              <a:gd name="connsiteX8" fmla="*/ 3621 w 3204432"/>
              <a:gd name="connsiteY8" fmla="*/ 3200811 h 9623529"/>
              <a:gd name="connsiteX0" fmla="*/ 3621 w 3206055"/>
              <a:gd name="connsiteY0" fmla="*/ 3200811 h 9623529"/>
              <a:gd name="connsiteX1" fmla="*/ 3204432 w 3206055"/>
              <a:gd name="connsiteY1" fmla="*/ 0 h 9623529"/>
              <a:gd name="connsiteX2" fmla="*/ 3204432 w 3206055"/>
              <a:gd name="connsiteY2" fmla="*/ 8389488 h 9623529"/>
              <a:gd name="connsiteX3" fmla="*/ 3197162 w 3206055"/>
              <a:gd name="connsiteY3" fmla="*/ 8389488 h 9623529"/>
              <a:gd name="connsiteX4" fmla="*/ 3206055 w 3206055"/>
              <a:gd name="connsiteY4" fmla="*/ 9386208 h 9623529"/>
              <a:gd name="connsiteX5" fmla="*/ 1971926 w 3206055"/>
              <a:gd name="connsiteY5" fmla="*/ 9623529 h 9623529"/>
              <a:gd name="connsiteX6" fmla="*/ 0 w 3206055"/>
              <a:gd name="connsiteY6" fmla="*/ 7651603 h 9623529"/>
              <a:gd name="connsiteX7" fmla="*/ 3621 w 3206055"/>
              <a:gd name="connsiteY7" fmla="*/ 7647982 h 9623529"/>
              <a:gd name="connsiteX8" fmla="*/ 3621 w 3206055"/>
              <a:gd name="connsiteY8" fmla="*/ 3200811 h 9623529"/>
              <a:gd name="connsiteX0" fmla="*/ 3621 w 3206987"/>
              <a:gd name="connsiteY0" fmla="*/ 3200811 h 9623529"/>
              <a:gd name="connsiteX1" fmla="*/ 3204432 w 3206987"/>
              <a:gd name="connsiteY1" fmla="*/ 0 h 9623529"/>
              <a:gd name="connsiteX2" fmla="*/ 3204432 w 3206987"/>
              <a:gd name="connsiteY2" fmla="*/ 8389488 h 9623529"/>
              <a:gd name="connsiteX3" fmla="*/ 3206142 w 3206987"/>
              <a:gd name="connsiteY3" fmla="*/ 8407448 h 9623529"/>
              <a:gd name="connsiteX4" fmla="*/ 3206055 w 3206987"/>
              <a:gd name="connsiteY4" fmla="*/ 9386208 h 9623529"/>
              <a:gd name="connsiteX5" fmla="*/ 1971926 w 3206987"/>
              <a:gd name="connsiteY5" fmla="*/ 9623529 h 9623529"/>
              <a:gd name="connsiteX6" fmla="*/ 0 w 3206987"/>
              <a:gd name="connsiteY6" fmla="*/ 7651603 h 9623529"/>
              <a:gd name="connsiteX7" fmla="*/ 3621 w 3206987"/>
              <a:gd name="connsiteY7" fmla="*/ 7647982 h 9623529"/>
              <a:gd name="connsiteX8" fmla="*/ 3621 w 3206987"/>
              <a:gd name="connsiteY8" fmla="*/ 3200811 h 962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6987" h="9623529">
                <a:moveTo>
                  <a:pt x="3621" y="3200811"/>
                </a:moveTo>
                <a:lnTo>
                  <a:pt x="3204432" y="0"/>
                </a:lnTo>
                <a:lnTo>
                  <a:pt x="3204432" y="8389488"/>
                </a:lnTo>
                <a:lnTo>
                  <a:pt x="3206142" y="8407448"/>
                </a:lnTo>
                <a:cubicBezTo>
                  <a:pt x="3209106" y="8739688"/>
                  <a:pt x="3203091" y="9053968"/>
                  <a:pt x="3206055" y="9386208"/>
                </a:cubicBezTo>
                <a:lnTo>
                  <a:pt x="1971926" y="9623529"/>
                </a:lnTo>
                <a:lnTo>
                  <a:pt x="0" y="7651603"/>
                </a:lnTo>
                <a:lnTo>
                  <a:pt x="3621" y="7647982"/>
                </a:lnTo>
                <a:lnTo>
                  <a:pt x="3621" y="3200811"/>
                </a:lnTo>
                <a:close/>
              </a:path>
            </a:pathLst>
          </a:custGeom>
          <a:gradFill>
            <a:gsLst>
              <a:gs pos="24000">
                <a:schemeClr val="accent4"/>
              </a:gs>
              <a:gs pos="87000">
                <a:schemeClr val="accent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sp>
        <p:nvSpPr>
          <p:cNvPr id="42" name="Freeform: Shape 41">
            <a:extLst>
              <a:ext uri="{FF2B5EF4-FFF2-40B4-BE49-F238E27FC236}">
                <a16:creationId xmlns:a16="http://schemas.microsoft.com/office/drawing/2014/main" id="{72DCDC53-603A-40A5-A8CC-0073D40D11EF}"/>
              </a:ext>
            </a:extLst>
          </p:cNvPr>
          <p:cNvSpPr/>
          <p:nvPr userDrawn="1"/>
        </p:nvSpPr>
        <p:spPr>
          <a:xfrm rot="2700000">
            <a:off x="1632126" y="1230939"/>
            <a:ext cx="3535790" cy="7514148"/>
          </a:xfrm>
          <a:custGeom>
            <a:avLst/>
            <a:gdLst>
              <a:gd name="connsiteX0" fmla="*/ 0 w 3535790"/>
              <a:gd name="connsiteY0" fmla="*/ 0 h 7514148"/>
              <a:gd name="connsiteX1" fmla="*/ 3535790 w 3535790"/>
              <a:gd name="connsiteY1" fmla="*/ 0 h 7514148"/>
              <a:gd name="connsiteX2" fmla="*/ 3535790 w 3535790"/>
              <a:gd name="connsiteY2" fmla="*/ 4642648 h 7514148"/>
              <a:gd name="connsiteX3" fmla="*/ 706090 w 3535790"/>
              <a:gd name="connsiteY3" fmla="*/ 7514148 h 7514148"/>
              <a:gd name="connsiteX4" fmla="*/ 0 w 3535790"/>
              <a:gd name="connsiteY4" fmla="*/ 6808058 h 7514148"/>
              <a:gd name="connsiteX5" fmla="*/ 0 w 3535790"/>
              <a:gd name="connsiteY5" fmla="*/ 0 h 75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5790" h="7514148">
                <a:moveTo>
                  <a:pt x="0" y="0"/>
                </a:moveTo>
                <a:lnTo>
                  <a:pt x="3535790" y="0"/>
                </a:lnTo>
                <a:lnTo>
                  <a:pt x="3535790" y="4642648"/>
                </a:lnTo>
                <a:lnTo>
                  <a:pt x="706090" y="7514148"/>
                </a:lnTo>
                <a:lnTo>
                  <a:pt x="0" y="6808058"/>
                </a:lnTo>
                <a:lnTo>
                  <a:pt x="0" y="0"/>
                </a:lnTo>
                <a:close/>
              </a:path>
            </a:pathLst>
          </a:custGeom>
          <a:gradFill>
            <a:gsLst>
              <a:gs pos="1143">
                <a:schemeClr val="bg1">
                  <a:alpha val="0"/>
                </a:schemeClr>
              </a:gs>
              <a:gs pos="14000">
                <a:schemeClr val="bg1">
                  <a:alpha val="0"/>
                </a:schemeClr>
              </a:gs>
              <a:gs pos="72000">
                <a:schemeClr val="accent1"/>
              </a:gs>
            </a:gsLst>
            <a:lin ang="420000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sp>
        <p:nvSpPr>
          <p:cNvPr id="2" name="Title 1"/>
          <p:cNvSpPr>
            <a:spLocks noGrp="1"/>
          </p:cNvSpPr>
          <p:nvPr>
            <p:ph type="title" hasCustomPrompt="1"/>
          </p:nvPr>
        </p:nvSpPr>
        <p:spPr>
          <a:xfrm>
            <a:off x="6592948" y="1582578"/>
            <a:ext cx="4996403" cy="1234440"/>
          </a:xfrm>
        </p:spPr>
        <p:txBody>
          <a:bodyPr wrap="square" anchor="b"/>
          <a:lstStyle>
            <a:lvl1pPr algn="l">
              <a:defRPr sz="4000" b="0" cap="none" baseline="0"/>
            </a:lvl1pPr>
          </a:lstStyle>
          <a:p>
            <a:r>
              <a:rPr lang="en-US" dirty="0"/>
              <a:t>Click to Edit Master Title Style</a:t>
            </a:r>
          </a:p>
        </p:txBody>
      </p:sp>
      <p:sp>
        <p:nvSpPr>
          <p:cNvPr id="128" name="Subtitle 2">
            <a:extLst>
              <a:ext uri="{FF2B5EF4-FFF2-40B4-BE49-F238E27FC236}">
                <a16:creationId xmlns:a16="http://schemas.microsoft.com/office/drawing/2014/main" id="{6EBAFA4D-7B92-4E38-8320-94F3BCA2E41C}"/>
              </a:ext>
            </a:extLst>
          </p:cNvPr>
          <p:cNvSpPr>
            <a:spLocks noGrp="1"/>
          </p:cNvSpPr>
          <p:nvPr>
            <p:ph type="subTitle" idx="10" hasCustomPrompt="1"/>
          </p:nvPr>
        </p:nvSpPr>
        <p:spPr>
          <a:xfrm>
            <a:off x="6592948" y="2867279"/>
            <a:ext cx="5116452" cy="416403"/>
          </a:xfrm>
        </p:spPr>
        <p:txBody>
          <a:bodyPr/>
          <a:lstStyle>
            <a:lvl1pPr marL="0" indent="0" algn="l">
              <a:buNone/>
              <a:defRPr sz="240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 Placeholder 6">
            <a:extLst>
              <a:ext uri="{FF2B5EF4-FFF2-40B4-BE49-F238E27FC236}">
                <a16:creationId xmlns:a16="http://schemas.microsoft.com/office/drawing/2014/main" id="{DEA43E1E-B208-4DC4-9D6A-01669D00DA14}"/>
              </a:ext>
            </a:extLst>
          </p:cNvPr>
          <p:cNvSpPr>
            <a:spLocks noGrp="1"/>
          </p:cNvSpPr>
          <p:nvPr>
            <p:ph type="body" sz="quarter" idx="11" hasCustomPrompt="1"/>
          </p:nvPr>
        </p:nvSpPr>
        <p:spPr>
          <a:xfrm>
            <a:off x="6592948" y="4737425"/>
            <a:ext cx="3657600" cy="355601"/>
          </a:xfrm>
        </p:spPr>
        <p:txBody>
          <a:bodyPr anchor="b"/>
          <a:lstStyle>
            <a:lvl1pPr algn="l">
              <a:buNone/>
              <a:defRPr sz="1600">
                <a:solidFill>
                  <a:schemeClr val="tx2"/>
                </a:solidFill>
              </a:defRPr>
            </a:lvl1pPr>
          </a:lstStyle>
          <a:p>
            <a:pPr lvl="0"/>
            <a:r>
              <a:rPr lang="en-US" dirty="0"/>
              <a:t>Speaker Name</a:t>
            </a:r>
          </a:p>
        </p:txBody>
      </p:sp>
      <p:sp>
        <p:nvSpPr>
          <p:cNvPr id="129" name="Text Placeholder 6">
            <a:extLst>
              <a:ext uri="{FF2B5EF4-FFF2-40B4-BE49-F238E27FC236}">
                <a16:creationId xmlns:a16="http://schemas.microsoft.com/office/drawing/2014/main" id="{2111BB8B-7B37-4FB4-B2CD-984FE1C6C5E4}"/>
              </a:ext>
            </a:extLst>
          </p:cNvPr>
          <p:cNvSpPr>
            <a:spLocks noGrp="1"/>
          </p:cNvSpPr>
          <p:nvPr>
            <p:ph type="body" sz="quarter" idx="12" hasCustomPrompt="1"/>
          </p:nvPr>
        </p:nvSpPr>
        <p:spPr>
          <a:xfrm>
            <a:off x="6592948" y="5138745"/>
            <a:ext cx="3657600" cy="355601"/>
          </a:xfrm>
        </p:spPr>
        <p:txBody>
          <a:bodyPr/>
          <a:lstStyle>
            <a:lvl1pPr algn="l">
              <a:buNone/>
              <a:defRPr sz="1600">
                <a:solidFill>
                  <a:schemeClr val="tx2"/>
                </a:solidFill>
              </a:defRPr>
            </a:lvl1pPr>
          </a:lstStyle>
          <a:p>
            <a:pPr lvl="0"/>
            <a:r>
              <a:rPr lang="en-US" dirty="0"/>
              <a:t>Role / Division at VMware</a:t>
            </a:r>
          </a:p>
        </p:txBody>
      </p:sp>
      <p:sp>
        <p:nvSpPr>
          <p:cNvPr id="16" name="Text Placeholder 6">
            <a:extLst>
              <a:ext uri="{FF2B5EF4-FFF2-40B4-BE49-F238E27FC236}">
                <a16:creationId xmlns:a16="http://schemas.microsoft.com/office/drawing/2014/main" id="{68E7D54E-C753-48F7-AB43-C7A586277F50}"/>
              </a:ext>
            </a:extLst>
          </p:cNvPr>
          <p:cNvSpPr>
            <a:spLocks noGrp="1"/>
          </p:cNvSpPr>
          <p:nvPr>
            <p:ph type="body" sz="quarter" idx="13" hasCustomPrompt="1"/>
          </p:nvPr>
        </p:nvSpPr>
        <p:spPr>
          <a:xfrm>
            <a:off x="6592948" y="5494346"/>
            <a:ext cx="3657600" cy="267221"/>
          </a:xfrm>
        </p:spPr>
        <p:txBody>
          <a:bodyPr/>
          <a:lstStyle>
            <a:lvl1pPr algn="l">
              <a:buNone/>
              <a:defRPr sz="1200">
                <a:solidFill>
                  <a:schemeClr val="tx2"/>
                </a:solidFill>
              </a:defRPr>
            </a:lvl1pPr>
          </a:lstStyle>
          <a:p>
            <a:pPr lvl="0"/>
            <a:r>
              <a:rPr lang="en-US" dirty="0"/>
              <a:t>Date</a:t>
            </a:r>
          </a:p>
        </p:txBody>
      </p:sp>
      <p:grpSp>
        <p:nvGrpSpPr>
          <p:cNvPr id="17" name="Group 16">
            <a:extLst>
              <a:ext uri="{FF2B5EF4-FFF2-40B4-BE49-F238E27FC236}">
                <a16:creationId xmlns:a16="http://schemas.microsoft.com/office/drawing/2014/main" id="{571B1726-E7C5-4C32-A22F-BB8C0CA833E9}"/>
              </a:ext>
            </a:extLst>
          </p:cNvPr>
          <p:cNvGrpSpPr/>
          <p:nvPr userDrawn="1"/>
        </p:nvGrpSpPr>
        <p:grpSpPr>
          <a:xfrm>
            <a:off x="608012" y="6445106"/>
            <a:ext cx="1184397" cy="186690"/>
            <a:chOff x="863272" y="6563918"/>
            <a:chExt cx="861082" cy="135727"/>
          </a:xfrm>
          <a:solidFill>
            <a:schemeClr val="bg1"/>
          </a:solidFill>
        </p:grpSpPr>
        <p:sp>
          <p:nvSpPr>
            <p:cNvPr id="18" name="Freeform 6">
              <a:extLst>
                <a:ext uri="{FF2B5EF4-FFF2-40B4-BE49-F238E27FC236}">
                  <a16:creationId xmlns:a16="http://schemas.microsoft.com/office/drawing/2014/main" id="{0AEE4566-BDD0-43EB-8593-753B4AFC5389}"/>
                </a:ext>
              </a:extLst>
            </p:cNvPr>
            <p:cNvSpPr>
              <a:spLocks/>
            </p:cNvSpPr>
            <p:nvPr userDrawn="1"/>
          </p:nvSpPr>
          <p:spPr bwMode="auto">
            <a:xfrm>
              <a:off x="1195963" y="6569284"/>
              <a:ext cx="181812" cy="128783"/>
            </a:xfrm>
            <a:custGeom>
              <a:avLst/>
              <a:gdLst>
                <a:gd name="T0" fmla="*/ 52 w 243"/>
                <a:gd name="T1" fmla="*/ 159 h 170"/>
                <a:gd name="T2" fmla="*/ 2 w 243"/>
                <a:gd name="T3" fmla="*/ 19 h 170"/>
                <a:gd name="T4" fmla="*/ 0 w 243"/>
                <a:gd name="T5" fmla="*/ 12 h 170"/>
                <a:gd name="T6" fmla="*/ 13 w 243"/>
                <a:gd name="T7" fmla="*/ 0 h 170"/>
                <a:gd name="T8" fmla="*/ 25 w 243"/>
                <a:gd name="T9" fmla="*/ 11 h 170"/>
                <a:gd name="T10" fmla="*/ 67 w 243"/>
                <a:gd name="T11" fmla="*/ 131 h 170"/>
                <a:gd name="T12" fmla="*/ 109 w 243"/>
                <a:gd name="T13" fmla="*/ 10 h 170"/>
                <a:gd name="T14" fmla="*/ 121 w 243"/>
                <a:gd name="T15" fmla="*/ 0 h 170"/>
                <a:gd name="T16" fmla="*/ 122 w 243"/>
                <a:gd name="T17" fmla="*/ 0 h 170"/>
                <a:gd name="T18" fmla="*/ 135 w 243"/>
                <a:gd name="T19" fmla="*/ 10 h 170"/>
                <a:gd name="T20" fmla="*/ 177 w 243"/>
                <a:gd name="T21" fmla="*/ 131 h 170"/>
                <a:gd name="T22" fmla="*/ 219 w 243"/>
                <a:gd name="T23" fmla="*/ 10 h 170"/>
                <a:gd name="T24" fmla="*/ 231 w 243"/>
                <a:gd name="T25" fmla="*/ 0 h 170"/>
                <a:gd name="T26" fmla="*/ 243 w 243"/>
                <a:gd name="T27" fmla="*/ 12 h 170"/>
                <a:gd name="T28" fmla="*/ 241 w 243"/>
                <a:gd name="T29" fmla="*/ 19 h 170"/>
                <a:gd name="T30" fmla="*/ 191 w 243"/>
                <a:gd name="T31" fmla="*/ 159 h 170"/>
                <a:gd name="T32" fmla="*/ 177 w 243"/>
                <a:gd name="T33" fmla="*/ 170 h 170"/>
                <a:gd name="T34" fmla="*/ 176 w 243"/>
                <a:gd name="T35" fmla="*/ 170 h 170"/>
                <a:gd name="T36" fmla="*/ 163 w 243"/>
                <a:gd name="T37" fmla="*/ 159 h 170"/>
                <a:gd name="T38" fmla="*/ 122 w 243"/>
                <a:gd name="T39" fmla="*/ 40 h 170"/>
                <a:gd name="T40" fmla="*/ 80 w 243"/>
                <a:gd name="T41" fmla="*/ 159 h 170"/>
                <a:gd name="T42" fmla="*/ 66 w 243"/>
                <a:gd name="T43" fmla="*/ 170 h 170"/>
                <a:gd name="T44" fmla="*/ 66 w 243"/>
                <a:gd name="T45" fmla="*/ 170 h 170"/>
                <a:gd name="T46" fmla="*/ 52 w 243"/>
                <a:gd name="T47" fmla="*/ 1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170">
                  <a:moveTo>
                    <a:pt x="52" y="159"/>
                  </a:moveTo>
                  <a:cubicBezTo>
                    <a:pt x="2" y="19"/>
                    <a:pt x="2" y="19"/>
                    <a:pt x="2" y="19"/>
                  </a:cubicBezTo>
                  <a:cubicBezTo>
                    <a:pt x="1" y="17"/>
                    <a:pt x="0" y="14"/>
                    <a:pt x="0" y="12"/>
                  </a:cubicBezTo>
                  <a:cubicBezTo>
                    <a:pt x="0" y="6"/>
                    <a:pt x="5" y="0"/>
                    <a:pt x="13" y="0"/>
                  </a:cubicBezTo>
                  <a:cubicBezTo>
                    <a:pt x="19" y="0"/>
                    <a:pt x="23" y="4"/>
                    <a:pt x="25" y="11"/>
                  </a:cubicBezTo>
                  <a:cubicBezTo>
                    <a:pt x="67" y="131"/>
                    <a:pt x="67" y="131"/>
                    <a:pt x="67" y="131"/>
                  </a:cubicBezTo>
                  <a:cubicBezTo>
                    <a:pt x="109" y="10"/>
                    <a:pt x="109" y="10"/>
                    <a:pt x="109" y="10"/>
                  </a:cubicBezTo>
                  <a:cubicBezTo>
                    <a:pt x="111" y="4"/>
                    <a:pt x="114" y="0"/>
                    <a:pt x="121" y="0"/>
                  </a:cubicBezTo>
                  <a:cubicBezTo>
                    <a:pt x="122" y="0"/>
                    <a:pt x="122" y="0"/>
                    <a:pt x="122" y="0"/>
                  </a:cubicBezTo>
                  <a:cubicBezTo>
                    <a:pt x="129" y="0"/>
                    <a:pt x="133" y="4"/>
                    <a:pt x="135" y="10"/>
                  </a:cubicBezTo>
                  <a:cubicBezTo>
                    <a:pt x="177" y="131"/>
                    <a:pt x="177" y="131"/>
                    <a:pt x="177" y="131"/>
                  </a:cubicBezTo>
                  <a:cubicBezTo>
                    <a:pt x="219" y="10"/>
                    <a:pt x="219" y="10"/>
                    <a:pt x="219" y="10"/>
                  </a:cubicBezTo>
                  <a:cubicBezTo>
                    <a:pt x="221" y="5"/>
                    <a:pt x="224" y="0"/>
                    <a:pt x="231" y="0"/>
                  </a:cubicBezTo>
                  <a:cubicBezTo>
                    <a:pt x="238" y="0"/>
                    <a:pt x="243" y="6"/>
                    <a:pt x="243" y="12"/>
                  </a:cubicBezTo>
                  <a:cubicBezTo>
                    <a:pt x="243" y="14"/>
                    <a:pt x="242" y="17"/>
                    <a:pt x="241" y="19"/>
                  </a:cubicBezTo>
                  <a:cubicBezTo>
                    <a:pt x="191" y="159"/>
                    <a:pt x="191" y="159"/>
                    <a:pt x="191" y="159"/>
                  </a:cubicBezTo>
                  <a:cubicBezTo>
                    <a:pt x="188" y="166"/>
                    <a:pt x="183" y="170"/>
                    <a:pt x="177" y="170"/>
                  </a:cubicBezTo>
                  <a:cubicBezTo>
                    <a:pt x="176" y="170"/>
                    <a:pt x="176" y="170"/>
                    <a:pt x="176" y="170"/>
                  </a:cubicBezTo>
                  <a:cubicBezTo>
                    <a:pt x="170" y="170"/>
                    <a:pt x="165" y="166"/>
                    <a:pt x="163" y="159"/>
                  </a:cubicBezTo>
                  <a:cubicBezTo>
                    <a:pt x="122" y="40"/>
                    <a:pt x="122" y="40"/>
                    <a:pt x="122" y="40"/>
                  </a:cubicBezTo>
                  <a:cubicBezTo>
                    <a:pt x="80" y="159"/>
                    <a:pt x="80" y="159"/>
                    <a:pt x="80" y="159"/>
                  </a:cubicBezTo>
                  <a:cubicBezTo>
                    <a:pt x="78" y="166"/>
                    <a:pt x="73" y="170"/>
                    <a:pt x="66" y="170"/>
                  </a:cubicBezTo>
                  <a:cubicBezTo>
                    <a:pt x="66" y="170"/>
                    <a:pt x="66" y="170"/>
                    <a:pt x="66" y="170"/>
                  </a:cubicBezTo>
                  <a:cubicBezTo>
                    <a:pt x="60" y="170"/>
                    <a:pt x="55" y="166"/>
                    <a:pt x="52" y="159"/>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19" name="Freeform 7">
              <a:extLst>
                <a:ext uri="{FF2B5EF4-FFF2-40B4-BE49-F238E27FC236}">
                  <a16:creationId xmlns:a16="http://schemas.microsoft.com/office/drawing/2014/main" id="{CDDDBBBD-2B47-4F32-9507-B47217AD31D1}"/>
                </a:ext>
              </a:extLst>
            </p:cNvPr>
            <p:cNvSpPr>
              <a:spLocks/>
            </p:cNvSpPr>
            <p:nvPr userDrawn="1"/>
          </p:nvSpPr>
          <p:spPr bwMode="auto">
            <a:xfrm>
              <a:off x="1509084" y="6569284"/>
              <a:ext cx="70389" cy="128783"/>
            </a:xfrm>
            <a:custGeom>
              <a:avLst/>
              <a:gdLst>
                <a:gd name="T0" fmla="*/ 0 w 94"/>
                <a:gd name="T1" fmla="*/ 13 h 170"/>
                <a:gd name="T2" fmla="*/ 12 w 94"/>
                <a:gd name="T3" fmla="*/ 0 h 170"/>
                <a:gd name="T4" fmla="*/ 24 w 94"/>
                <a:gd name="T5" fmla="*/ 13 h 170"/>
                <a:gd name="T6" fmla="*/ 24 w 94"/>
                <a:gd name="T7" fmla="*/ 41 h 170"/>
                <a:gd name="T8" fmla="*/ 82 w 94"/>
                <a:gd name="T9" fmla="*/ 0 h 170"/>
                <a:gd name="T10" fmla="*/ 94 w 94"/>
                <a:gd name="T11" fmla="*/ 13 h 170"/>
                <a:gd name="T12" fmla="*/ 83 w 94"/>
                <a:gd name="T13" fmla="*/ 25 h 170"/>
                <a:gd name="T14" fmla="*/ 24 w 94"/>
                <a:gd name="T15" fmla="*/ 101 h 170"/>
                <a:gd name="T16" fmla="*/ 24 w 94"/>
                <a:gd name="T17" fmla="*/ 157 h 170"/>
                <a:gd name="T18" fmla="*/ 12 w 94"/>
                <a:gd name="T19" fmla="*/ 170 h 170"/>
                <a:gd name="T20" fmla="*/ 0 w 94"/>
                <a:gd name="T21" fmla="*/ 157 h 170"/>
                <a:gd name="T22" fmla="*/ 0 w 94"/>
                <a:gd name="T23" fmla="*/ 1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170">
                  <a:moveTo>
                    <a:pt x="0" y="13"/>
                  </a:moveTo>
                  <a:cubicBezTo>
                    <a:pt x="0" y="6"/>
                    <a:pt x="5" y="0"/>
                    <a:pt x="12" y="0"/>
                  </a:cubicBezTo>
                  <a:cubicBezTo>
                    <a:pt x="19" y="0"/>
                    <a:pt x="24" y="5"/>
                    <a:pt x="24" y="13"/>
                  </a:cubicBezTo>
                  <a:cubicBezTo>
                    <a:pt x="24" y="41"/>
                    <a:pt x="24" y="41"/>
                    <a:pt x="24" y="41"/>
                  </a:cubicBezTo>
                  <a:cubicBezTo>
                    <a:pt x="37" y="13"/>
                    <a:pt x="64" y="0"/>
                    <a:pt x="82" y="0"/>
                  </a:cubicBezTo>
                  <a:cubicBezTo>
                    <a:pt x="89" y="0"/>
                    <a:pt x="94" y="6"/>
                    <a:pt x="94" y="13"/>
                  </a:cubicBezTo>
                  <a:cubicBezTo>
                    <a:pt x="94" y="20"/>
                    <a:pt x="89" y="24"/>
                    <a:pt x="83" y="25"/>
                  </a:cubicBezTo>
                  <a:cubicBezTo>
                    <a:pt x="51" y="29"/>
                    <a:pt x="24" y="53"/>
                    <a:pt x="24" y="101"/>
                  </a:cubicBezTo>
                  <a:cubicBezTo>
                    <a:pt x="24" y="157"/>
                    <a:pt x="24" y="157"/>
                    <a:pt x="24" y="157"/>
                  </a:cubicBezTo>
                  <a:cubicBezTo>
                    <a:pt x="24" y="164"/>
                    <a:pt x="19" y="170"/>
                    <a:pt x="12" y="170"/>
                  </a:cubicBezTo>
                  <a:cubicBezTo>
                    <a:pt x="5" y="170"/>
                    <a:pt x="0" y="164"/>
                    <a:pt x="0" y="157"/>
                  </a:cubicBezTo>
                  <a:lnTo>
                    <a:pt x="0" y="13"/>
                  </a:lnTo>
                  <a:close/>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0" name="Freeform 8">
              <a:extLst>
                <a:ext uri="{FF2B5EF4-FFF2-40B4-BE49-F238E27FC236}">
                  <a16:creationId xmlns:a16="http://schemas.microsoft.com/office/drawing/2014/main" id="{9A63A2EB-B414-427C-8975-27B69B276D4B}"/>
                </a:ext>
              </a:extLst>
            </p:cNvPr>
            <p:cNvSpPr>
              <a:spLocks noEditPoints="1"/>
            </p:cNvSpPr>
            <p:nvPr userDrawn="1"/>
          </p:nvSpPr>
          <p:spPr bwMode="auto">
            <a:xfrm>
              <a:off x="1577894" y="6569284"/>
              <a:ext cx="115211" cy="130361"/>
            </a:xfrm>
            <a:custGeom>
              <a:avLst/>
              <a:gdLst>
                <a:gd name="T0" fmla="*/ 129 w 154"/>
                <a:gd name="T1" fmla="*/ 76 h 172"/>
                <a:gd name="T2" fmla="*/ 77 w 154"/>
                <a:gd name="T3" fmla="*/ 21 h 172"/>
                <a:gd name="T4" fmla="*/ 25 w 154"/>
                <a:gd name="T5" fmla="*/ 76 h 172"/>
                <a:gd name="T6" fmla="*/ 129 w 154"/>
                <a:gd name="T7" fmla="*/ 76 h 172"/>
                <a:gd name="T8" fmla="*/ 81 w 154"/>
                <a:gd name="T9" fmla="*/ 172 h 172"/>
                <a:gd name="T10" fmla="*/ 0 w 154"/>
                <a:gd name="T11" fmla="*/ 86 h 172"/>
                <a:gd name="T12" fmla="*/ 0 w 154"/>
                <a:gd name="T13" fmla="*/ 85 h 172"/>
                <a:gd name="T14" fmla="*/ 78 w 154"/>
                <a:gd name="T15" fmla="*/ 0 h 172"/>
                <a:gd name="T16" fmla="*/ 154 w 154"/>
                <a:gd name="T17" fmla="*/ 83 h 172"/>
                <a:gd name="T18" fmla="*/ 142 w 154"/>
                <a:gd name="T19" fmla="*/ 95 h 172"/>
                <a:gd name="T20" fmla="*/ 25 w 154"/>
                <a:gd name="T21" fmla="*/ 95 h 172"/>
                <a:gd name="T22" fmla="*/ 82 w 154"/>
                <a:gd name="T23" fmla="*/ 150 h 172"/>
                <a:gd name="T24" fmla="*/ 129 w 154"/>
                <a:gd name="T25" fmla="*/ 131 h 172"/>
                <a:gd name="T26" fmla="*/ 136 w 154"/>
                <a:gd name="T27" fmla="*/ 128 h 172"/>
                <a:gd name="T28" fmla="*/ 146 w 154"/>
                <a:gd name="T29" fmla="*/ 139 h 172"/>
                <a:gd name="T30" fmla="*/ 142 w 154"/>
                <a:gd name="T31" fmla="*/ 147 h 172"/>
                <a:gd name="T32" fmla="*/ 81 w 154"/>
                <a:gd name="T3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72">
                  <a:moveTo>
                    <a:pt x="129" y="76"/>
                  </a:moveTo>
                  <a:cubicBezTo>
                    <a:pt x="127" y="47"/>
                    <a:pt x="110" y="21"/>
                    <a:pt x="77" y="21"/>
                  </a:cubicBezTo>
                  <a:cubicBezTo>
                    <a:pt x="49" y="21"/>
                    <a:pt x="28" y="44"/>
                    <a:pt x="25" y="76"/>
                  </a:cubicBezTo>
                  <a:lnTo>
                    <a:pt x="129" y="76"/>
                  </a:lnTo>
                  <a:close/>
                  <a:moveTo>
                    <a:pt x="81" y="172"/>
                  </a:moveTo>
                  <a:cubicBezTo>
                    <a:pt x="36" y="172"/>
                    <a:pt x="0" y="137"/>
                    <a:pt x="0" y="86"/>
                  </a:cubicBezTo>
                  <a:cubicBezTo>
                    <a:pt x="0" y="85"/>
                    <a:pt x="0" y="85"/>
                    <a:pt x="0" y="85"/>
                  </a:cubicBezTo>
                  <a:cubicBezTo>
                    <a:pt x="0" y="38"/>
                    <a:pt x="33" y="0"/>
                    <a:pt x="78" y="0"/>
                  </a:cubicBezTo>
                  <a:cubicBezTo>
                    <a:pt x="126" y="0"/>
                    <a:pt x="154" y="40"/>
                    <a:pt x="154" y="83"/>
                  </a:cubicBezTo>
                  <a:cubicBezTo>
                    <a:pt x="154" y="90"/>
                    <a:pt x="148" y="95"/>
                    <a:pt x="142" y="95"/>
                  </a:cubicBezTo>
                  <a:cubicBezTo>
                    <a:pt x="25" y="95"/>
                    <a:pt x="25" y="95"/>
                    <a:pt x="25" y="95"/>
                  </a:cubicBezTo>
                  <a:cubicBezTo>
                    <a:pt x="28" y="130"/>
                    <a:pt x="53" y="150"/>
                    <a:pt x="82" y="150"/>
                  </a:cubicBezTo>
                  <a:cubicBezTo>
                    <a:pt x="102" y="150"/>
                    <a:pt x="117" y="142"/>
                    <a:pt x="129" y="131"/>
                  </a:cubicBezTo>
                  <a:cubicBezTo>
                    <a:pt x="131" y="130"/>
                    <a:pt x="133" y="128"/>
                    <a:pt x="136" y="128"/>
                  </a:cubicBezTo>
                  <a:cubicBezTo>
                    <a:pt x="142" y="128"/>
                    <a:pt x="146" y="133"/>
                    <a:pt x="146" y="139"/>
                  </a:cubicBezTo>
                  <a:cubicBezTo>
                    <a:pt x="146" y="142"/>
                    <a:pt x="145" y="145"/>
                    <a:pt x="142" y="147"/>
                  </a:cubicBezTo>
                  <a:cubicBezTo>
                    <a:pt x="127" y="162"/>
                    <a:pt x="109" y="172"/>
                    <a:pt x="81" y="172"/>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1" name="Freeform 9">
              <a:extLst>
                <a:ext uri="{FF2B5EF4-FFF2-40B4-BE49-F238E27FC236}">
                  <a16:creationId xmlns:a16="http://schemas.microsoft.com/office/drawing/2014/main" id="{4AFD0B14-399F-447F-BBDD-FF049C867FA7}"/>
                </a:ext>
              </a:extLst>
            </p:cNvPr>
            <p:cNvSpPr>
              <a:spLocks noEditPoints="1"/>
            </p:cNvSpPr>
            <p:nvPr userDrawn="1"/>
          </p:nvSpPr>
          <p:spPr bwMode="auto">
            <a:xfrm>
              <a:off x="1377775" y="6569284"/>
              <a:ext cx="108898" cy="130361"/>
            </a:xfrm>
            <a:custGeom>
              <a:avLst/>
              <a:gdLst>
                <a:gd name="T0" fmla="*/ 122 w 146"/>
                <a:gd name="T1" fmla="*/ 107 h 172"/>
                <a:gd name="T2" fmla="*/ 122 w 146"/>
                <a:gd name="T3" fmla="*/ 91 h 172"/>
                <a:gd name="T4" fmla="*/ 74 w 146"/>
                <a:gd name="T5" fmla="*/ 84 h 172"/>
                <a:gd name="T6" fmla="*/ 25 w 146"/>
                <a:gd name="T7" fmla="*/ 118 h 172"/>
                <a:gd name="T8" fmla="*/ 25 w 146"/>
                <a:gd name="T9" fmla="*/ 119 h 172"/>
                <a:gd name="T10" fmla="*/ 67 w 146"/>
                <a:gd name="T11" fmla="*/ 152 h 172"/>
                <a:gd name="T12" fmla="*/ 122 w 146"/>
                <a:gd name="T13" fmla="*/ 107 h 172"/>
                <a:gd name="T14" fmla="*/ 0 w 146"/>
                <a:gd name="T15" fmla="*/ 120 h 172"/>
                <a:gd name="T16" fmla="*/ 0 w 146"/>
                <a:gd name="T17" fmla="*/ 119 h 172"/>
                <a:gd name="T18" fmla="*/ 71 w 146"/>
                <a:gd name="T19" fmla="*/ 66 h 172"/>
                <a:gd name="T20" fmla="*/ 122 w 146"/>
                <a:gd name="T21" fmla="*/ 73 h 172"/>
                <a:gd name="T22" fmla="*/ 122 w 146"/>
                <a:gd name="T23" fmla="*/ 67 h 172"/>
                <a:gd name="T24" fmla="*/ 73 w 146"/>
                <a:gd name="T25" fmla="*/ 22 h 172"/>
                <a:gd name="T26" fmla="*/ 34 w 146"/>
                <a:gd name="T27" fmla="*/ 30 h 172"/>
                <a:gd name="T28" fmla="*/ 30 w 146"/>
                <a:gd name="T29" fmla="*/ 31 h 172"/>
                <a:gd name="T30" fmla="*/ 19 w 146"/>
                <a:gd name="T31" fmla="*/ 20 h 172"/>
                <a:gd name="T32" fmla="*/ 26 w 146"/>
                <a:gd name="T33" fmla="*/ 10 h 172"/>
                <a:gd name="T34" fmla="*/ 75 w 146"/>
                <a:gd name="T35" fmla="*/ 0 h 172"/>
                <a:gd name="T36" fmla="*/ 129 w 146"/>
                <a:gd name="T37" fmla="*/ 19 h 172"/>
                <a:gd name="T38" fmla="*/ 146 w 146"/>
                <a:gd name="T39" fmla="*/ 67 h 172"/>
                <a:gd name="T40" fmla="*/ 146 w 146"/>
                <a:gd name="T41" fmla="*/ 158 h 172"/>
                <a:gd name="T42" fmla="*/ 134 w 146"/>
                <a:gd name="T43" fmla="*/ 170 h 172"/>
                <a:gd name="T44" fmla="*/ 122 w 146"/>
                <a:gd name="T45" fmla="*/ 159 h 172"/>
                <a:gd name="T46" fmla="*/ 122 w 146"/>
                <a:gd name="T47" fmla="*/ 143 h 172"/>
                <a:gd name="T48" fmla="*/ 62 w 146"/>
                <a:gd name="T49" fmla="*/ 172 h 172"/>
                <a:gd name="T50" fmla="*/ 0 w 146"/>
                <a:gd name="T51" fmla="*/ 1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72">
                  <a:moveTo>
                    <a:pt x="122" y="107"/>
                  </a:moveTo>
                  <a:cubicBezTo>
                    <a:pt x="122" y="91"/>
                    <a:pt x="122" y="91"/>
                    <a:pt x="122" y="91"/>
                  </a:cubicBezTo>
                  <a:cubicBezTo>
                    <a:pt x="110" y="88"/>
                    <a:pt x="94" y="84"/>
                    <a:pt x="74" y="84"/>
                  </a:cubicBezTo>
                  <a:cubicBezTo>
                    <a:pt x="43" y="84"/>
                    <a:pt x="25" y="98"/>
                    <a:pt x="25" y="118"/>
                  </a:cubicBezTo>
                  <a:cubicBezTo>
                    <a:pt x="25" y="119"/>
                    <a:pt x="25" y="119"/>
                    <a:pt x="25" y="119"/>
                  </a:cubicBezTo>
                  <a:cubicBezTo>
                    <a:pt x="25" y="140"/>
                    <a:pt x="45" y="152"/>
                    <a:pt x="67" y="152"/>
                  </a:cubicBezTo>
                  <a:cubicBezTo>
                    <a:pt x="97" y="152"/>
                    <a:pt x="122" y="133"/>
                    <a:pt x="122" y="107"/>
                  </a:cubicBezTo>
                  <a:moveTo>
                    <a:pt x="0" y="120"/>
                  </a:moveTo>
                  <a:cubicBezTo>
                    <a:pt x="0" y="119"/>
                    <a:pt x="0" y="119"/>
                    <a:pt x="0" y="119"/>
                  </a:cubicBezTo>
                  <a:cubicBezTo>
                    <a:pt x="0" y="85"/>
                    <a:pt x="29" y="66"/>
                    <a:pt x="71" y="66"/>
                  </a:cubicBezTo>
                  <a:cubicBezTo>
                    <a:pt x="92" y="66"/>
                    <a:pt x="107" y="69"/>
                    <a:pt x="122" y="73"/>
                  </a:cubicBezTo>
                  <a:cubicBezTo>
                    <a:pt x="122" y="67"/>
                    <a:pt x="122" y="67"/>
                    <a:pt x="122" y="67"/>
                  </a:cubicBezTo>
                  <a:cubicBezTo>
                    <a:pt x="122" y="37"/>
                    <a:pt x="104" y="22"/>
                    <a:pt x="73" y="22"/>
                  </a:cubicBezTo>
                  <a:cubicBezTo>
                    <a:pt x="56" y="22"/>
                    <a:pt x="46" y="24"/>
                    <a:pt x="34" y="30"/>
                  </a:cubicBezTo>
                  <a:cubicBezTo>
                    <a:pt x="33" y="30"/>
                    <a:pt x="31" y="31"/>
                    <a:pt x="30" y="31"/>
                  </a:cubicBezTo>
                  <a:cubicBezTo>
                    <a:pt x="24" y="31"/>
                    <a:pt x="19" y="26"/>
                    <a:pt x="19" y="20"/>
                  </a:cubicBezTo>
                  <a:cubicBezTo>
                    <a:pt x="19" y="15"/>
                    <a:pt x="21" y="12"/>
                    <a:pt x="26" y="10"/>
                  </a:cubicBezTo>
                  <a:cubicBezTo>
                    <a:pt x="42" y="3"/>
                    <a:pt x="54" y="0"/>
                    <a:pt x="75" y="0"/>
                  </a:cubicBezTo>
                  <a:cubicBezTo>
                    <a:pt x="99" y="0"/>
                    <a:pt x="117" y="6"/>
                    <a:pt x="129" y="19"/>
                  </a:cubicBezTo>
                  <a:cubicBezTo>
                    <a:pt x="140" y="30"/>
                    <a:pt x="146" y="46"/>
                    <a:pt x="146" y="67"/>
                  </a:cubicBezTo>
                  <a:cubicBezTo>
                    <a:pt x="146" y="158"/>
                    <a:pt x="146" y="158"/>
                    <a:pt x="146" y="158"/>
                  </a:cubicBezTo>
                  <a:cubicBezTo>
                    <a:pt x="146" y="165"/>
                    <a:pt x="141" y="170"/>
                    <a:pt x="134" y="170"/>
                  </a:cubicBezTo>
                  <a:cubicBezTo>
                    <a:pt x="127" y="170"/>
                    <a:pt x="122" y="165"/>
                    <a:pt x="122" y="159"/>
                  </a:cubicBezTo>
                  <a:cubicBezTo>
                    <a:pt x="122" y="143"/>
                    <a:pt x="122" y="143"/>
                    <a:pt x="122" y="143"/>
                  </a:cubicBezTo>
                  <a:cubicBezTo>
                    <a:pt x="111" y="158"/>
                    <a:pt x="91" y="172"/>
                    <a:pt x="62" y="172"/>
                  </a:cubicBezTo>
                  <a:cubicBezTo>
                    <a:pt x="32" y="172"/>
                    <a:pt x="0" y="154"/>
                    <a:pt x="0" y="120"/>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2" name="Freeform 10">
              <a:extLst>
                <a:ext uri="{FF2B5EF4-FFF2-40B4-BE49-F238E27FC236}">
                  <a16:creationId xmlns:a16="http://schemas.microsoft.com/office/drawing/2014/main" id="{0778A2AC-9D1D-4FDB-973A-47DEA988606E}"/>
                </a:ext>
              </a:extLst>
            </p:cNvPr>
            <p:cNvSpPr>
              <a:spLocks/>
            </p:cNvSpPr>
            <p:nvPr userDrawn="1"/>
          </p:nvSpPr>
          <p:spPr bwMode="auto">
            <a:xfrm>
              <a:off x="863272" y="6563918"/>
              <a:ext cx="325115" cy="135727"/>
            </a:xfrm>
            <a:custGeom>
              <a:avLst/>
              <a:gdLst>
                <a:gd name="T0" fmla="*/ 49 w 435"/>
                <a:gd name="T1" fmla="*/ 18 h 179"/>
                <a:gd name="T2" fmla="*/ 17 w 435"/>
                <a:gd name="T3" fmla="*/ 6 h 179"/>
                <a:gd name="T4" fmla="*/ 6 w 435"/>
                <a:gd name="T5" fmla="*/ 37 h 179"/>
                <a:gd name="T6" fmla="*/ 58 w 435"/>
                <a:gd name="T7" fmla="*/ 152 h 179"/>
                <a:gd name="T8" fmla="*/ 92 w 435"/>
                <a:gd name="T9" fmla="*/ 179 h 179"/>
                <a:gd name="T10" fmla="*/ 125 w 435"/>
                <a:gd name="T11" fmla="*/ 152 h 179"/>
                <a:gd name="T12" fmla="*/ 171 w 435"/>
                <a:gd name="T13" fmla="*/ 51 h 179"/>
                <a:gd name="T14" fmla="*/ 178 w 435"/>
                <a:gd name="T15" fmla="*/ 46 h 179"/>
                <a:gd name="T16" fmla="*/ 185 w 435"/>
                <a:gd name="T17" fmla="*/ 54 h 179"/>
                <a:gd name="T18" fmla="*/ 185 w 435"/>
                <a:gd name="T19" fmla="*/ 151 h 179"/>
                <a:gd name="T20" fmla="*/ 209 w 435"/>
                <a:gd name="T21" fmla="*/ 179 h 179"/>
                <a:gd name="T22" fmla="*/ 234 w 435"/>
                <a:gd name="T23" fmla="*/ 151 h 179"/>
                <a:gd name="T24" fmla="*/ 234 w 435"/>
                <a:gd name="T25" fmla="*/ 72 h 179"/>
                <a:gd name="T26" fmla="*/ 260 w 435"/>
                <a:gd name="T27" fmla="*/ 46 h 179"/>
                <a:gd name="T28" fmla="*/ 285 w 435"/>
                <a:gd name="T29" fmla="*/ 72 h 179"/>
                <a:gd name="T30" fmla="*/ 285 w 435"/>
                <a:gd name="T31" fmla="*/ 151 h 179"/>
                <a:gd name="T32" fmla="*/ 310 w 435"/>
                <a:gd name="T33" fmla="*/ 179 h 179"/>
                <a:gd name="T34" fmla="*/ 334 w 435"/>
                <a:gd name="T35" fmla="*/ 151 h 179"/>
                <a:gd name="T36" fmla="*/ 334 w 435"/>
                <a:gd name="T37" fmla="*/ 72 h 179"/>
                <a:gd name="T38" fmla="*/ 360 w 435"/>
                <a:gd name="T39" fmla="*/ 46 h 179"/>
                <a:gd name="T40" fmla="*/ 385 w 435"/>
                <a:gd name="T41" fmla="*/ 72 h 179"/>
                <a:gd name="T42" fmla="*/ 385 w 435"/>
                <a:gd name="T43" fmla="*/ 151 h 179"/>
                <a:gd name="T44" fmla="*/ 410 w 435"/>
                <a:gd name="T45" fmla="*/ 179 h 179"/>
                <a:gd name="T46" fmla="*/ 435 w 435"/>
                <a:gd name="T47" fmla="*/ 151 h 179"/>
                <a:gd name="T48" fmla="*/ 435 w 435"/>
                <a:gd name="T49" fmla="*/ 61 h 179"/>
                <a:gd name="T50" fmla="*/ 375 w 435"/>
                <a:gd name="T51" fmla="*/ 4 h 179"/>
                <a:gd name="T52" fmla="*/ 323 w 435"/>
                <a:gd name="T53" fmla="*/ 26 h 179"/>
                <a:gd name="T54" fmla="*/ 272 w 435"/>
                <a:gd name="T55" fmla="*/ 4 h 179"/>
                <a:gd name="T56" fmla="*/ 223 w 435"/>
                <a:gd name="T57" fmla="*/ 26 h 179"/>
                <a:gd name="T58" fmla="*/ 178 w 435"/>
                <a:gd name="T59" fmla="*/ 4 h 179"/>
                <a:gd name="T60" fmla="*/ 125 w 435"/>
                <a:gd name="T61" fmla="*/ 40 h 179"/>
                <a:gd name="T62" fmla="*/ 92 w 435"/>
                <a:gd name="T63" fmla="*/ 119 h 179"/>
                <a:gd name="T64" fmla="*/ 49 w 435"/>
                <a:gd name="T65" fmla="*/ 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5" h="179">
                  <a:moveTo>
                    <a:pt x="49" y="18"/>
                  </a:moveTo>
                  <a:cubicBezTo>
                    <a:pt x="43" y="6"/>
                    <a:pt x="30" y="0"/>
                    <a:pt x="17" y="6"/>
                  </a:cubicBezTo>
                  <a:cubicBezTo>
                    <a:pt x="5" y="12"/>
                    <a:pt x="0" y="25"/>
                    <a:pt x="6" y="37"/>
                  </a:cubicBezTo>
                  <a:cubicBezTo>
                    <a:pt x="58" y="152"/>
                    <a:pt x="58" y="152"/>
                    <a:pt x="58" y="152"/>
                  </a:cubicBezTo>
                  <a:cubicBezTo>
                    <a:pt x="67" y="169"/>
                    <a:pt x="75" y="179"/>
                    <a:pt x="92" y="179"/>
                  </a:cubicBezTo>
                  <a:cubicBezTo>
                    <a:pt x="109" y="179"/>
                    <a:pt x="117" y="169"/>
                    <a:pt x="125" y="152"/>
                  </a:cubicBezTo>
                  <a:cubicBezTo>
                    <a:pt x="125" y="152"/>
                    <a:pt x="171" y="52"/>
                    <a:pt x="171" y="51"/>
                  </a:cubicBezTo>
                  <a:cubicBezTo>
                    <a:pt x="172" y="50"/>
                    <a:pt x="173" y="46"/>
                    <a:pt x="178" y="46"/>
                  </a:cubicBezTo>
                  <a:cubicBezTo>
                    <a:pt x="182" y="47"/>
                    <a:pt x="185" y="50"/>
                    <a:pt x="185" y="54"/>
                  </a:cubicBezTo>
                  <a:cubicBezTo>
                    <a:pt x="185" y="151"/>
                    <a:pt x="185" y="151"/>
                    <a:pt x="185" y="151"/>
                  </a:cubicBezTo>
                  <a:cubicBezTo>
                    <a:pt x="185" y="166"/>
                    <a:pt x="193" y="179"/>
                    <a:pt x="209" y="179"/>
                  </a:cubicBezTo>
                  <a:cubicBezTo>
                    <a:pt x="225" y="179"/>
                    <a:pt x="234" y="166"/>
                    <a:pt x="234" y="151"/>
                  </a:cubicBezTo>
                  <a:cubicBezTo>
                    <a:pt x="234" y="72"/>
                    <a:pt x="234" y="72"/>
                    <a:pt x="234" y="72"/>
                  </a:cubicBezTo>
                  <a:cubicBezTo>
                    <a:pt x="234" y="56"/>
                    <a:pt x="245" y="46"/>
                    <a:pt x="260" y="46"/>
                  </a:cubicBezTo>
                  <a:cubicBezTo>
                    <a:pt x="275" y="46"/>
                    <a:pt x="285" y="57"/>
                    <a:pt x="285" y="72"/>
                  </a:cubicBezTo>
                  <a:cubicBezTo>
                    <a:pt x="285" y="151"/>
                    <a:pt x="285" y="151"/>
                    <a:pt x="285" y="151"/>
                  </a:cubicBezTo>
                  <a:cubicBezTo>
                    <a:pt x="285" y="166"/>
                    <a:pt x="294" y="179"/>
                    <a:pt x="310" y="179"/>
                  </a:cubicBezTo>
                  <a:cubicBezTo>
                    <a:pt x="326" y="179"/>
                    <a:pt x="334" y="166"/>
                    <a:pt x="334" y="151"/>
                  </a:cubicBezTo>
                  <a:cubicBezTo>
                    <a:pt x="334" y="72"/>
                    <a:pt x="334" y="72"/>
                    <a:pt x="334" y="72"/>
                  </a:cubicBezTo>
                  <a:cubicBezTo>
                    <a:pt x="334" y="56"/>
                    <a:pt x="345" y="46"/>
                    <a:pt x="360" y="46"/>
                  </a:cubicBezTo>
                  <a:cubicBezTo>
                    <a:pt x="375" y="46"/>
                    <a:pt x="385" y="57"/>
                    <a:pt x="385" y="72"/>
                  </a:cubicBezTo>
                  <a:cubicBezTo>
                    <a:pt x="385" y="151"/>
                    <a:pt x="385" y="151"/>
                    <a:pt x="385" y="151"/>
                  </a:cubicBezTo>
                  <a:cubicBezTo>
                    <a:pt x="385" y="166"/>
                    <a:pt x="394" y="179"/>
                    <a:pt x="410" y="179"/>
                  </a:cubicBezTo>
                  <a:cubicBezTo>
                    <a:pt x="426" y="179"/>
                    <a:pt x="435" y="166"/>
                    <a:pt x="435" y="151"/>
                  </a:cubicBezTo>
                  <a:cubicBezTo>
                    <a:pt x="435" y="61"/>
                    <a:pt x="435" y="61"/>
                    <a:pt x="435" y="61"/>
                  </a:cubicBezTo>
                  <a:cubicBezTo>
                    <a:pt x="435" y="27"/>
                    <a:pt x="408" y="4"/>
                    <a:pt x="375" y="4"/>
                  </a:cubicBezTo>
                  <a:cubicBezTo>
                    <a:pt x="343" y="4"/>
                    <a:pt x="323" y="26"/>
                    <a:pt x="323" y="26"/>
                  </a:cubicBezTo>
                  <a:cubicBezTo>
                    <a:pt x="312" y="12"/>
                    <a:pt x="297" y="4"/>
                    <a:pt x="272" y="4"/>
                  </a:cubicBezTo>
                  <a:cubicBezTo>
                    <a:pt x="246" y="4"/>
                    <a:pt x="223" y="26"/>
                    <a:pt x="223" y="26"/>
                  </a:cubicBezTo>
                  <a:cubicBezTo>
                    <a:pt x="212" y="12"/>
                    <a:pt x="194" y="4"/>
                    <a:pt x="178" y="4"/>
                  </a:cubicBezTo>
                  <a:cubicBezTo>
                    <a:pt x="155" y="4"/>
                    <a:pt x="136" y="14"/>
                    <a:pt x="125" y="40"/>
                  </a:cubicBezTo>
                  <a:cubicBezTo>
                    <a:pt x="92" y="119"/>
                    <a:pt x="92" y="119"/>
                    <a:pt x="92" y="119"/>
                  </a:cubicBezTo>
                  <a:lnTo>
                    <a:pt x="49" y="18"/>
                  </a:lnTo>
                  <a:close/>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3" name="Freeform 11">
              <a:extLst>
                <a:ext uri="{FF2B5EF4-FFF2-40B4-BE49-F238E27FC236}">
                  <a16:creationId xmlns:a16="http://schemas.microsoft.com/office/drawing/2014/main" id="{52873CFF-17A0-467C-B061-5E3FD5E92C7C}"/>
                </a:ext>
              </a:extLst>
            </p:cNvPr>
            <p:cNvSpPr>
              <a:spLocks noEditPoints="1"/>
            </p:cNvSpPr>
            <p:nvPr userDrawn="1"/>
          </p:nvSpPr>
          <p:spPr bwMode="auto">
            <a:xfrm>
              <a:off x="1694683" y="6569284"/>
              <a:ext cx="29671" cy="31249"/>
            </a:xfrm>
            <a:custGeom>
              <a:avLst/>
              <a:gdLst>
                <a:gd name="T0" fmla="*/ 37 w 40"/>
                <a:gd name="T1" fmla="*/ 20 h 41"/>
                <a:gd name="T2" fmla="*/ 37 w 40"/>
                <a:gd name="T3" fmla="*/ 20 h 41"/>
                <a:gd name="T4" fmla="*/ 20 w 40"/>
                <a:gd name="T5" fmla="*/ 4 h 41"/>
                <a:gd name="T6" fmla="*/ 3 w 40"/>
                <a:gd name="T7" fmla="*/ 20 h 41"/>
                <a:gd name="T8" fmla="*/ 3 w 40"/>
                <a:gd name="T9" fmla="*/ 21 h 41"/>
                <a:gd name="T10" fmla="*/ 20 w 40"/>
                <a:gd name="T11" fmla="*/ 37 h 41"/>
                <a:gd name="T12" fmla="*/ 37 w 40"/>
                <a:gd name="T13" fmla="*/ 20 h 41"/>
                <a:gd name="T14" fmla="*/ 0 w 40"/>
                <a:gd name="T15" fmla="*/ 21 h 41"/>
                <a:gd name="T16" fmla="*/ 0 w 40"/>
                <a:gd name="T17" fmla="*/ 20 h 41"/>
                <a:gd name="T18" fmla="*/ 20 w 40"/>
                <a:gd name="T19" fmla="*/ 0 h 41"/>
                <a:gd name="T20" fmla="*/ 40 w 40"/>
                <a:gd name="T21" fmla="*/ 20 h 41"/>
                <a:gd name="T22" fmla="*/ 40 w 40"/>
                <a:gd name="T23" fmla="*/ 20 h 41"/>
                <a:gd name="T24" fmla="*/ 20 w 40"/>
                <a:gd name="T25" fmla="*/ 41 h 41"/>
                <a:gd name="T26" fmla="*/ 0 w 40"/>
                <a:gd name="T2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41">
                  <a:moveTo>
                    <a:pt x="37" y="20"/>
                  </a:moveTo>
                  <a:cubicBezTo>
                    <a:pt x="37" y="20"/>
                    <a:pt x="37" y="20"/>
                    <a:pt x="37" y="20"/>
                  </a:cubicBezTo>
                  <a:cubicBezTo>
                    <a:pt x="37" y="11"/>
                    <a:pt x="29" y="4"/>
                    <a:pt x="20" y="4"/>
                  </a:cubicBezTo>
                  <a:cubicBezTo>
                    <a:pt x="11" y="4"/>
                    <a:pt x="3" y="11"/>
                    <a:pt x="3" y="20"/>
                  </a:cubicBezTo>
                  <a:cubicBezTo>
                    <a:pt x="3" y="21"/>
                    <a:pt x="3" y="21"/>
                    <a:pt x="3" y="21"/>
                  </a:cubicBezTo>
                  <a:cubicBezTo>
                    <a:pt x="3" y="30"/>
                    <a:pt x="11" y="37"/>
                    <a:pt x="20" y="37"/>
                  </a:cubicBezTo>
                  <a:cubicBezTo>
                    <a:pt x="29" y="37"/>
                    <a:pt x="37" y="30"/>
                    <a:pt x="37" y="20"/>
                  </a:cubicBezTo>
                  <a:moveTo>
                    <a:pt x="0" y="21"/>
                  </a:moveTo>
                  <a:cubicBezTo>
                    <a:pt x="0" y="20"/>
                    <a:pt x="0" y="20"/>
                    <a:pt x="0" y="20"/>
                  </a:cubicBezTo>
                  <a:cubicBezTo>
                    <a:pt x="0" y="9"/>
                    <a:pt x="9" y="0"/>
                    <a:pt x="20" y="0"/>
                  </a:cubicBezTo>
                  <a:cubicBezTo>
                    <a:pt x="32" y="0"/>
                    <a:pt x="40" y="9"/>
                    <a:pt x="40" y="20"/>
                  </a:cubicBezTo>
                  <a:cubicBezTo>
                    <a:pt x="40" y="20"/>
                    <a:pt x="40" y="20"/>
                    <a:pt x="40" y="20"/>
                  </a:cubicBezTo>
                  <a:cubicBezTo>
                    <a:pt x="40" y="32"/>
                    <a:pt x="31" y="41"/>
                    <a:pt x="20" y="41"/>
                  </a:cubicBezTo>
                  <a:cubicBezTo>
                    <a:pt x="8" y="41"/>
                    <a:pt x="0" y="32"/>
                    <a:pt x="0" y="21"/>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sp>
          <p:nvSpPr>
            <p:cNvPr id="24" name="Freeform 12">
              <a:extLst>
                <a:ext uri="{FF2B5EF4-FFF2-40B4-BE49-F238E27FC236}">
                  <a16:creationId xmlns:a16="http://schemas.microsoft.com/office/drawing/2014/main" id="{C351EEF9-CE8C-4948-8867-FDC697419BE3}"/>
                </a:ext>
              </a:extLst>
            </p:cNvPr>
            <p:cNvSpPr>
              <a:spLocks noEditPoints="1"/>
            </p:cNvSpPr>
            <p:nvPr userDrawn="1"/>
          </p:nvSpPr>
          <p:spPr bwMode="auto">
            <a:xfrm>
              <a:off x="1703521" y="6576859"/>
              <a:ext cx="12626" cy="15151"/>
            </a:xfrm>
            <a:custGeom>
              <a:avLst/>
              <a:gdLst>
                <a:gd name="T0" fmla="*/ 9 w 17"/>
                <a:gd name="T1" fmla="*/ 10 h 20"/>
                <a:gd name="T2" fmla="*/ 12 w 17"/>
                <a:gd name="T3" fmla="*/ 7 h 20"/>
                <a:gd name="T4" fmla="*/ 12 w 17"/>
                <a:gd name="T5" fmla="*/ 7 h 20"/>
                <a:gd name="T6" fmla="*/ 9 w 17"/>
                <a:gd name="T7" fmla="*/ 4 h 20"/>
                <a:gd name="T8" fmla="*/ 5 w 17"/>
                <a:gd name="T9" fmla="*/ 4 h 20"/>
                <a:gd name="T10" fmla="*/ 5 w 17"/>
                <a:gd name="T11" fmla="*/ 10 h 20"/>
                <a:gd name="T12" fmla="*/ 9 w 17"/>
                <a:gd name="T13" fmla="*/ 10 h 20"/>
                <a:gd name="T14" fmla="*/ 0 w 17"/>
                <a:gd name="T15" fmla="*/ 2 h 20"/>
                <a:gd name="T16" fmla="*/ 2 w 17"/>
                <a:gd name="T17" fmla="*/ 0 h 20"/>
                <a:gd name="T18" fmla="*/ 9 w 17"/>
                <a:gd name="T19" fmla="*/ 0 h 20"/>
                <a:gd name="T20" fmla="*/ 15 w 17"/>
                <a:gd name="T21" fmla="*/ 2 h 20"/>
                <a:gd name="T22" fmla="*/ 17 w 17"/>
                <a:gd name="T23" fmla="*/ 7 h 20"/>
                <a:gd name="T24" fmla="*/ 17 w 17"/>
                <a:gd name="T25" fmla="*/ 7 h 20"/>
                <a:gd name="T26" fmla="*/ 13 w 17"/>
                <a:gd name="T27" fmla="*/ 13 h 20"/>
                <a:gd name="T28" fmla="*/ 16 w 17"/>
                <a:gd name="T29" fmla="*/ 17 h 20"/>
                <a:gd name="T30" fmla="*/ 16 w 17"/>
                <a:gd name="T31" fmla="*/ 18 h 20"/>
                <a:gd name="T32" fmla="*/ 14 w 17"/>
                <a:gd name="T33" fmla="*/ 20 h 20"/>
                <a:gd name="T34" fmla="*/ 12 w 17"/>
                <a:gd name="T35" fmla="*/ 19 h 20"/>
                <a:gd name="T36" fmla="*/ 8 w 17"/>
                <a:gd name="T37" fmla="*/ 14 h 20"/>
                <a:gd name="T38" fmla="*/ 5 w 17"/>
                <a:gd name="T39" fmla="*/ 14 h 20"/>
                <a:gd name="T40" fmla="*/ 5 w 17"/>
                <a:gd name="T41" fmla="*/ 18 h 20"/>
                <a:gd name="T42" fmla="*/ 2 w 17"/>
                <a:gd name="T43" fmla="*/ 20 h 20"/>
                <a:gd name="T44" fmla="*/ 0 w 17"/>
                <a:gd name="T45" fmla="*/ 18 h 20"/>
                <a:gd name="T46" fmla="*/ 0 w 17"/>
                <a:gd name="T47"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20">
                  <a:moveTo>
                    <a:pt x="9" y="10"/>
                  </a:moveTo>
                  <a:cubicBezTo>
                    <a:pt x="11" y="10"/>
                    <a:pt x="12" y="9"/>
                    <a:pt x="12" y="7"/>
                  </a:cubicBezTo>
                  <a:cubicBezTo>
                    <a:pt x="12" y="7"/>
                    <a:pt x="12" y="7"/>
                    <a:pt x="12" y="7"/>
                  </a:cubicBezTo>
                  <a:cubicBezTo>
                    <a:pt x="12" y="5"/>
                    <a:pt x="11" y="4"/>
                    <a:pt x="9" y="4"/>
                  </a:cubicBezTo>
                  <a:cubicBezTo>
                    <a:pt x="5" y="4"/>
                    <a:pt x="5" y="4"/>
                    <a:pt x="5" y="4"/>
                  </a:cubicBezTo>
                  <a:cubicBezTo>
                    <a:pt x="5" y="10"/>
                    <a:pt x="5" y="10"/>
                    <a:pt x="5" y="10"/>
                  </a:cubicBezTo>
                  <a:lnTo>
                    <a:pt x="9" y="10"/>
                  </a:lnTo>
                  <a:close/>
                  <a:moveTo>
                    <a:pt x="0" y="2"/>
                  </a:moveTo>
                  <a:cubicBezTo>
                    <a:pt x="0" y="1"/>
                    <a:pt x="1" y="0"/>
                    <a:pt x="2" y="0"/>
                  </a:cubicBezTo>
                  <a:cubicBezTo>
                    <a:pt x="9" y="0"/>
                    <a:pt x="9" y="0"/>
                    <a:pt x="9" y="0"/>
                  </a:cubicBezTo>
                  <a:cubicBezTo>
                    <a:pt x="12" y="0"/>
                    <a:pt x="14" y="1"/>
                    <a:pt x="15" y="2"/>
                  </a:cubicBezTo>
                  <a:cubicBezTo>
                    <a:pt x="16" y="3"/>
                    <a:pt x="17" y="5"/>
                    <a:pt x="17" y="7"/>
                  </a:cubicBezTo>
                  <a:cubicBezTo>
                    <a:pt x="17" y="7"/>
                    <a:pt x="17" y="7"/>
                    <a:pt x="17" y="7"/>
                  </a:cubicBezTo>
                  <a:cubicBezTo>
                    <a:pt x="17" y="10"/>
                    <a:pt x="15" y="12"/>
                    <a:pt x="13" y="13"/>
                  </a:cubicBezTo>
                  <a:cubicBezTo>
                    <a:pt x="16" y="17"/>
                    <a:pt x="16" y="17"/>
                    <a:pt x="16" y="17"/>
                  </a:cubicBezTo>
                  <a:cubicBezTo>
                    <a:pt x="16" y="17"/>
                    <a:pt x="16" y="18"/>
                    <a:pt x="16" y="18"/>
                  </a:cubicBezTo>
                  <a:cubicBezTo>
                    <a:pt x="16" y="19"/>
                    <a:pt x="15" y="20"/>
                    <a:pt x="14" y="20"/>
                  </a:cubicBezTo>
                  <a:cubicBezTo>
                    <a:pt x="13" y="20"/>
                    <a:pt x="13" y="20"/>
                    <a:pt x="12" y="19"/>
                  </a:cubicBezTo>
                  <a:cubicBezTo>
                    <a:pt x="8" y="14"/>
                    <a:pt x="8" y="14"/>
                    <a:pt x="8" y="14"/>
                  </a:cubicBezTo>
                  <a:cubicBezTo>
                    <a:pt x="5" y="14"/>
                    <a:pt x="5" y="14"/>
                    <a:pt x="5" y="14"/>
                  </a:cubicBezTo>
                  <a:cubicBezTo>
                    <a:pt x="5" y="18"/>
                    <a:pt x="5" y="18"/>
                    <a:pt x="5" y="18"/>
                  </a:cubicBezTo>
                  <a:cubicBezTo>
                    <a:pt x="5" y="19"/>
                    <a:pt x="4" y="20"/>
                    <a:pt x="2" y="20"/>
                  </a:cubicBezTo>
                  <a:cubicBezTo>
                    <a:pt x="1" y="20"/>
                    <a:pt x="0" y="19"/>
                    <a:pt x="0" y="18"/>
                  </a:cubicBezTo>
                  <a:lnTo>
                    <a:pt x="0" y="2"/>
                  </a:lnTo>
                  <a:close/>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chemeClr val="tx2"/>
                </a:solidFill>
              </a:endParaRPr>
            </a:p>
          </p:txBody>
        </p:sp>
      </p:grpSp>
      <p:sp>
        <p:nvSpPr>
          <p:cNvPr id="32" name="TextBox 31">
            <a:extLst>
              <a:ext uri="{FF2B5EF4-FFF2-40B4-BE49-F238E27FC236}">
                <a16:creationId xmlns:a16="http://schemas.microsoft.com/office/drawing/2014/main" id="{576FCBCF-AFA0-4D2E-AF64-919BFE9B44B8}"/>
              </a:ext>
            </a:extLst>
          </p:cNvPr>
          <p:cNvSpPr txBox="1"/>
          <p:nvPr userDrawn="1"/>
        </p:nvSpPr>
        <p:spPr bwMode="white">
          <a:xfrm flipH="1">
            <a:off x="2073593" y="6506318"/>
            <a:ext cx="1728888" cy="186690"/>
          </a:xfrm>
          <a:prstGeom prst="rect">
            <a:avLst/>
          </a:prstGeom>
          <a:noFill/>
        </p:spPr>
        <p:txBody>
          <a:bodyPr wrap="none" lIns="0" tIns="0" rIns="0" bIns="0" rtlCol="0" anchor="ctr">
            <a:noAutofit/>
          </a:bodyPr>
          <a:lstStyle/>
          <a:p>
            <a:pPr>
              <a:lnSpc>
                <a:spcPct val="90000"/>
              </a:lnSpc>
            </a:pPr>
            <a:r>
              <a:rPr lang="en-US" sz="800" dirty="0">
                <a:solidFill>
                  <a:schemeClr val="bg1"/>
                </a:solidFill>
                <a:latin typeface="+mj-lt"/>
                <a:ea typeface="Verdana" panose="020B0604030504040204" pitchFamily="34" charset="0"/>
                <a:cs typeface="Verdana" panose="020B0604030504040204" pitchFamily="34" charset="0"/>
              </a:rPr>
              <a:t>©2019 VMware, Inc.</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229416F8-1B20-4892-97FA-108F191A5885}"/>
                  </a:ext>
                </a:extLst>
              </p14:cNvPr>
              <p14:cNvContentPartPr/>
              <p14:nvPr userDrawn="1"/>
            </p14:nvContentPartPr>
            <p14:xfrm>
              <a:off x="9859593" y="4881179"/>
              <a:ext cx="240" cy="240"/>
            </p14:xfrm>
          </p:contentPart>
        </mc:Choice>
        <mc:Fallback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p15="http://schemas.microsoft.com/office/powerpoint/2012/main" xmlns:p16="http://schemas.microsoft.com/office/powerpoint/2015/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xmlns:v="urn:schemas-microsoft-com:vml" xmlns="">
          <p:pic xmlns="" xmlns:v="urn:schemas-microsoft-com:vml">
            <p:nvPicPr>
              <p:cNvPr id="3" name="Ink 2">
                <a:extLst>
                  <a:ext uri="{FF2B5EF4-FFF2-40B4-BE49-F238E27FC236}">
                    <a16:creationId xmlns:a16="http://schemas.microsoft.com/office/drawing/2014/main" id="{229416F8-1B20-4892-97FA-108F191A5885}"/>
                  </a:ext>
                </a:extLst>
              </p:cNvPr>
              <p:cNvPicPr/>
              <p:nvPr/>
            </p:nvPicPr>
            <p:blipFill>
              <a:blip r:embed="rId4"/>
              <a:stretch>
                <a:fillRect/>
              </a:stretch>
            </p:blipFill>
            <p:spPr>
              <a:xfrm>
                <a:off x="9855513" y="4877099"/>
                <a:ext cx="7920" cy="7920"/>
              </a:xfrm>
              <a:prstGeom prst="rect">
                <a:avLst/>
              </a:prstGeom>
            </p:spPr>
          </p:pic>
        </mc:Fallback>
      </mc:AlternateContent>
    </p:spTree>
    <p:extLst>
      <p:ext uri="{BB962C8B-B14F-4D97-AF65-F5344CB8AC3E}">
        <p14:creationId xmlns:p14="http://schemas.microsoft.com/office/powerpoint/2010/main" val="2854094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Dynamic – Righ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460DEEA-0331-45ED-8943-6F9E74884092}"/>
              </a:ext>
            </a:extLst>
          </p:cNvPr>
          <p:cNvSpPr>
            <a:spLocks noGrp="1"/>
          </p:cNvSpPr>
          <p:nvPr>
            <p:ph sz="quarter" idx="19" hasCustomPrompt="1"/>
          </p:nvPr>
        </p:nvSpPr>
        <p:spPr>
          <a:xfrm>
            <a:off x="608013" y="1600200"/>
            <a:ext cx="8229600" cy="4572000"/>
          </a:xfrm>
        </p:spPr>
        <p:txBody>
          <a:bodyPr/>
          <a:lstStyle>
            <a:lvl1pPr>
              <a:defRPr/>
            </a:lvl1pPr>
            <a:lvl5pPr>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0" name="TextBox 9">
            <a:extLst>
              <a:ext uri="{FF2B5EF4-FFF2-40B4-BE49-F238E27FC236}">
                <a16:creationId xmlns:a16="http://schemas.microsoft.com/office/drawing/2014/main" id="{CDE1D12F-78DF-4A32-BDDB-1E22FB9CA5D0}"/>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F92A934A-AC6B-460C-9C93-B13CF6B6263F}"/>
              </a:ext>
            </a:extLst>
          </p:cNvPr>
          <p:cNvSpPr>
            <a:spLocks noGrp="1"/>
          </p:cNvSpPr>
          <p:nvPr>
            <p:ph type="title" hasCustomPrompt="1"/>
          </p:nvPr>
        </p:nvSpPr>
        <p:spPr/>
        <p:txBody>
          <a:bodyPr wrap="none"/>
          <a:lstStyle>
            <a:lvl1pPr>
              <a:defRPr/>
            </a:lvl1pPr>
          </a:lstStyle>
          <a:p>
            <a:r>
              <a:rPr lang="en-US" dirty="0"/>
              <a:t>Click to Add One Line Title</a:t>
            </a:r>
          </a:p>
        </p:txBody>
      </p:sp>
      <p:sp>
        <p:nvSpPr>
          <p:cNvPr id="14" name="Subtitle 2">
            <a:extLst>
              <a:ext uri="{FF2B5EF4-FFF2-40B4-BE49-F238E27FC236}">
                <a16:creationId xmlns:a16="http://schemas.microsoft.com/office/drawing/2014/main" id="{F6F5131D-84AE-4294-83A1-243FE1C81A8A}"/>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5" name="Text Placeholder 4">
            <a:extLst>
              <a:ext uri="{FF2B5EF4-FFF2-40B4-BE49-F238E27FC236}">
                <a16:creationId xmlns:a16="http://schemas.microsoft.com/office/drawing/2014/main" id="{8197ED16-D162-4BF7-B635-2F70E10855A0}"/>
              </a:ext>
            </a:extLst>
          </p:cNvPr>
          <p:cNvSpPr>
            <a:spLocks noGrp="1"/>
          </p:cNvSpPr>
          <p:nvPr>
            <p:ph type="body" sz="quarter" idx="20" hasCustomPrompt="1"/>
          </p:nvPr>
        </p:nvSpPr>
        <p:spPr>
          <a:xfrm>
            <a:off x="9294813" y="1600200"/>
            <a:ext cx="2894012" cy="4572000"/>
          </a:xfrm>
          <a:solidFill>
            <a:schemeClr val="accent1"/>
          </a:solidFill>
        </p:spPr>
        <p:txBody>
          <a:bodyPr lIns="457200" tIns="457200" rIns="594360" bIns="457200"/>
          <a:lstStyle>
            <a:lvl1pPr>
              <a:defRPr sz="1600">
                <a:solidFill>
                  <a:schemeClr val="bg1"/>
                </a:solidFill>
              </a:defRPr>
            </a:lvl1pPr>
            <a:lvl2pPr marL="171450" indent="-171450">
              <a:buClr>
                <a:schemeClr val="bg1"/>
              </a:buClr>
              <a:defRPr sz="1400">
                <a:solidFill>
                  <a:schemeClr val="bg1"/>
                </a:solidFill>
              </a:defRPr>
            </a:lvl2pPr>
            <a:lvl3pPr marL="342900" indent="-171450">
              <a:buClr>
                <a:schemeClr val="bg1"/>
              </a:buClr>
              <a:defRPr sz="1200">
                <a:solidFill>
                  <a:schemeClr val="bg1"/>
                </a:solidFill>
              </a:defRPr>
            </a:lvl3pPr>
            <a:lvl4pPr marL="514350" indent="-171450">
              <a:buClr>
                <a:schemeClr val="bg1"/>
              </a:buClr>
              <a:defRPr sz="1100">
                <a:solidFill>
                  <a:schemeClr val="bg1"/>
                </a:solidFill>
              </a:defRPr>
            </a:lvl4pPr>
            <a:lvl5pPr marL="685800" indent="-171450">
              <a:buClr>
                <a:schemeClr val="bg1"/>
              </a:buClr>
              <a:defRPr sz="1100">
                <a:solidFill>
                  <a:schemeClr val="bg1"/>
                </a:solidFill>
              </a:defRPr>
            </a:lvl5pPr>
            <a:lvl6pPr>
              <a:buClrTx/>
              <a:defRPr>
                <a:solidFill>
                  <a:schemeClr val="bg1"/>
                </a:solidFill>
              </a:defRPr>
            </a:lvl6pPr>
            <a:lvl7pPr>
              <a:buClrTx/>
              <a:defRPr>
                <a:solidFill>
                  <a:schemeClr val="bg1"/>
                </a:solidFill>
              </a:defRPr>
            </a:lvl7pPr>
            <a:lvl8pPr>
              <a:buClrTx/>
              <a:defRPr>
                <a:solidFill>
                  <a:schemeClr val="bg1"/>
                </a:solidFill>
              </a:defRPr>
            </a:lvl8pPr>
            <a:lvl9pPr>
              <a:buClrTx/>
              <a:defRPr>
                <a:solidFill>
                  <a:schemeClr val="bg1"/>
                </a:solidFill>
              </a:defRPr>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 Eight level</a:t>
            </a:r>
          </a:p>
          <a:p>
            <a:pPr lvl="8"/>
            <a:r>
              <a:rPr lang="en-US" dirty="0"/>
              <a:t>Ninth level</a:t>
            </a:r>
          </a:p>
        </p:txBody>
      </p:sp>
    </p:spTree>
    <p:extLst>
      <p:ext uri="{BB962C8B-B14F-4D97-AF65-F5344CB8AC3E}">
        <p14:creationId xmlns:p14="http://schemas.microsoft.com/office/powerpoint/2010/main" val="2568656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Content">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D034FA3F-D529-4D8B-B6EC-A8341FCAF67E}"/>
              </a:ext>
            </a:extLst>
          </p:cNvPr>
          <p:cNvSpPr>
            <a:spLocks noGrp="1"/>
          </p:cNvSpPr>
          <p:nvPr userDrawn="1">
            <p:ph sz="quarter" idx="14" hasCustomPrompt="1"/>
          </p:nvPr>
        </p:nvSpPr>
        <p:spPr bwMode="gray">
          <a:xfrm>
            <a:off x="616504" y="2515154"/>
            <a:ext cx="3346929" cy="3657600"/>
          </a:xfrm>
          <a:solidFill>
            <a:schemeClr val="bg2"/>
          </a:solidFill>
        </p:spPr>
        <p:txBody>
          <a:bodyPr lIns="182880" tIns="274320" rIns="182880"/>
          <a:lstStyle>
            <a:lvl1pPr algn="l">
              <a:spcBef>
                <a:spcPts val="1200"/>
              </a:spcBef>
              <a:defRPr sz="1600"/>
            </a:lvl1pPr>
            <a:lvl2pPr>
              <a:defRPr sz="1400"/>
            </a:lvl2pPr>
            <a:lvl3pPr>
              <a:defRPr sz="1400"/>
            </a:lvl3pPr>
            <a:lvl4pPr>
              <a:defRPr sz="1200"/>
            </a:lvl4pPr>
            <a:lvl5pPr>
              <a:defRPr sz="1200"/>
            </a:lvl5pPr>
            <a:lvl6pPr>
              <a:defRPr sz="1600"/>
            </a:lvl6pPr>
            <a:lvl7pPr>
              <a:defRPr sz="1200"/>
            </a:lvl7pPr>
            <a:lvl8pPr>
              <a:defRPr sz="1100"/>
            </a:lvl8pPr>
            <a:lvl9pPr>
              <a:defRPr sz="1600"/>
            </a:lvl9pPr>
          </a:lstStyle>
          <a:p>
            <a:pPr lvl="0"/>
            <a:r>
              <a:rPr lang="en-US" dirty="0"/>
              <a:t>Click to add text</a:t>
            </a:r>
          </a:p>
          <a:p>
            <a:pPr lvl="1"/>
            <a:r>
              <a:rPr lang="en-US" dirty="0"/>
              <a:t>Level two</a:t>
            </a:r>
          </a:p>
          <a:p>
            <a:pPr lvl="2"/>
            <a:r>
              <a:rPr lang="en-US" dirty="0"/>
              <a:t>Level three</a:t>
            </a:r>
          </a:p>
          <a:p>
            <a:pPr lvl="3"/>
            <a:r>
              <a:rPr lang="en-US" dirty="0"/>
              <a:t>Level four</a:t>
            </a:r>
          </a:p>
          <a:p>
            <a:pPr lvl="4"/>
            <a:r>
              <a:rPr lang="en-US" dirty="0"/>
              <a:t>Level Five</a:t>
            </a:r>
          </a:p>
          <a:p>
            <a:pPr lvl="5"/>
            <a:r>
              <a:rPr lang="en-US" dirty="0"/>
              <a:t>Level Six</a:t>
            </a:r>
          </a:p>
          <a:p>
            <a:pPr lvl="6"/>
            <a:r>
              <a:rPr lang="en-US" dirty="0"/>
              <a:t> Level Seven</a:t>
            </a:r>
          </a:p>
          <a:p>
            <a:pPr lvl="7"/>
            <a:r>
              <a:rPr lang="en-US" dirty="0"/>
              <a:t>Level eight</a:t>
            </a:r>
          </a:p>
          <a:p>
            <a:pPr lvl="8"/>
            <a:r>
              <a:rPr lang="en-US" dirty="0"/>
              <a:t>Level Nine</a:t>
            </a:r>
          </a:p>
          <a:p>
            <a:pPr lvl="1"/>
            <a:endParaRPr lang="en-US" dirty="0"/>
          </a:p>
        </p:txBody>
      </p:sp>
      <p:sp>
        <p:nvSpPr>
          <p:cNvPr id="72" name="Content Placeholder 17">
            <a:extLst>
              <a:ext uri="{FF2B5EF4-FFF2-40B4-BE49-F238E27FC236}">
                <a16:creationId xmlns:a16="http://schemas.microsoft.com/office/drawing/2014/main" id="{A0456ED3-FDC5-4E29-B939-E35EA08477CA}"/>
              </a:ext>
            </a:extLst>
          </p:cNvPr>
          <p:cNvSpPr>
            <a:spLocks noGrp="1"/>
          </p:cNvSpPr>
          <p:nvPr userDrawn="1">
            <p:ph sz="quarter" idx="16" hasCustomPrompt="1"/>
          </p:nvPr>
        </p:nvSpPr>
        <p:spPr bwMode="gray">
          <a:xfrm>
            <a:off x="4419676" y="2515154"/>
            <a:ext cx="3349473" cy="3657600"/>
          </a:xfrm>
          <a:solidFill>
            <a:schemeClr val="bg2"/>
          </a:solidFill>
        </p:spPr>
        <p:txBody>
          <a:bodyPr lIns="182880" tIns="274320" rIns="182880"/>
          <a:lstStyle>
            <a:lvl1pPr algn="l">
              <a:spcBef>
                <a:spcPts val="1200"/>
              </a:spcBef>
              <a:defRPr sz="1600"/>
            </a:lvl1pPr>
            <a:lvl2pPr>
              <a:defRPr sz="1400"/>
            </a:lvl2pPr>
            <a:lvl3pPr>
              <a:defRPr sz="1400"/>
            </a:lvl3pPr>
            <a:lvl4pPr>
              <a:defRPr sz="1200"/>
            </a:lvl4pPr>
            <a:lvl5pPr>
              <a:defRPr sz="1200"/>
            </a:lvl5pPr>
            <a:lvl6pPr>
              <a:defRPr sz="1600"/>
            </a:lvl6pPr>
            <a:lvl7pPr>
              <a:defRPr sz="1200"/>
            </a:lvl7pPr>
            <a:lvl8pPr>
              <a:defRPr sz="1100"/>
            </a:lvl8pPr>
            <a:lvl9pPr>
              <a:defRPr sz="1600"/>
            </a:lvl9pPr>
          </a:lstStyle>
          <a:p>
            <a:pPr lvl="0"/>
            <a:r>
              <a:rPr lang="en-US" dirty="0"/>
              <a:t>Click to add text</a:t>
            </a:r>
          </a:p>
          <a:p>
            <a:pPr lvl="1"/>
            <a:r>
              <a:rPr lang="en-US" dirty="0"/>
              <a:t>Level two</a:t>
            </a:r>
          </a:p>
          <a:p>
            <a:pPr lvl="2"/>
            <a:r>
              <a:rPr lang="en-US" dirty="0"/>
              <a:t>Level three</a:t>
            </a:r>
          </a:p>
          <a:p>
            <a:pPr lvl="3"/>
            <a:r>
              <a:rPr lang="en-US" dirty="0"/>
              <a:t>Level four</a:t>
            </a:r>
          </a:p>
          <a:p>
            <a:pPr lvl="4"/>
            <a:r>
              <a:rPr lang="en-US" dirty="0"/>
              <a:t>Level Five</a:t>
            </a:r>
          </a:p>
          <a:p>
            <a:pPr lvl="5"/>
            <a:r>
              <a:rPr lang="en-US" dirty="0"/>
              <a:t>Level Six</a:t>
            </a:r>
          </a:p>
          <a:p>
            <a:pPr lvl="6"/>
            <a:r>
              <a:rPr lang="en-US" dirty="0"/>
              <a:t> Level Seven </a:t>
            </a:r>
          </a:p>
          <a:p>
            <a:pPr lvl="7"/>
            <a:r>
              <a:rPr lang="en-US" dirty="0"/>
              <a:t>Level Eight</a:t>
            </a:r>
          </a:p>
          <a:p>
            <a:pPr lvl="8"/>
            <a:r>
              <a:rPr lang="en-US" dirty="0"/>
              <a:t>Level Nine</a:t>
            </a:r>
          </a:p>
          <a:p>
            <a:pPr lvl="3"/>
            <a:endParaRPr lang="en-US" dirty="0"/>
          </a:p>
          <a:p>
            <a:pPr lvl="1"/>
            <a:endParaRPr lang="en-US" dirty="0"/>
          </a:p>
        </p:txBody>
      </p:sp>
      <p:sp>
        <p:nvSpPr>
          <p:cNvPr id="73" name="Content Placeholder 17">
            <a:extLst>
              <a:ext uri="{FF2B5EF4-FFF2-40B4-BE49-F238E27FC236}">
                <a16:creationId xmlns:a16="http://schemas.microsoft.com/office/drawing/2014/main" id="{9C016467-4262-4DAA-9B43-A02E57530676}"/>
              </a:ext>
            </a:extLst>
          </p:cNvPr>
          <p:cNvSpPr>
            <a:spLocks noGrp="1"/>
          </p:cNvSpPr>
          <p:nvPr userDrawn="1">
            <p:ph sz="quarter" idx="17" hasCustomPrompt="1"/>
          </p:nvPr>
        </p:nvSpPr>
        <p:spPr bwMode="gray">
          <a:xfrm>
            <a:off x="8236361" y="2515154"/>
            <a:ext cx="3346704" cy="3657600"/>
          </a:xfrm>
          <a:solidFill>
            <a:schemeClr val="bg2"/>
          </a:solidFill>
        </p:spPr>
        <p:txBody>
          <a:bodyPr lIns="182880" tIns="274320" rIns="182880"/>
          <a:lstStyle>
            <a:lvl1pPr algn="l">
              <a:spcBef>
                <a:spcPts val="1200"/>
              </a:spcBef>
              <a:defRPr sz="1600"/>
            </a:lvl1pPr>
            <a:lvl2pPr>
              <a:defRPr sz="1400"/>
            </a:lvl2pPr>
            <a:lvl3pPr>
              <a:defRPr sz="1400"/>
            </a:lvl3pPr>
            <a:lvl4pPr>
              <a:defRPr sz="1200"/>
            </a:lvl4pPr>
            <a:lvl5pPr>
              <a:defRPr sz="1200"/>
            </a:lvl5pPr>
            <a:lvl6pPr>
              <a:defRPr sz="1600"/>
            </a:lvl6pPr>
            <a:lvl7pPr>
              <a:defRPr sz="1200"/>
            </a:lvl7pPr>
            <a:lvl8pPr>
              <a:defRPr sz="1100"/>
            </a:lvl8pPr>
            <a:lvl9pPr>
              <a:defRPr sz="1600"/>
            </a:lvl9pPr>
          </a:lstStyle>
          <a:p>
            <a:pPr lvl="0"/>
            <a:r>
              <a:rPr lang="en-US" dirty="0"/>
              <a:t>Click to add text</a:t>
            </a:r>
          </a:p>
          <a:p>
            <a:pPr lvl="1"/>
            <a:r>
              <a:rPr lang="en-US" dirty="0"/>
              <a:t>Level two</a:t>
            </a:r>
          </a:p>
          <a:p>
            <a:pPr lvl="2"/>
            <a:r>
              <a:rPr lang="en-US" dirty="0"/>
              <a:t>Level three</a:t>
            </a:r>
          </a:p>
          <a:p>
            <a:pPr lvl="3"/>
            <a:r>
              <a:rPr lang="en-US" dirty="0"/>
              <a:t>Level four</a:t>
            </a:r>
          </a:p>
          <a:p>
            <a:pPr lvl="4"/>
            <a:r>
              <a:rPr lang="en-US" dirty="0"/>
              <a:t>Level five</a:t>
            </a:r>
          </a:p>
          <a:p>
            <a:pPr lvl="5"/>
            <a:r>
              <a:rPr lang="en-US" dirty="0"/>
              <a:t>Level Six</a:t>
            </a:r>
          </a:p>
          <a:p>
            <a:pPr lvl="6"/>
            <a:r>
              <a:rPr lang="en-US" dirty="0"/>
              <a:t>Level Seven</a:t>
            </a:r>
          </a:p>
          <a:p>
            <a:pPr lvl="7"/>
            <a:r>
              <a:rPr lang="en-US" dirty="0"/>
              <a:t>Level Eight</a:t>
            </a:r>
          </a:p>
          <a:p>
            <a:pPr lvl="8"/>
            <a:r>
              <a:rPr lang="en-US" dirty="0"/>
              <a:t>Level Nine</a:t>
            </a:r>
          </a:p>
          <a:p>
            <a:pPr lvl="1"/>
            <a:endParaRPr lang="en-US" dirty="0"/>
          </a:p>
        </p:txBody>
      </p:sp>
      <p:sp>
        <p:nvSpPr>
          <p:cNvPr id="818" name="TextBox 817">
            <a:extLst>
              <a:ext uri="{FF2B5EF4-FFF2-40B4-BE49-F238E27FC236}">
                <a16:creationId xmlns:a16="http://schemas.microsoft.com/office/drawing/2014/main" id="{0B7E1504-B128-423C-AA77-E7FED5DC3B79}"/>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85F2C94F-DA57-4BDB-8E5C-E4A0C7522314}"/>
              </a:ext>
            </a:extLst>
          </p:cNvPr>
          <p:cNvSpPr>
            <a:spLocks noGrp="1"/>
          </p:cNvSpPr>
          <p:nvPr>
            <p:ph type="title" hasCustomPrompt="1"/>
          </p:nvPr>
        </p:nvSpPr>
        <p:spPr/>
        <p:txBody>
          <a:bodyPr/>
          <a:lstStyle>
            <a:lvl1pPr>
              <a:defRPr/>
            </a:lvl1pPr>
          </a:lstStyle>
          <a:p>
            <a:r>
              <a:rPr lang="en-US" dirty="0"/>
              <a:t>Click to Add One Line Title</a:t>
            </a:r>
          </a:p>
        </p:txBody>
      </p:sp>
      <p:sp>
        <p:nvSpPr>
          <p:cNvPr id="13" name="Subtitle 2">
            <a:extLst>
              <a:ext uri="{FF2B5EF4-FFF2-40B4-BE49-F238E27FC236}">
                <a16:creationId xmlns:a16="http://schemas.microsoft.com/office/drawing/2014/main" id="{FC59F98B-A991-4DEC-A409-289E778CB84A}"/>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Text Placeholder 3">
            <a:extLst>
              <a:ext uri="{FF2B5EF4-FFF2-40B4-BE49-F238E27FC236}">
                <a16:creationId xmlns:a16="http://schemas.microsoft.com/office/drawing/2014/main" id="{59392189-2D4C-4618-9072-F26EE557FD02}"/>
              </a:ext>
            </a:extLst>
          </p:cNvPr>
          <p:cNvSpPr>
            <a:spLocks noGrp="1"/>
          </p:cNvSpPr>
          <p:nvPr>
            <p:ph type="body" sz="quarter" idx="21" hasCustomPrompt="1"/>
          </p:nvPr>
        </p:nvSpPr>
        <p:spPr>
          <a:xfrm>
            <a:off x="616504" y="1600200"/>
            <a:ext cx="3346704" cy="914400"/>
          </a:xfrm>
          <a:solidFill>
            <a:schemeClr val="accent4"/>
          </a:solidFill>
        </p:spPr>
        <p:txBody>
          <a:bodyPr lIns="182880" tIns="91440" rIns="182880" bIns="91440" anchor="ctr"/>
          <a:lstStyle>
            <a:lvl1pPr>
              <a:defRPr sz="1800">
                <a:solidFill>
                  <a:schemeClr val="bg1"/>
                </a:solidFill>
              </a:defRPr>
            </a:lvl1pPr>
            <a:lvl2pPr marL="0" indent="0">
              <a:buFont typeface="Open Sans" panose="020B0606030504020204" pitchFamily="34" charset="0"/>
              <a:buChar char="​"/>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header</a:t>
            </a:r>
          </a:p>
        </p:txBody>
      </p:sp>
      <p:sp>
        <p:nvSpPr>
          <p:cNvPr id="16" name="Text Placeholder 3">
            <a:extLst>
              <a:ext uri="{FF2B5EF4-FFF2-40B4-BE49-F238E27FC236}">
                <a16:creationId xmlns:a16="http://schemas.microsoft.com/office/drawing/2014/main" id="{665955AB-F417-4DCB-8CC3-98BAC90A9AFB}"/>
              </a:ext>
            </a:extLst>
          </p:cNvPr>
          <p:cNvSpPr>
            <a:spLocks noGrp="1"/>
          </p:cNvSpPr>
          <p:nvPr>
            <p:ph type="body" sz="quarter" idx="22" hasCustomPrompt="1"/>
          </p:nvPr>
        </p:nvSpPr>
        <p:spPr>
          <a:xfrm>
            <a:off x="4419676" y="1600200"/>
            <a:ext cx="3346704" cy="914400"/>
          </a:xfrm>
          <a:solidFill>
            <a:schemeClr val="accent1"/>
          </a:solidFill>
        </p:spPr>
        <p:txBody>
          <a:bodyPr lIns="182880" tIns="91440" rIns="182880" bIns="91440" anchor="ctr"/>
          <a:lstStyle>
            <a:lvl1pPr>
              <a:defRPr sz="1800">
                <a:solidFill>
                  <a:schemeClr val="bg1"/>
                </a:solidFill>
              </a:defRPr>
            </a:lvl1pPr>
            <a:lvl2pPr marL="0" indent="0">
              <a:buFont typeface="Open Sans" panose="020B0606030504020204" pitchFamily="34" charset="0"/>
              <a:buChar char="​"/>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header</a:t>
            </a:r>
          </a:p>
        </p:txBody>
      </p:sp>
      <p:sp>
        <p:nvSpPr>
          <p:cNvPr id="17" name="Text Placeholder 3">
            <a:extLst>
              <a:ext uri="{FF2B5EF4-FFF2-40B4-BE49-F238E27FC236}">
                <a16:creationId xmlns:a16="http://schemas.microsoft.com/office/drawing/2014/main" id="{7AFB5407-642C-468A-81DB-F0C5C485F6F7}"/>
              </a:ext>
            </a:extLst>
          </p:cNvPr>
          <p:cNvSpPr>
            <a:spLocks noGrp="1"/>
          </p:cNvSpPr>
          <p:nvPr>
            <p:ph type="body" sz="quarter" idx="23" hasCustomPrompt="1"/>
          </p:nvPr>
        </p:nvSpPr>
        <p:spPr>
          <a:xfrm>
            <a:off x="8236361" y="1600200"/>
            <a:ext cx="3346704" cy="914400"/>
          </a:xfrm>
          <a:solidFill>
            <a:schemeClr val="accent2"/>
          </a:solidFill>
        </p:spPr>
        <p:txBody>
          <a:bodyPr lIns="182880" tIns="91440" rIns="182880" bIns="91440" anchor="ctr"/>
          <a:lstStyle>
            <a:lvl1pPr>
              <a:defRPr sz="1800">
                <a:solidFill>
                  <a:schemeClr val="bg1"/>
                </a:solidFill>
              </a:defRPr>
            </a:lvl1pPr>
            <a:lvl2pPr marL="0" indent="0">
              <a:buFont typeface="Open Sans" panose="020B0606030504020204" pitchFamily="34" charset="0"/>
              <a:buChar char="​"/>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header</a:t>
            </a:r>
          </a:p>
        </p:txBody>
      </p:sp>
    </p:spTree>
    <p:extLst>
      <p:ext uri="{BB962C8B-B14F-4D97-AF65-F5344CB8AC3E}">
        <p14:creationId xmlns:p14="http://schemas.microsoft.com/office/powerpoint/2010/main" val="3405006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 with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0CD733-93DE-4793-929B-26E6DBA7592D}"/>
              </a:ext>
            </a:extLst>
          </p:cNvPr>
          <p:cNvSpPr/>
          <p:nvPr userDrawn="1"/>
        </p:nvSpPr>
        <p:spPr bwMode="ltGray">
          <a:xfrm>
            <a:off x="1" y="1600202"/>
            <a:ext cx="7923212" cy="45709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dirty="0">
              <a:solidFill>
                <a:schemeClr val="accent2"/>
              </a:solidFill>
            </a:endParaRPr>
          </a:p>
        </p:txBody>
      </p:sp>
      <p:cxnSp>
        <p:nvCxnSpPr>
          <p:cNvPr id="73" name="Straight Connector 72">
            <a:extLst>
              <a:ext uri="{FF2B5EF4-FFF2-40B4-BE49-F238E27FC236}">
                <a16:creationId xmlns:a16="http://schemas.microsoft.com/office/drawing/2014/main" id="{D8C8783A-257B-4A50-95A0-6C7B8E51707B}"/>
              </a:ext>
            </a:extLst>
          </p:cNvPr>
          <p:cNvCxnSpPr>
            <a:cxnSpLocks/>
          </p:cNvCxnSpPr>
          <p:nvPr userDrawn="1"/>
        </p:nvCxnSpPr>
        <p:spPr>
          <a:xfrm>
            <a:off x="8380413" y="1608668"/>
            <a:ext cx="3808412" cy="0"/>
          </a:xfrm>
          <a:prstGeom prst="line">
            <a:avLst/>
          </a:prstGeom>
          <a:ln w="25400">
            <a:solidFill>
              <a:schemeClr val="accent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A17EA1E-A574-444B-9004-45836D98DAD0}"/>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C157BCD9-063B-4ED4-B68C-092EC2C342E6}"/>
              </a:ext>
            </a:extLst>
          </p:cNvPr>
          <p:cNvSpPr>
            <a:spLocks noGrp="1"/>
          </p:cNvSpPr>
          <p:nvPr>
            <p:ph type="title" hasCustomPrompt="1"/>
          </p:nvPr>
        </p:nvSpPr>
        <p:spPr/>
        <p:txBody>
          <a:bodyPr wrap="none"/>
          <a:lstStyle>
            <a:lvl1pPr>
              <a:defRPr/>
            </a:lvl1pPr>
          </a:lstStyle>
          <a:p>
            <a:r>
              <a:rPr lang="en-US" dirty="0"/>
              <a:t>Click to Add One Line Title</a:t>
            </a:r>
          </a:p>
        </p:txBody>
      </p:sp>
      <p:sp>
        <p:nvSpPr>
          <p:cNvPr id="5" name="Text Placeholder 4">
            <a:extLst>
              <a:ext uri="{FF2B5EF4-FFF2-40B4-BE49-F238E27FC236}">
                <a16:creationId xmlns:a16="http://schemas.microsoft.com/office/drawing/2014/main" id="{7F7496CC-9DD2-4299-850C-005958FB65CC}"/>
              </a:ext>
            </a:extLst>
          </p:cNvPr>
          <p:cNvSpPr>
            <a:spLocks noGrp="1"/>
          </p:cNvSpPr>
          <p:nvPr>
            <p:ph type="body" sz="quarter" idx="17" hasCustomPrompt="1"/>
          </p:nvPr>
        </p:nvSpPr>
        <p:spPr>
          <a:xfrm>
            <a:off x="8380413" y="1600200"/>
            <a:ext cx="3808412" cy="4572000"/>
          </a:xfrm>
        </p:spPr>
        <p:txBody>
          <a:bodyPr tIns="457200" rIns="594360" bIns="457200"/>
          <a:lstStyle>
            <a:lvl1pPr>
              <a:defRPr sz="1800"/>
            </a:lvl1pPr>
            <a:lvl2pPr>
              <a:defRPr sz="1600"/>
            </a:lvl2pPr>
            <a:lvl3pPr>
              <a:defRPr sz="1400"/>
            </a:lvl3pPr>
            <a:lvl4pPr>
              <a:defRPr sz="1200"/>
            </a:lvl4pPr>
            <a:lvl5pPr>
              <a:defRPr sz="1200"/>
            </a:lvl5pPr>
            <a:lvl6pPr>
              <a:defRPr sz="1800"/>
            </a:lvl6pPr>
            <a:lvl7pPr>
              <a:defRPr sz="1400"/>
            </a:lvl7pPr>
            <a:lvl8pPr>
              <a:defRPr sz="12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 Seventh level</a:t>
            </a:r>
          </a:p>
          <a:p>
            <a:pPr lvl="7"/>
            <a:r>
              <a:rPr lang="en-US" dirty="0"/>
              <a:t> Eighth level</a:t>
            </a:r>
          </a:p>
          <a:p>
            <a:pPr lvl="8"/>
            <a:r>
              <a:rPr lang="en-US" dirty="0"/>
              <a:t>Ninth level</a:t>
            </a:r>
          </a:p>
        </p:txBody>
      </p:sp>
      <p:sp>
        <p:nvSpPr>
          <p:cNvPr id="9" name="Subtitle 2">
            <a:extLst>
              <a:ext uri="{FF2B5EF4-FFF2-40B4-BE49-F238E27FC236}">
                <a16:creationId xmlns:a16="http://schemas.microsoft.com/office/drawing/2014/main" id="{A0D276D7-17CD-46AB-99B2-97FD34FEEFFA}"/>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473108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utcome / Benefit">
    <p:spTree>
      <p:nvGrpSpPr>
        <p:cNvPr id="1" name=""/>
        <p:cNvGrpSpPr/>
        <p:nvPr/>
      </p:nvGrpSpPr>
      <p:grpSpPr>
        <a:xfrm>
          <a:off x="0" y="0"/>
          <a:ext cx="0" cy="0"/>
          <a:chOff x="0" y="0"/>
          <a:chExt cx="0" cy="0"/>
        </a:xfrm>
      </p:grpSpPr>
      <p:sp>
        <p:nvSpPr>
          <p:cNvPr id="16" name="Text Placeholder 3">
            <a:extLst>
              <a:ext uri="{FF2B5EF4-FFF2-40B4-BE49-F238E27FC236}">
                <a16:creationId xmlns:a16="http://schemas.microsoft.com/office/drawing/2014/main" id="{BB1458BF-96C1-46C6-A67F-AD0FB4B4E5C0}"/>
              </a:ext>
            </a:extLst>
          </p:cNvPr>
          <p:cNvSpPr>
            <a:spLocks noGrp="1"/>
          </p:cNvSpPr>
          <p:nvPr>
            <p:ph type="body" sz="quarter" idx="21" hasCustomPrompt="1"/>
          </p:nvPr>
        </p:nvSpPr>
        <p:spPr>
          <a:xfrm>
            <a:off x="8378825" y="4347904"/>
            <a:ext cx="3201988" cy="1600200"/>
          </a:xfrm>
        </p:spPr>
        <p:txBody>
          <a:bodyPr/>
          <a:lstStyle>
            <a:lvl1pPr>
              <a:defRPr sz="1600"/>
            </a:lvl1pPr>
            <a:lvl2pPr>
              <a:defRPr sz="1400"/>
            </a:lvl2pPr>
            <a:lvl3pPr>
              <a:defRPr sz="1400"/>
            </a:lvl3pPr>
          </a:lstStyle>
          <a:p>
            <a:pPr lvl="0"/>
            <a:r>
              <a:rPr lang="en-US" dirty="0"/>
              <a:t>Click to add text</a:t>
            </a:r>
          </a:p>
          <a:p>
            <a:pPr lvl="1"/>
            <a:r>
              <a:rPr lang="en-US" dirty="0"/>
              <a:t>Second level</a:t>
            </a:r>
          </a:p>
          <a:p>
            <a:pPr lvl="2"/>
            <a:r>
              <a:rPr lang="en-US" dirty="0"/>
              <a:t>Third level</a:t>
            </a:r>
          </a:p>
        </p:txBody>
      </p:sp>
      <p:sp>
        <p:nvSpPr>
          <p:cNvPr id="4" name="Text Placeholder 3">
            <a:extLst>
              <a:ext uri="{FF2B5EF4-FFF2-40B4-BE49-F238E27FC236}">
                <a16:creationId xmlns:a16="http://schemas.microsoft.com/office/drawing/2014/main" id="{A8781D19-2DDB-4D83-983D-3D159A7DE7C0}"/>
              </a:ext>
            </a:extLst>
          </p:cNvPr>
          <p:cNvSpPr>
            <a:spLocks noGrp="1"/>
          </p:cNvSpPr>
          <p:nvPr>
            <p:ph type="body" sz="quarter" idx="20" hasCustomPrompt="1"/>
          </p:nvPr>
        </p:nvSpPr>
        <p:spPr>
          <a:xfrm>
            <a:off x="8378825" y="2063048"/>
            <a:ext cx="3201988" cy="1600200"/>
          </a:xfrm>
        </p:spPr>
        <p:txBody>
          <a:bodyPr/>
          <a:lstStyle>
            <a:lvl1pPr>
              <a:defRPr sz="1600"/>
            </a:lvl1pPr>
            <a:lvl2pPr>
              <a:defRPr sz="1400"/>
            </a:lvl2pPr>
            <a:lvl3pPr>
              <a:defRPr sz="1400"/>
            </a:lvl3pPr>
          </a:lstStyle>
          <a:p>
            <a:pPr lvl="0"/>
            <a:r>
              <a:rPr lang="en-US" dirty="0"/>
              <a:t>Click to add text</a:t>
            </a:r>
          </a:p>
          <a:p>
            <a:pPr lvl="1"/>
            <a:r>
              <a:rPr lang="en-US" dirty="0"/>
              <a:t>Second level</a:t>
            </a:r>
          </a:p>
          <a:p>
            <a:pPr lvl="2"/>
            <a:r>
              <a:rPr lang="en-US" dirty="0"/>
              <a:t>Third level</a:t>
            </a:r>
          </a:p>
        </p:txBody>
      </p:sp>
      <p:sp>
        <p:nvSpPr>
          <p:cNvPr id="7" name="Text Placeholder 6">
            <a:extLst>
              <a:ext uri="{FF2B5EF4-FFF2-40B4-BE49-F238E27FC236}">
                <a16:creationId xmlns:a16="http://schemas.microsoft.com/office/drawing/2014/main" id="{9005EB21-86C3-42EF-BFE7-549D9EA3645A}"/>
              </a:ext>
            </a:extLst>
          </p:cNvPr>
          <p:cNvSpPr>
            <a:spLocks noGrp="1"/>
          </p:cNvSpPr>
          <p:nvPr>
            <p:ph type="body" sz="quarter" idx="17" hasCustomPrompt="1"/>
          </p:nvPr>
        </p:nvSpPr>
        <p:spPr>
          <a:xfrm>
            <a:off x="8380413" y="1699688"/>
            <a:ext cx="2006600" cy="298450"/>
          </a:xfrm>
        </p:spPr>
        <p:txBody>
          <a:bodyPr anchor="b"/>
          <a:lstStyle>
            <a:lvl1pPr>
              <a:defRPr sz="1600">
                <a:solidFill>
                  <a:schemeClr val="accent1"/>
                </a:solidFill>
              </a:defRPr>
            </a:lvl1pPr>
            <a:lvl5pPr>
              <a:defRPr/>
            </a:lvl5pPr>
          </a:lstStyle>
          <a:p>
            <a:pPr lvl="0"/>
            <a:r>
              <a:rPr lang="en-US" dirty="0"/>
              <a:t>Outcome</a:t>
            </a:r>
          </a:p>
        </p:txBody>
      </p:sp>
      <p:cxnSp>
        <p:nvCxnSpPr>
          <p:cNvPr id="75" name="Straight Connector 74">
            <a:extLst>
              <a:ext uri="{FF2B5EF4-FFF2-40B4-BE49-F238E27FC236}">
                <a16:creationId xmlns:a16="http://schemas.microsoft.com/office/drawing/2014/main" id="{F789B473-DDE6-4450-A111-3761F341AAE3}"/>
              </a:ext>
            </a:extLst>
          </p:cNvPr>
          <p:cNvCxnSpPr>
            <a:cxnSpLocks/>
          </p:cNvCxnSpPr>
          <p:nvPr userDrawn="1"/>
        </p:nvCxnSpPr>
        <p:spPr>
          <a:xfrm>
            <a:off x="8380413" y="3872441"/>
            <a:ext cx="3808412" cy="0"/>
          </a:xfrm>
          <a:prstGeom prst="line">
            <a:avLst/>
          </a:prstGeom>
          <a:ln w="25400">
            <a:solidFill>
              <a:schemeClr val="accent4"/>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6" name="Text Placeholder 6">
            <a:extLst>
              <a:ext uri="{FF2B5EF4-FFF2-40B4-BE49-F238E27FC236}">
                <a16:creationId xmlns:a16="http://schemas.microsoft.com/office/drawing/2014/main" id="{0D0977FA-A4CA-4F1F-8109-D7498D165EDD}"/>
              </a:ext>
            </a:extLst>
          </p:cNvPr>
          <p:cNvSpPr>
            <a:spLocks noGrp="1"/>
          </p:cNvSpPr>
          <p:nvPr>
            <p:ph type="body" sz="quarter" idx="19" hasCustomPrompt="1"/>
          </p:nvPr>
        </p:nvSpPr>
        <p:spPr>
          <a:xfrm>
            <a:off x="8380413" y="3972469"/>
            <a:ext cx="2006600" cy="298450"/>
          </a:xfrm>
        </p:spPr>
        <p:txBody>
          <a:bodyPr anchor="b"/>
          <a:lstStyle>
            <a:lvl1pPr>
              <a:defRPr sz="1600">
                <a:solidFill>
                  <a:schemeClr val="accent4"/>
                </a:solidFill>
              </a:defRPr>
            </a:lvl1pPr>
            <a:lvl5pPr>
              <a:defRPr/>
            </a:lvl5pPr>
          </a:lstStyle>
          <a:p>
            <a:pPr lvl="0"/>
            <a:r>
              <a:rPr lang="en-US" dirty="0"/>
              <a:t>Benefit</a:t>
            </a:r>
          </a:p>
        </p:txBody>
      </p:sp>
      <p:sp>
        <p:nvSpPr>
          <p:cNvPr id="14" name="TextBox 13">
            <a:extLst>
              <a:ext uri="{FF2B5EF4-FFF2-40B4-BE49-F238E27FC236}">
                <a16:creationId xmlns:a16="http://schemas.microsoft.com/office/drawing/2014/main" id="{DF992B4C-D72B-4160-80E2-5EE05E2DDD3F}"/>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9E15888C-CFB4-4BEC-9B94-46E698DFC481}"/>
              </a:ext>
            </a:extLst>
          </p:cNvPr>
          <p:cNvSpPr>
            <a:spLocks noGrp="1"/>
          </p:cNvSpPr>
          <p:nvPr>
            <p:ph type="title" hasCustomPrompt="1"/>
          </p:nvPr>
        </p:nvSpPr>
        <p:spPr/>
        <p:txBody>
          <a:bodyPr wrap="none"/>
          <a:lstStyle>
            <a:lvl1pPr>
              <a:defRPr/>
            </a:lvl1pPr>
          </a:lstStyle>
          <a:p>
            <a:r>
              <a:rPr lang="en-US" dirty="0"/>
              <a:t>Click to Add One Line Title</a:t>
            </a:r>
          </a:p>
        </p:txBody>
      </p:sp>
      <p:sp>
        <p:nvSpPr>
          <p:cNvPr id="18" name="Rectangle 17">
            <a:extLst>
              <a:ext uri="{FF2B5EF4-FFF2-40B4-BE49-F238E27FC236}">
                <a16:creationId xmlns:a16="http://schemas.microsoft.com/office/drawing/2014/main" id="{92EE86E2-0F2F-484B-8170-3AEBA1DDEB2D}"/>
              </a:ext>
            </a:extLst>
          </p:cNvPr>
          <p:cNvSpPr/>
          <p:nvPr userDrawn="1"/>
        </p:nvSpPr>
        <p:spPr bwMode="ltGray">
          <a:xfrm>
            <a:off x="1" y="1600201"/>
            <a:ext cx="7923212" cy="457094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00" dirty="0">
              <a:solidFill>
                <a:schemeClr val="accent2"/>
              </a:solidFill>
            </a:endParaRPr>
          </a:p>
        </p:txBody>
      </p:sp>
      <p:cxnSp>
        <p:nvCxnSpPr>
          <p:cNvPr id="138" name="Straight Connector 137">
            <a:extLst>
              <a:ext uri="{FF2B5EF4-FFF2-40B4-BE49-F238E27FC236}">
                <a16:creationId xmlns:a16="http://schemas.microsoft.com/office/drawing/2014/main" id="{56D4D92B-574E-4F63-A5BA-8F7282B54C27}"/>
              </a:ext>
            </a:extLst>
          </p:cNvPr>
          <p:cNvCxnSpPr>
            <a:cxnSpLocks/>
          </p:cNvCxnSpPr>
          <p:nvPr userDrawn="1"/>
        </p:nvCxnSpPr>
        <p:spPr>
          <a:xfrm>
            <a:off x="8380413" y="1608668"/>
            <a:ext cx="3808412" cy="0"/>
          </a:xfrm>
          <a:prstGeom prst="line">
            <a:avLst/>
          </a:prstGeom>
          <a:ln w="25400">
            <a:solidFill>
              <a:schemeClr val="accent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Subtitle 2">
            <a:extLst>
              <a:ext uri="{FF2B5EF4-FFF2-40B4-BE49-F238E27FC236}">
                <a16:creationId xmlns:a16="http://schemas.microsoft.com/office/drawing/2014/main" id="{E9D6A872-88BD-4DFC-AFFD-1E9BEEB6533B}"/>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3352257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Icon ">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B1C210DC-5DBB-4F0D-875F-CD8AAAB938CE}"/>
              </a:ext>
            </a:extLst>
          </p:cNvPr>
          <p:cNvSpPr/>
          <p:nvPr userDrawn="1"/>
        </p:nvSpPr>
        <p:spPr bwMode="gray">
          <a:xfrm>
            <a:off x="1981877" y="2055429"/>
            <a:ext cx="1828959" cy="1828959"/>
          </a:xfrm>
          <a:prstGeom prst="ellipse">
            <a:avLst/>
          </a:prstGeom>
          <a:solidFill>
            <a:schemeClr val="accent4"/>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4"/>
              </a:solidFill>
            </a:endParaRPr>
          </a:p>
        </p:txBody>
      </p:sp>
      <p:sp>
        <p:nvSpPr>
          <p:cNvPr id="22" name="Oval 21">
            <a:extLst>
              <a:ext uri="{FF2B5EF4-FFF2-40B4-BE49-F238E27FC236}">
                <a16:creationId xmlns:a16="http://schemas.microsoft.com/office/drawing/2014/main" id="{446F04B0-7860-407F-85B7-42E38FAFE34B}"/>
              </a:ext>
            </a:extLst>
          </p:cNvPr>
          <p:cNvSpPr/>
          <p:nvPr userDrawn="1"/>
        </p:nvSpPr>
        <p:spPr bwMode="gray">
          <a:xfrm>
            <a:off x="8389301" y="2055429"/>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3" name="Oval 22">
            <a:extLst>
              <a:ext uri="{FF2B5EF4-FFF2-40B4-BE49-F238E27FC236}">
                <a16:creationId xmlns:a16="http://schemas.microsoft.com/office/drawing/2014/main" id="{6FECF9D0-D7A8-43DD-B38D-E1090C0B322F}"/>
              </a:ext>
            </a:extLst>
          </p:cNvPr>
          <p:cNvSpPr/>
          <p:nvPr userDrawn="1"/>
        </p:nvSpPr>
        <p:spPr bwMode="gray">
          <a:xfrm>
            <a:off x="5184924" y="2055429"/>
            <a:ext cx="1828959" cy="1828959"/>
          </a:xfrm>
          <a:prstGeom prst="ellipse">
            <a:avLst/>
          </a:prstGeom>
          <a:solidFill>
            <a:schemeClr val="accent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TextBox 77">
            <a:extLst>
              <a:ext uri="{FF2B5EF4-FFF2-40B4-BE49-F238E27FC236}">
                <a16:creationId xmlns:a16="http://schemas.microsoft.com/office/drawing/2014/main" id="{AD23688F-2550-4740-B5D6-C78F74FDE08D}"/>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14C5A99F-0678-4DC4-A266-1AD031E9C8E4}"/>
              </a:ext>
            </a:extLst>
          </p:cNvPr>
          <p:cNvSpPr>
            <a:spLocks noGrp="1"/>
          </p:cNvSpPr>
          <p:nvPr>
            <p:ph type="title" hasCustomPrompt="1"/>
          </p:nvPr>
        </p:nvSpPr>
        <p:spPr/>
        <p:txBody>
          <a:bodyPr/>
          <a:lstStyle>
            <a:lvl1pPr>
              <a:defRPr/>
            </a:lvl1pPr>
          </a:lstStyle>
          <a:p>
            <a:r>
              <a:rPr lang="en-US" dirty="0"/>
              <a:t>Click to Add One Line Title</a:t>
            </a:r>
          </a:p>
        </p:txBody>
      </p:sp>
      <p:sp>
        <p:nvSpPr>
          <p:cNvPr id="12" name="Subtitle 2">
            <a:extLst>
              <a:ext uri="{FF2B5EF4-FFF2-40B4-BE49-F238E27FC236}">
                <a16:creationId xmlns:a16="http://schemas.microsoft.com/office/drawing/2014/main" id="{4EBF1472-E940-4CC7-B5D3-349346A425A8}"/>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Text Placeholder 3">
            <a:extLst>
              <a:ext uri="{FF2B5EF4-FFF2-40B4-BE49-F238E27FC236}">
                <a16:creationId xmlns:a16="http://schemas.microsoft.com/office/drawing/2014/main" id="{B9CC9B40-9AF4-4EF7-8384-2ACE79EA95C9}"/>
              </a:ext>
            </a:extLst>
          </p:cNvPr>
          <p:cNvSpPr>
            <a:spLocks noGrp="1"/>
          </p:cNvSpPr>
          <p:nvPr>
            <p:ph type="body" sz="quarter" idx="18" hasCustomPrompt="1"/>
          </p:nvPr>
        </p:nvSpPr>
        <p:spPr>
          <a:xfrm>
            <a:off x="1525905" y="4267940"/>
            <a:ext cx="2744788" cy="1458912"/>
          </a:xfrm>
        </p:spPr>
        <p:txBody>
          <a:bodyPr/>
          <a:lstStyle>
            <a:lvl1pPr algn="ctr">
              <a:lnSpc>
                <a:spcPct val="100000"/>
              </a:lnSpc>
              <a:spcBef>
                <a:spcPts val="600"/>
              </a:spcBef>
              <a:defRPr sz="2400">
                <a:solidFill>
                  <a:schemeClr val="accent4"/>
                </a:solidFill>
              </a:defRPr>
            </a:lvl1pPr>
            <a:lvl2pPr marL="0" indent="0" algn="ctr">
              <a:lnSpc>
                <a:spcPct val="100000"/>
              </a:lnSpc>
              <a:spcBef>
                <a:spcPts val="600"/>
              </a:spcBef>
              <a:buFont typeface="Open Sans" panose="020B0606030504020204" pitchFamily="34" charset="0"/>
              <a:buChar char="​"/>
              <a:defRPr/>
            </a:lvl2pPr>
          </a:lstStyle>
          <a:p>
            <a:pPr lvl="0"/>
            <a:r>
              <a:rPr lang="en-US" dirty="0"/>
              <a:t>Click to add text</a:t>
            </a:r>
          </a:p>
          <a:p>
            <a:pPr lvl="1"/>
            <a:r>
              <a:rPr lang="en-US" dirty="0"/>
              <a:t>Second level</a:t>
            </a:r>
          </a:p>
        </p:txBody>
      </p:sp>
      <p:sp>
        <p:nvSpPr>
          <p:cNvPr id="14" name="Text Placeholder 3">
            <a:extLst>
              <a:ext uri="{FF2B5EF4-FFF2-40B4-BE49-F238E27FC236}">
                <a16:creationId xmlns:a16="http://schemas.microsoft.com/office/drawing/2014/main" id="{D69CA39A-E967-4A68-A944-35C345A456D5}"/>
              </a:ext>
            </a:extLst>
          </p:cNvPr>
          <p:cNvSpPr>
            <a:spLocks noGrp="1"/>
          </p:cNvSpPr>
          <p:nvPr>
            <p:ph type="body" sz="quarter" idx="19" hasCustomPrompt="1"/>
          </p:nvPr>
        </p:nvSpPr>
        <p:spPr>
          <a:xfrm>
            <a:off x="4721225" y="4267940"/>
            <a:ext cx="2744788" cy="1458912"/>
          </a:xfrm>
        </p:spPr>
        <p:txBody>
          <a:bodyPr/>
          <a:lstStyle>
            <a:lvl1pPr algn="ctr">
              <a:lnSpc>
                <a:spcPct val="100000"/>
              </a:lnSpc>
              <a:spcBef>
                <a:spcPts val="600"/>
              </a:spcBef>
              <a:defRPr sz="2400">
                <a:solidFill>
                  <a:schemeClr val="accent1"/>
                </a:solidFill>
              </a:defRPr>
            </a:lvl1pPr>
            <a:lvl2pPr marL="0" indent="0" algn="ctr">
              <a:lnSpc>
                <a:spcPct val="100000"/>
              </a:lnSpc>
              <a:spcBef>
                <a:spcPts val="600"/>
              </a:spcBef>
              <a:buFont typeface="Open Sans" panose="020B0606030504020204" pitchFamily="34" charset="0"/>
              <a:buChar char="​"/>
              <a:defRPr/>
            </a:lvl2pPr>
          </a:lstStyle>
          <a:p>
            <a:pPr lvl="0"/>
            <a:r>
              <a:rPr lang="en-US" dirty="0"/>
              <a:t>Click to add text</a:t>
            </a:r>
          </a:p>
          <a:p>
            <a:pPr lvl="1"/>
            <a:r>
              <a:rPr lang="en-US" dirty="0"/>
              <a:t>Second level</a:t>
            </a:r>
          </a:p>
        </p:txBody>
      </p:sp>
      <p:sp>
        <p:nvSpPr>
          <p:cNvPr id="15" name="Text Placeholder 3">
            <a:extLst>
              <a:ext uri="{FF2B5EF4-FFF2-40B4-BE49-F238E27FC236}">
                <a16:creationId xmlns:a16="http://schemas.microsoft.com/office/drawing/2014/main" id="{41A16A22-350B-4B24-A3CD-4D5DE470DEEB}"/>
              </a:ext>
            </a:extLst>
          </p:cNvPr>
          <p:cNvSpPr>
            <a:spLocks noGrp="1"/>
          </p:cNvSpPr>
          <p:nvPr>
            <p:ph type="body" sz="quarter" idx="20" hasCustomPrompt="1"/>
          </p:nvPr>
        </p:nvSpPr>
        <p:spPr>
          <a:xfrm>
            <a:off x="7923213" y="4267940"/>
            <a:ext cx="2744788" cy="1458912"/>
          </a:xfrm>
        </p:spPr>
        <p:txBody>
          <a:bodyPr/>
          <a:lstStyle>
            <a:lvl1pPr algn="ctr">
              <a:lnSpc>
                <a:spcPct val="100000"/>
              </a:lnSpc>
              <a:spcBef>
                <a:spcPts val="600"/>
              </a:spcBef>
              <a:defRPr sz="2400">
                <a:solidFill>
                  <a:schemeClr val="accent2"/>
                </a:solidFill>
              </a:defRPr>
            </a:lvl1pPr>
            <a:lvl2pPr marL="0" indent="0" algn="ctr">
              <a:lnSpc>
                <a:spcPct val="100000"/>
              </a:lnSpc>
              <a:spcBef>
                <a:spcPts val="600"/>
              </a:spcBef>
              <a:buFont typeface="Open Sans" panose="020B0606030504020204" pitchFamily="34" charset="0"/>
              <a:buChar char="​"/>
              <a:defRPr>
                <a:solidFill>
                  <a:schemeClr val="tx2"/>
                </a:solidFill>
              </a:defRPr>
            </a:lvl2pPr>
          </a:lstStyle>
          <a:p>
            <a:pPr lvl="0"/>
            <a:r>
              <a:rPr lang="en-US" dirty="0"/>
              <a:t>Click to add text</a:t>
            </a:r>
          </a:p>
          <a:p>
            <a:pPr lvl="1"/>
            <a:r>
              <a:rPr lang="en-US" dirty="0"/>
              <a:t>Second level</a:t>
            </a:r>
          </a:p>
        </p:txBody>
      </p:sp>
    </p:spTree>
    <p:extLst>
      <p:ext uri="{BB962C8B-B14F-4D97-AF65-F5344CB8AC3E}">
        <p14:creationId xmlns:p14="http://schemas.microsoft.com/office/powerpoint/2010/main" val="1042121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Icon ">
    <p:spTree>
      <p:nvGrpSpPr>
        <p:cNvPr id="1" name=""/>
        <p:cNvGrpSpPr/>
        <p:nvPr/>
      </p:nvGrpSpPr>
      <p:grpSpPr>
        <a:xfrm>
          <a:off x="0" y="0"/>
          <a:ext cx="0" cy="0"/>
          <a:chOff x="0" y="0"/>
          <a:chExt cx="0" cy="0"/>
        </a:xfrm>
      </p:grpSpPr>
      <p:sp>
        <p:nvSpPr>
          <p:cNvPr id="84" name="Oval 83">
            <a:extLst>
              <a:ext uri="{FF2B5EF4-FFF2-40B4-BE49-F238E27FC236}">
                <a16:creationId xmlns:a16="http://schemas.microsoft.com/office/drawing/2014/main" id="{085441A7-EBA5-4ABB-8D29-CE4338F0F9B5}"/>
              </a:ext>
            </a:extLst>
          </p:cNvPr>
          <p:cNvSpPr/>
          <p:nvPr userDrawn="1"/>
        </p:nvSpPr>
        <p:spPr bwMode="gray">
          <a:xfrm>
            <a:off x="1065749" y="2060872"/>
            <a:ext cx="1828959" cy="1828959"/>
          </a:xfrm>
          <a:prstGeom prst="ellipse">
            <a:avLst/>
          </a:prstGeom>
          <a:solidFill>
            <a:schemeClr val="accent4"/>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4"/>
              </a:solidFill>
            </a:endParaRPr>
          </a:p>
        </p:txBody>
      </p:sp>
      <p:sp>
        <p:nvSpPr>
          <p:cNvPr id="85" name="Oval 84">
            <a:extLst>
              <a:ext uri="{FF2B5EF4-FFF2-40B4-BE49-F238E27FC236}">
                <a16:creationId xmlns:a16="http://schemas.microsoft.com/office/drawing/2014/main" id="{3019BB56-AE7C-42CA-A8FF-432F4F176B8B}"/>
              </a:ext>
            </a:extLst>
          </p:cNvPr>
          <p:cNvSpPr/>
          <p:nvPr userDrawn="1"/>
        </p:nvSpPr>
        <p:spPr bwMode="gray">
          <a:xfrm>
            <a:off x="9302132" y="2060872"/>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Oval 85">
            <a:extLst>
              <a:ext uri="{FF2B5EF4-FFF2-40B4-BE49-F238E27FC236}">
                <a16:creationId xmlns:a16="http://schemas.microsoft.com/office/drawing/2014/main" id="{5670C03F-6336-45E3-A9F4-0CD130D80D1B}"/>
              </a:ext>
            </a:extLst>
          </p:cNvPr>
          <p:cNvSpPr/>
          <p:nvPr userDrawn="1"/>
        </p:nvSpPr>
        <p:spPr bwMode="gray">
          <a:xfrm>
            <a:off x="6562100" y="2060872"/>
            <a:ext cx="1828959" cy="1828959"/>
          </a:xfrm>
          <a:prstGeom prst="ellipse">
            <a:avLst/>
          </a:prstGeom>
          <a:solidFill>
            <a:schemeClr val="accent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87" name="Oval 86">
            <a:extLst>
              <a:ext uri="{FF2B5EF4-FFF2-40B4-BE49-F238E27FC236}">
                <a16:creationId xmlns:a16="http://schemas.microsoft.com/office/drawing/2014/main" id="{45D908EF-1F96-4808-A8DB-F55AB9E8E436}"/>
              </a:ext>
            </a:extLst>
          </p:cNvPr>
          <p:cNvSpPr/>
          <p:nvPr userDrawn="1"/>
        </p:nvSpPr>
        <p:spPr bwMode="gray">
          <a:xfrm>
            <a:off x="3806932" y="2060872"/>
            <a:ext cx="1828959" cy="1828959"/>
          </a:xfrm>
          <a:prstGeom prst="ellipse">
            <a:avLst/>
          </a:prstGeom>
          <a:solidFill>
            <a:schemeClr val="accent3"/>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88" name="TextBox 87">
            <a:extLst>
              <a:ext uri="{FF2B5EF4-FFF2-40B4-BE49-F238E27FC236}">
                <a16:creationId xmlns:a16="http://schemas.microsoft.com/office/drawing/2014/main" id="{0AAF357F-A1D5-401D-94D2-9C67E6AEDA09}"/>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6A6ED71B-2619-4816-B753-5E850ED08FBC}"/>
              </a:ext>
            </a:extLst>
          </p:cNvPr>
          <p:cNvSpPr>
            <a:spLocks noGrp="1"/>
          </p:cNvSpPr>
          <p:nvPr>
            <p:ph type="title" hasCustomPrompt="1"/>
          </p:nvPr>
        </p:nvSpPr>
        <p:spPr/>
        <p:txBody>
          <a:bodyPr/>
          <a:lstStyle>
            <a:lvl1pPr>
              <a:defRPr/>
            </a:lvl1pPr>
          </a:lstStyle>
          <a:p>
            <a:r>
              <a:rPr lang="en-US" dirty="0"/>
              <a:t>Click to Add One Line Title</a:t>
            </a:r>
          </a:p>
        </p:txBody>
      </p:sp>
      <p:sp>
        <p:nvSpPr>
          <p:cNvPr id="14" name="Subtitle 2">
            <a:extLst>
              <a:ext uri="{FF2B5EF4-FFF2-40B4-BE49-F238E27FC236}">
                <a16:creationId xmlns:a16="http://schemas.microsoft.com/office/drawing/2014/main" id="{BB679D5C-AEFA-4052-96E3-7DF67D7C105A}"/>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Text Placeholder 3">
            <a:extLst>
              <a:ext uri="{FF2B5EF4-FFF2-40B4-BE49-F238E27FC236}">
                <a16:creationId xmlns:a16="http://schemas.microsoft.com/office/drawing/2014/main" id="{83A73281-E5F0-4C3B-BE4E-A12D56CC1003}"/>
              </a:ext>
            </a:extLst>
          </p:cNvPr>
          <p:cNvSpPr>
            <a:spLocks noGrp="1"/>
          </p:cNvSpPr>
          <p:nvPr>
            <p:ph type="body" sz="quarter" idx="19" hasCustomPrompt="1"/>
          </p:nvPr>
        </p:nvSpPr>
        <p:spPr>
          <a:xfrm>
            <a:off x="842673" y="4269508"/>
            <a:ext cx="2286000" cy="1458912"/>
          </a:xfrm>
        </p:spPr>
        <p:txBody>
          <a:bodyPr/>
          <a:lstStyle>
            <a:lvl1pPr algn="ctr">
              <a:lnSpc>
                <a:spcPct val="100000"/>
              </a:lnSpc>
              <a:spcBef>
                <a:spcPts val="600"/>
              </a:spcBef>
              <a:defRPr sz="2400">
                <a:solidFill>
                  <a:schemeClr val="accent4"/>
                </a:solidFill>
              </a:defRPr>
            </a:lvl1pPr>
            <a:lvl2pPr marL="0" indent="0" algn="ctr">
              <a:lnSpc>
                <a:spcPct val="100000"/>
              </a:lnSpc>
              <a:spcBef>
                <a:spcPts val="600"/>
              </a:spcBef>
              <a:buFont typeface="Open Sans" panose="020B0606030504020204" pitchFamily="34" charset="0"/>
              <a:buChar char="​"/>
              <a:defRPr/>
            </a:lvl2pPr>
          </a:lstStyle>
          <a:p>
            <a:pPr lvl="0"/>
            <a:r>
              <a:rPr lang="en-US" dirty="0"/>
              <a:t>Click to add text</a:t>
            </a:r>
          </a:p>
          <a:p>
            <a:pPr lvl="1"/>
            <a:r>
              <a:rPr lang="en-US" dirty="0"/>
              <a:t>Second level</a:t>
            </a:r>
          </a:p>
        </p:txBody>
      </p:sp>
      <p:sp>
        <p:nvSpPr>
          <p:cNvPr id="21" name="Text Placeholder 3">
            <a:extLst>
              <a:ext uri="{FF2B5EF4-FFF2-40B4-BE49-F238E27FC236}">
                <a16:creationId xmlns:a16="http://schemas.microsoft.com/office/drawing/2014/main" id="{70078EAE-661A-4C72-917B-F0225239F68A}"/>
              </a:ext>
            </a:extLst>
          </p:cNvPr>
          <p:cNvSpPr>
            <a:spLocks noGrp="1"/>
          </p:cNvSpPr>
          <p:nvPr>
            <p:ph type="body" sz="quarter" idx="20" hasCustomPrompt="1"/>
          </p:nvPr>
        </p:nvSpPr>
        <p:spPr>
          <a:xfrm>
            <a:off x="3579813" y="4269508"/>
            <a:ext cx="2286000" cy="1458912"/>
          </a:xfrm>
        </p:spPr>
        <p:txBody>
          <a:bodyPr/>
          <a:lstStyle>
            <a:lvl1pPr algn="ctr">
              <a:lnSpc>
                <a:spcPct val="100000"/>
              </a:lnSpc>
              <a:spcBef>
                <a:spcPts val="600"/>
              </a:spcBef>
              <a:defRPr sz="2400">
                <a:solidFill>
                  <a:schemeClr val="accent3"/>
                </a:solidFill>
              </a:defRPr>
            </a:lvl1pPr>
            <a:lvl2pPr marL="0" indent="0" algn="ctr">
              <a:lnSpc>
                <a:spcPct val="100000"/>
              </a:lnSpc>
              <a:spcBef>
                <a:spcPts val="600"/>
              </a:spcBef>
              <a:buFont typeface="Open Sans" panose="020B0606030504020204" pitchFamily="34" charset="0"/>
              <a:buChar char="​"/>
              <a:defRPr/>
            </a:lvl2pPr>
          </a:lstStyle>
          <a:p>
            <a:pPr lvl="0"/>
            <a:r>
              <a:rPr lang="en-US" dirty="0"/>
              <a:t>Click to add text</a:t>
            </a:r>
          </a:p>
          <a:p>
            <a:pPr lvl="1"/>
            <a:r>
              <a:rPr lang="en-US" dirty="0"/>
              <a:t>Second level</a:t>
            </a:r>
          </a:p>
        </p:txBody>
      </p:sp>
      <p:sp>
        <p:nvSpPr>
          <p:cNvPr id="22" name="Text Placeholder 3">
            <a:extLst>
              <a:ext uri="{FF2B5EF4-FFF2-40B4-BE49-F238E27FC236}">
                <a16:creationId xmlns:a16="http://schemas.microsoft.com/office/drawing/2014/main" id="{566D6B40-9CB0-4B56-A3E1-9A7F945F094A}"/>
              </a:ext>
            </a:extLst>
          </p:cNvPr>
          <p:cNvSpPr>
            <a:spLocks noGrp="1"/>
          </p:cNvSpPr>
          <p:nvPr>
            <p:ph type="body" sz="quarter" idx="21" hasCustomPrompt="1"/>
          </p:nvPr>
        </p:nvSpPr>
        <p:spPr>
          <a:xfrm>
            <a:off x="6323013" y="4269508"/>
            <a:ext cx="2286000" cy="1458912"/>
          </a:xfrm>
        </p:spPr>
        <p:txBody>
          <a:bodyPr/>
          <a:lstStyle>
            <a:lvl1pPr algn="ctr">
              <a:lnSpc>
                <a:spcPct val="100000"/>
              </a:lnSpc>
              <a:spcBef>
                <a:spcPts val="600"/>
              </a:spcBef>
              <a:defRPr sz="2400">
                <a:solidFill>
                  <a:schemeClr val="accent1"/>
                </a:solidFill>
              </a:defRPr>
            </a:lvl1pPr>
            <a:lvl2pPr marL="0" indent="0" algn="ctr">
              <a:lnSpc>
                <a:spcPct val="100000"/>
              </a:lnSpc>
              <a:spcBef>
                <a:spcPts val="600"/>
              </a:spcBef>
              <a:buFont typeface="Open Sans" panose="020B0606030504020204" pitchFamily="34" charset="0"/>
              <a:buChar char="​"/>
              <a:defRPr/>
            </a:lvl2pPr>
          </a:lstStyle>
          <a:p>
            <a:pPr lvl="0"/>
            <a:r>
              <a:rPr lang="en-US" dirty="0"/>
              <a:t>Click to add text</a:t>
            </a:r>
          </a:p>
          <a:p>
            <a:pPr lvl="1"/>
            <a:r>
              <a:rPr lang="en-US" dirty="0"/>
              <a:t>Second level</a:t>
            </a:r>
          </a:p>
        </p:txBody>
      </p:sp>
      <p:sp>
        <p:nvSpPr>
          <p:cNvPr id="23" name="Text Placeholder 3">
            <a:extLst>
              <a:ext uri="{FF2B5EF4-FFF2-40B4-BE49-F238E27FC236}">
                <a16:creationId xmlns:a16="http://schemas.microsoft.com/office/drawing/2014/main" id="{16F5CA9C-E491-4F70-B6EE-A50641060112}"/>
              </a:ext>
            </a:extLst>
          </p:cNvPr>
          <p:cNvSpPr>
            <a:spLocks noGrp="1"/>
          </p:cNvSpPr>
          <p:nvPr>
            <p:ph type="body" sz="quarter" idx="22" hasCustomPrompt="1"/>
          </p:nvPr>
        </p:nvSpPr>
        <p:spPr>
          <a:xfrm>
            <a:off x="9066213" y="4269508"/>
            <a:ext cx="2286000" cy="1458912"/>
          </a:xfrm>
        </p:spPr>
        <p:txBody>
          <a:bodyPr/>
          <a:lstStyle>
            <a:lvl1pPr algn="ctr">
              <a:lnSpc>
                <a:spcPct val="100000"/>
              </a:lnSpc>
              <a:spcBef>
                <a:spcPts val="600"/>
              </a:spcBef>
              <a:defRPr sz="2400">
                <a:solidFill>
                  <a:schemeClr val="accent2"/>
                </a:solidFill>
              </a:defRPr>
            </a:lvl1pPr>
            <a:lvl2pPr marL="0" indent="0" algn="ctr">
              <a:lnSpc>
                <a:spcPct val="100000"/>
              </a:lnSpc>
              <a:spcBef>
                <a:spcPts val="600"/>
              </a:spcBef>
              <a:buFont typeface="Open Sans" panose="020B0606030504020204" pitchFamily="34" charset="0"/>
              <a:buChar char="​"/>
              <a:defRPr/>
            </a:lvl2pPr>
          </a:lstStyle>
          <a:p>
            <a:pPr lvl="0"/>
            <a:r>
              <a:rPr lang="en-US" dirty="0"/>
              <a:t>Click to add text</a:t>
            </a:r>
          </a:p>
          <a:p>
            <a:pPr lvl="1"/>
            <a:r>
              <a:rPr lang="en-US" dirty="0"/>
              <a:t>Second level</a:t>
            </a:r>
          </a:p>
        </p:txBody>
      </p:sp>
    </p:spTree>
    <p:extLst>
      <p:ext uri="{BB962C8B-B14F-4D97-AF65-F5344CB8AC3E}">
        <p14:creationId xmlns:p14="http://schemas.microsoft.com/office/powerpoint/2010/main" val="447049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5025D71-18A5-4A22-8386-917E1B08C46A}"/>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Tree>
    <p:extLst>
      <p:ext uri="{BB962C8B-B14F-4D97-AF65-F5344CB8AC3E}">
        <p14:creationId xmlns:p14="http://schemas.microsoft.com/office/powerpoint/2010/main" val="1409995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hank You / Closin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A88A8ACB-CBE3-4DC0-BBE3-C6829C462CD7}"/>
              </a:ext>
            </a:extLst>
          </p:cNvPr>
          <p:cNvSpPr/>
          <p:nvPr userDrawn="1"/>
        </p:nvSpPr>
        <p:spPr>
          <a:xfrm rot="2700000">
            <a:off x="500103" y="-2250712"/>
            <a:ext cx="2891746" cy="8395793"/>
          </a:xfrm>
          <a:custGeom>
            <a:avLst/>
            <a:gdLst>
              <a:gd name="connsiteX0" fmla="*/ 0 w 2891746"/>
              <a:gd name="connsiteY0" fmla="*/ 2890035 h 8395793"/>
              <a:gd name="connsiteX1" fmla="*/ 1390389 w 2891746"/>
              <a:gd name="connsiteY1" fmla="*/ 1499646 h 8395793"/>
              <a:gd name="connsiteX2" fmla="*/ 1390389 w 2891746"/>
              <a:gd name="connsiteY2" fmla="*/ 1499646 h 8395793"/>
              <a:gd name="connsiteX3" fmla="*/ 2890036 w 2891746"/>
              <a:gd name="connsiteY3" fmla="*/ 0 h 8395793"/>
              <a:gd name="connsiteX4" fmla="*/ 2890036 w 2891746"/>
              <a:gd name="connsiteY4" fmla="*/ 8322767 h 8395793"/>
              <a:gd name="connsiteX5" fmla="*/ 2891746 w 2891746"/>
              <a:gd name="connsiteY5" fmla="*/ 8340727 h 8395793"/>
              <a:gd name="connsiteX6" fmla="*/ 2891741 w 2891746"/>
              <a:gd name="connsiteY6" fmla="*/ 8395793 h 8395793"/>
              <a:gd name="connsiteX7" fmla="*/ 2546313 w 2891746"/>
              <a:gd name="connsiteY7" fmla="*/ 8050365 h 8395793"/>
              <a:gd name="connsiteX8" fmla="*/ 2546315 w 2891746"/>
              <a:gd name="connsiteY8" fmla="*/ 8050364 h 8395793"/>
              <a:gd name="connsiteX9" fmla="*/ 0 w 2891746"/>
              <a:gd name="connsiteY9" fmla="*/ 5504049 h 839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1746" h="8395793">
                <a:moveTo>
                  <a:pt x="0" y="2890035"/>
                </a:moveTo>
                <a:lnTo>
                  <a:pt x="1390389" y="1499646"/>
                </a:lnTo>
                <a:lnTo>
                  <a:pt x="1390389" y="1499646"/>
                </a:lnTo>
                <a:lnTo>
                  <a:pt x="2890036" y="0"/>
                </a:lnTo>
                <a:lnTo>
                  <a:pt x="2890036" y="8322767"/>
                </a:lnTo>
                <a:lnTo>
                  <a:pt x="2891746" y="8340727"/>
                </a:lnTo>
                <a:lnTo>
                  <a:pt x="2891741" y="8395793"/>
                </a:lnTo>
                <a:lnTo>
                  <a:pt x="2546313" y="8050365"/>
                </a:lnTo>
                <a:lnTo>
                  <a:pt x="2546315" y="8050364"/>
                </a:lnTo>
                <a:lnTo>
                  <a:pt x="0" y="5504049"/>
                </a:lnTo>
                <a:close/>
              </a:path>
            </a:pathLst>
          </a:custGeom>
          <a:gradFill>
            <a:gsLst>
              <a:gs pos="24000">
                <a:schemeClr val="accent4"/>
              </a:gs>
              <a:gs pos="100000">
                <a:schemeClr val="accent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grpSp>
        <p:nvGrpSpPr>
          <p:cNvPr id="14" name="Group 13">
            <a:extLst>
              <a:ext uri="{FF2B5EF4-FFF2-40B4-BE49-F238E27FC236}">
                <a16:creationId xmlns:a16="http://schemas.microsoft.com/office/drawing/2014/main" id="{B5B87096-C8D7-45D0-8DCC-218276F547CC}"/>
              </a:ext>
            </a:extLst>
          </p:cNvPr>
          <p:cNvGrpSpPr/>
          <p:nvPr userDrawn="1"/>
        </p:nvGrpSpPr>
        <p:grpSpPr>
          <a:xfrm>
            <a:off x="608012" y="6445106"/>
            <a:ext cx="1184397" cy="186690"/>
            <a:chOff x="863272" y="6563918"/>
            <a:chExt cx="861082" cy="135727"/>
          </a:xfrm>
          <a:solidFill>
            <a:schemeClr val="tx1"/>
          </a:solidFill>
        </p:grpSpPr>
        <p:sp>
          <p:nvSpPr>
            <p:cNvPr id="16" name="Freeform 6">
              <a:extLst>
                <a:ext uri="{FF2B5EF4-FFF2-40B4-BE49-F238E27FC236}">
                  <a16:creationId xmlns:a16="http://schemas.microsoft.com/office/drawing/2014/main" id="{FAC0FC71-A82A-4369-B44E-4E8FF53CA13C}"/>
                </a:ext>
              </a:extLst>
            </p:cNvPr>
            <p:cNvSpPr>
              <a:spLocks/>
            </p:cNvSpPr>
            <p:nvPr userDrawn="1"/>
          </p:nvSpPr>
          <p:spPr bwMode="auto">
            <a:xfrm>
              <a:off x="1195963" y="6569284"/>
              <a:ext cx="181812" cy="128783"/>
            </a:xfrm>
            <a:custGeom>
              <a:avLst/>
              <a:gdLst>
                <a:gd name="T0" fmla="*/ 52 w 243"/>
                <a:gd name="T1" fmla="*/ 159 h 170"/>
                <a:gd name="T2" fmla="*/ 2 w 243"/>
                <a:gd name="T3" fmla="*/ 19 h 170"/>
                <a:gd name="T4" fmla="*/ 0 w 243"/>
                <a:gd name="T5" fmla="*/ 12 h 170"/>
                <a:gd name="T6" fmla="*/ 13 w 243"/>
                <a:gd name="T7" fmla="*/ 0 h 170"/>
                <a:gd name="T8" fmla="*/ 25 w 243"/>
                <a:gd name="T9" fmla="*/ 11 h 170"/>
                <a:gd name="T10" fmla="*/ 67 w 243"/>
                <a:gd name="T11" fmla="*/ 131 h 170"/>
                <a:gd name="T12" fmla="*/ 109 w 243"/>
                <a:gd name="T13" fmla="*/ 10 h 170"/>
                <a:gd name="T14" fmla="*/ 121 w 243"/>
                <a:gd name="T15" fmla="*/ 0 h 170"/>
                <a:gd name="T16" fmla="*/ 122 w 243"/>
                <a:gd name="T17" fmla="*/ 0 h 170"/>
                <a:gd name="T18" fmla="*/ 135 w 243"/>
                <a:gd name="T19" fmla="*/ 10 h 170"/>
                <a:gd name="T20" fmla="*/ 177 w 243"/>
                <a:gd name="T21" fmla="*/ 131 h 170"/>
                <a:gd name="T22" fmla="*/ 219 w 243"/>
                <a:gd name="T23" fmla="*/ 10 h 170"/>
                <a:gd name="T24" fmla="*/ 231 w 243"/>
                <a:gd name="T25" fmla="*/ 0 h 170"/>
                <a:gd name="T26" fmla="*/ 243 w 243"/>
                <a:gd name="T27" fmla="*/ 12 h 170"/>
                <a:gd name="T28" fmla="*/ 241 w 243"/>
                <a:gd name="T29" fmla="*/ 19 h 170"/>
                <a:gd name="T30" fmla="*/ 191 w 243"/>
                <a:gd name="T31" fmla="*/ 159 h 170"/>
                <a:gd name="T32" fmla="*/ 177 w 243"/>
                <a:gd name="T33" fmla="*/ 170 h 170"/>
                <a:gd name="T34" fmla="*/ 176 w 243"/>
                <a:gd name="T35" fmla="*/ 170 h 170"/>
                <a:gd name="T36" fmla="*/ 163 w 243"/>
                <a:gd name="T37" fmla="*/ 159 h 170"/>
                <a:gd name="T38" fmla="*/ 122 w 243"/>
                <a:gd name="T39" fmla="*/ 40 h 170"/>
                <a:gd name="T40" fmla="*/ 80 w 243"/>
                <a:gd name="T41" fmla="*/ 159 h 170"/>
                <a:gd name="T42" fmla="*/ 66 w 243"/>
                <a:gd name="T43" fmla="*/ 170 h 170"/>
                <a:gd name="T44" fmla="*/ 66 w 243"/>
                <a:gd name="T45" fmla="*/ 170 h 170"/>
                <a:gd name="T46" fmla="*/ 52 w 243"/>
                <a:gd name="T47" fmla="*/ 1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170">
                  <a:moveTo>
                    <a:pt x="52" y="159"/>
                  </a:moveTo>
                  <a:cubicBezTo>
                    <a:pt x="2" y="19"/>
                    <a:pt x="2" y="19"/>
                    <a:pt x="2" y="19"/>
                  </a:cubicBezTo>
                  <a:cubicBezTo>
                    <a:pt x="1" y="17"/>
                    <a:pt x="0" y="14"/>
                    <a:pt x="0" y="12"/>
                  </a:cubicBezTo>
                  <a:cubicBezTo>
                    <a:pt x="0" y="6"/>
                    <a:pt x="5" y="0"/>
                    <a:pt x="13" y="0"/>
                  </a:cubicBezTo>
                  <a:cubicBezTo>
                    <a:pt x="19" y="0"/>
                    <a:pt x="23" y="4"/>
                    <a:pt x="25" y="11"/>
                  </a:cubicBezTo>
                  <a:cubicBezTo>
                    <a:pt x="67" y="131"/>
                    <a:pt x="67" y="131"/>
                    <a:pt x="67" y="131"/>
                  </a:cubicBezTo>
                  <a:cubicBezTo>
                    <a:pt x="109" y="10"/>
                    <a:pt x="109" y="10"/>
                    <a:pt x="109" y="10"/>
                  </a:cubicBezTo>
                  <a:cubicBezTo>
                    <a:pt x="111" y="4"/>
                    <a:pt x="114" y="0"/>
                    <a:pt x="121" y="0"/>
                  </a:cubicBezTo>
                  <a:cubicBezTo>
                    <a:pt x="122" y="0"/>
                    <a:pt x="122" y="0"/>
                    <a:pt x="122" y="0"/>
                  </a:cubicBezTo>
                  <a:cubicBezTo>
                    <a:pt x="129" y="0"/>
                    <a:pt x="133" y="4"/>
                    <a:pt x="135" y="10"/>
                  </a:cubicBezTo>
                  <a:cubicBezTo>
                    <a:pt x="177" y="131"/>
                    <a:pt x="177" y="131"/>
                    <a:pt x="177" y="131"/>
                  </a:cubicBezTo>
                  <a:cubicBezTo>
                    <a:pt x="219" y="10"/>
                    <a:pt x="219" y="10"/>
                    <a:pt x="219" y="10"/>
                  </a:cubicBezTo>
                  <a:cubicBezTo>
                    <a:pt x="221" y="5"/>
                    <a:pt x="224" y="0"/>
                    <a:pt x="231" y="0"/>
                  </a:cubicBezTo>
                  <a:cubicBezTo>
                    <a:pt x="238" y="0"/>
                    <a:pt x="243" y="6"/>
                    <a:pt x="243" y="12"/>
                  </a:cubicBezTo>
                  <a:cubicBezTo>
                    <a:pt x="243" y="14"/>
                    <a:pt x="242" y="17"/>
                    <a:pt x="241" y="19"/>
                  </a:cubicBezTo>
                  <a:cubicBezTo>
                    <a:pt x="191" y="159"/>
                    <a:pt x="191" y="159"/>
                    <a:pt x="191" y="159"/>
                  </a:cubicBezTo>
                  <a:cubicBezTo>
                    <a:pt x="188" y="166"/>
                    <a:pt x="183" y="170"/>
                    <a:pt x="177" y="170"/>
                  </a:cubicBezTo>
                  <a:cubicBezTo>
                    <a:pt x="176" y="170"/>
                    <a:pt x="176" y="170"/>
                    <a:pt x="176" y="170"/>
                  </a:cubicBezTo>
                  <a:cubicBezTo>
                    <a:pt x="170" y="170"/>
                    <a:pt x="165" y="166"/>
                    <a:pt x="163" y="159"/>
                  </a:cubicBezTo>
                  <a:cubicBezTo>
                    <a:pt x="122" y="40"/>
                    <a:pt x="122" y="40"/>
                    <a:pt x="122" y="40"/>
                  </a:cubicBezTo>
                  <a:cubicBezTo>
                    <a:pt x="80" y="159"/>
                    <a:pt x="80" y="159"/>
                    <a:pt x="80" y="159"/>
                  </a:cubicBezTo>
                  <a:cubicBezTo>
                    <a:pt x="78" y="166"/>
                    <a:pt x="73" y="170"/>
                    <a:pt x="66" y="170"/>
                  </a:cubicBezTo>
                  <a:cubicBezTo>
                    <a:pt x="66" y="170"/>
                    <a:pt x="66" y="170"/>
                    <a:pt x="66" y="170"/>
                  </a:cubicBezTo>
                  <a:cubicBezTo>
                    <a:pt x="60" y="170"/>
                    <a:pt x="55" y="166"/>
                    <a:pt x="52" y="159"/>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17" name="Freeform 7">
              <a:extLst>
                <a:ext uri="{FF2B5EF4-FFF2-40B4-BE49-F238E27FC236}">
                  <a16:creationId xmlns:a16="http://schemas.microsoft.com/office/drawing/2014/main" id="{0D84D398-3251-432F-8986-05570D3BB867}"/>
                </a:ext>
              </a:extLst>
            </p:cNvPr>
            <p:cNvSpPr>
              <a:spLocks/>
            </p:cNvSpPr>
            <p:nvPr userDrawn="1"/>
          </p:nvSpPr>
          <p:spPr bwMode="auto">
            <a:xfrm>
              <a:off x="1509084" y="6569284"/>
              <a:ext cx="70389" cy="128783"/>
            </a:xfrm>
            <a:custGeom>
              <a:avLst/>
              <a:gdLst>
                <a:gd name="T0" fmla="*/ 0 w 94"/>
                <a:gd name="T1" fmla="*/ 13 h 170"/>
                <a:gd name="T2" fmla="*/ 12 w 94"/>
                <a:gd name="T3" fmla="*/ 0 h 170"/>
                <a:gd name="T4" fmla="*/ 24 w 94"/>
                <a:gd name="T5" fmla="*/ 13 h 170"/>
                <a:gd name="T6" fmla="*/ 24 w 94"/>
                <a:gd name="T7" fmla="*/ 41 h 170"/>
                <a:gd name="T8" fmla="*/ 82 w 94"/>
                <a:gd name="T9" fmla="*/ 0 h 170"/>
                <a:gd name="T10" fmla="*/ 94 w 94"/>
                <a:gd name="T11" fmla="*/ 13 h 170"/>
                <a:gd name="T12" fmla="*/ 83 w 94"/>
                <a:gd name="T13" fmla="*/ 25 h 170"/>
                <a:gd name="T14" fmla="*/ 24 w 94"/>
                <a:gd name="T15" fmla="*/ 101 h 170"/>
                <a:gd name="T16" fmla="*/ 24 w 94"/>
                <a:gd name="T17" fmla="*/ 157 h 170"/>
                <a:gd name="T18" fmla="*/ 12 w 94"/>
                <a:gd name="T19" fmla="*/ 170 h 170"/>
                <a:gd name="T20" fmla="*/ 0 w 94"/>
                <a:gd name="T21" fmla="*/ 157 h 170"/>
                <a:gd name="T22" fmla="*/ 0 w 94"/>
                <a:gd name="T23" fmla="*/ 1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170">
                  <a:moveTo>
                    <a:pt x="0" y="13"/>
                  </a:moveTo>
                  <a:cubicBezTo>
                    <a:pt x="0" y="6"/>
                    <a:pt x="5" y="0"/>
                    <a:pt x="12" y="0"/>
                  </a:cubicBezTo>
                  <a:cubicBezTo>
                    <a:pt x="19" y="0"/>
                    <a:pt x="24" y="5"/>
                    <a:pt x="24" y="13"/>
                  </a:cubicBezTo>
                  <a:cubicBezTo>
                    <a:pt x="24" y="41"/>
                    <a:pt x="24" y="41"/>
                    <a:pt x="24" y="41"/>
                  </a:cubicBezTo>
                  <a:cubicBezTo>
                    <a:pt x="37" y="13"/>
                    <a:pt x="64" y="0"/>
                    <a:pt x="82" y="0"/>
                  </a:cubicBezTo>
                  <a:cubicBezTo>
                    <a:pt x="89" y="0"/>
                    <a:pt x="94" y="6"/>
                    <a:pt x="94" y="13"/>
                  </a:cubicBezTo>
                  <a:cubicBezTo>
                    <a:pt x="94" y="20"/>
                    <a:pt x="89" y="24"/>
                    <a:pt x="83" y="25"/>
                  </a:cubicBezTo>
                  <a:cubicBezTo>
                    <a:pt x="51" y="29"/>
                    <a:pt x="24" y="53"/>
                    <a:pt x="24" y="101"/>
                  </a:cubicBezTo>
                  <a:cubicBezTo>
                    <a:pt x="24" y="157"/>
                    <a:pt x="24" y="157"/>
                    <a:pt x="24" y="157"/>
                  </a:cubicBezTo>
                  <a:cubicBezTo>
                    <a:pt x="24" y="164"/>
                    <a:pt x="19" y="170"/>
                    <a:pt x="12" y="170"/>
                  </a:cubicBezTo>
                  <a:cubicBezTo>
                    <a:pt x="5" y="170"/>
                    <a:pt x="0" y="164"/>
                    <a:pt x="0" y="157"/>
                  </a:cubicBezTo>
                  <a:lnTo>
                    <a:pt x="0" y="13"/>
                  </a:lnTo>
                  <a:close/>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19" name="Freeform 8">
              <a:extLst>
                <a:ext uri="{FF2B5EF4-FFF2-40B4-BE49-F238E27FC236}">
                  <a16:creationId xmlns:a16="http://schemas.microsoft.com/office/drawing/2014/main" id="{07096BFD-803A-42D4-BA19-C683E35B0D07}"/>
                </a:ext>
              </a:extLst>
            </p:cNvPr>
            <p:cNvSpPr>
              <a:spLocks noEditPoints="1"/>
            </p:cNvSpPr>
            <p:nvPr userDrawn="1"/>
          </p:nvSpPr>
          <p:spPr bwMode="auto">
            <a:xfrm>
              <a:off x="1577894" y="6569284"/>
              <a:ext cx="115211" cy="130361"/>
            </a:xfrm>
            <a:custGeom>
              <a:avLst/>
              <a:gdLst>
                <a:gd name="T0" fmla="*/ 129 w 154"/>
                <a:gd name="T1" fmla="*/ 76 h 172"/>
                <a:gd name="T2" fmla="*/ 77 w 154"/>
                <a:gd name="T3" fmla="*/ 21 h 172"/>
                <a:gd name="T4" fmla="*/ 25 w 154"/>
                <a:gd name="T5" fmla="*/ 76 h 172"/>
                <a:gd name="T6" fmla="*/ 129 w 154"/>
                <a:gd name="T7" fmla="*/ 76 h 172"/>
                <a:gd name="T8" fmla="*/ 81 w 154"/>
                <a:gd name="T9" fmla="*/ 172 h 172"/>
                <a:gd name="T10" fmla="*/ 0 w 154"/>
                <a:gd name="T11" fmla="*/ 86 h 172"/>
                <a:gd name="T12" fmla="*/ 0 w 154"/>
                <a:gd name="T13" fmla="*/ 85 h 172"/>
                <a:gd name="T14" fmla="*/ 78 w 154"/>
                <a:gd name="T15" fmla="*/ 0 h 172"/>
                <a:gd name="T16" fmla="*/ 154 w 154"/>
                <a:gd name="T17" fmla="*/ 83 h 172"/>
                <a:gd name="T18" fmla="*/ 142 w 154"/>
                <a:gd name="T19" fmla="*/ 95 h 172"/>
                <a:gd name="T20" fmla="*/ 25 w 154"/>
                <a:gd name="T21" fmla="*/ 95 h 172"/>
                <a:gd name="T22" fmla="*/ 82 w 154"/>
                <a:gd name="T23" fmla="*/ 150 h 172"/>
                <a:gd name="T24" fmla="*/ 129 w 154"/>
                <a:gd name="T25" fmla="*/ 131 h 172"/>
                <a:gd name="T26" fmla="*/ 136 w 154"/>
                <a:gd name="T27" fmla="*/ 128 h 172"/>
                <a:gd name="T28" fmla="*/ 146 w 154"/>
                <a:gd name="T29" fmla="*/ 139 h 172"/>
                <a:gd name="T30" fmla="*/ 142 w 154"/>
                <a:gd name="T31" fmla="*/ 147 h 172"/>
                <a:gd name="T32" fmla="*/ 81 w 154"/>
                <a:gd name="T3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72">
                  <a:moveTo>
                    <a:pt x="129" y="76"/>
                  </a:moveTo>
                  <a:cubicBezTo>
                    <a:pt x="127" y="47"/>
                    <a:pt x="110" y="21"/>
                    <a:pt x="77" y="21"/>
                  </a:cubicBezTo>
                  <a:cubicBezTo>
                    <a:pt x="49" y="21"/>
                    <a:pt x="28" y="44"/>
                    <a:pt x="25" y="76"/>
                  </a:cubicBezTo>
                  <a:lnTo>
                    <a:pt x="129" y="76"/>
                  </a:lnTo>
                  <a:close/>
                  <a:moveTo>
                    <a:pt x="81" y="172"/>
                  </a:moveTo>
                  <a:cubicBezTo>
                    <a:pt x="36" y="172"/>
                    <a:pt x="0" y="137"/>
                    <a:pt x="0" y="86"/>
                  </a:cubicBezTo>
                  <a:cubicBezTo>
                    <a:pt x="0" y="85"/>
                    <a:pt x="0" y="85"/>
                    <a:pt x="0" y="85"/>
                  </a:cubicBezTo>
                  <a:cubicBezTo>
                    <a:pt x="0" y="38"/>
                    <a:pt x="33" y="0"/>
                    <a:pt x="78" y="0"/>
                  </a:cubicBezTo>
                  <a:cubicBezTo>
                    <a:pt x="126" y="0"/>
                    <a:pt x="154" y="40"/>
                    <a:pt x="154" y="83"/>
                  </a:cubicBezTo>
                  <a:cubicBezTo>
                    <a:pt x="154" y="90"/>
                    <a:pt x="148" y="95"/>
                    <a:pt x="142" y="95"/>
                  </a:cubicBezTo>
                  <a:cubicBezTo>
                    <a:pt x="25" y="95"/>
                    <a:pt x="25" y="95"/>
                    <a:pt x="25" y="95"/>
                  </a:cubicBezTo>
                  <a:cubicBezTo>
                    <a:pt x="28" y="130"/>
                    <a:pt x="53" y="150"/>
                    <a:pt x="82" y="150"/>
                  </a:cubicBezTo>
                  <a:cubicBezTo>
                    <a:pt x="102" y="150"/>
                    <a:pt x="117" y="142"/>
                    <a:pt x="129" y="131"/>
                  </a:cubicBezTo>
                  <a:cubicBezTo>
                    <a:pt x="131" y="130"/>
                    <a:pt x="133" y="128"/>
                    <a:pt x="136" y="128"/>
                  </a:cubicBezTo>
                  <a:cubicBezTo>
                    <a:pt x="142" y="128"/>
                    <a:pt x="146" y="133"/>
                    <a:pt x="146" y="139"/>
                  </a:cubicBezTo>
                  <a:cubicBezTo>
                    <a:pt x="146" y="142"/>
                    <a:pt x="145" y="145"/>
                    <a:pt x="142" y="147"/>
                  </a:cubicBezTo>
                  <a:cubicBezTo>
                    <a:pt x="127" y="162"/>
                    <a:pt x="109" y="172"/>
                    <a:pt x="81" y="172"/>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0" name="Freeform 9">
              <a:extLst>
                <a:ext uri="{FF2B5EF4-FFF2-40B4-BE49-F238E27FC236}">
                  <a16:creationId xmlns:a16="http://schemas.microsoft.com/office/drawing/2014/main" id="{089E6840-6882-4279-A152-16C7CCB9BE34}"/>
                </a:ext>
              </a:extLst>
            </p:cNvPr>
            <p:cNvSpPr>
              <a:spLocks noEditPoints="1"/>
            </p:cNvSpPr>
            <p:nvPr userDrawn="1"/>
          </p:nvSpPr>
          <p:spPr bwMode="auto">
            <a:xfrm>
              <a:off x="1377775" y="6569284"/>
              <a:ext cx="108898" cy="130361"/>
            </a:xfrm>
            <a:custGeom>
              <a:avLst/>
              <a:gdLst>
                <a:gd name="T0" fmla="*/ 122 w 146"/>
                <a:gd name="T1" fmla="*/ 107 h 172"/>
                <a:gd name="T2" fmla="*/ 122 w 146"/>
                <a:gd name="T3" fmla="*/ 91 h 172"/>
                <a:gd name="T4" fmla="*/ 74 w 146"/>
                <a:gd name="T5" fmla="*/ 84 h 172"/>
                <a:gd name="T6" fmla="*/ 25 w 146"/>
                <a:gd name="T7" fmla="*/ 118 h 172"/>
                <a:gd name="T8" fmla="*/ 25 w 146"/>
                <a:gd name="T9" fmla="*/ 119 h 172"/>
                <a:gd name="T10" fmla="*/ 67 w 146"/>
                <a:gd name="T11" fmla="*/ 152 h 172"/>
                <a:gd name="T12" fmla="*/ 122 w 146"/>
                <a:gd name="T13" fmla="*/ 107 h 172"/>
                <a:gd name="T14" fmla="*/ 0 w 146"/>
                <a:gd name="T15" fmla="*/ 120 h 172"/>
                <a:gd name="T16" fmla="*/ 0 w 146"/>
                <a:gd name="T17" fmla="*/ 119 h 172"/>
                <a:gd name="T18" fmla="*/ 71 w 146"/>
                <a:gd name="T19" fmla="*/ 66 h 172"/>
                <a:gd name="T20" fmla="*/ 122 w 146"/>
                <a:gd name="T21" fmla="*/ 73 h 172"/>
                <a:gd name="T22" fmla="*/ 122 w 146"/>
                <a:gd name="T23" fmla="*/ 67 h 172"/>
                <a:gd name="T24" fmla="*/ 73 w 146"/>
                <a:gd name="T25" fmla="*/ 22 h 172"/>
                <a:gd name="T26" fmla="*/ 34 w 146"/>
                <a:gd name="T27" fmla="*/ 30 h 172"/>
                <a:gd name="T28" fmla="*/ 30 w 146"/>
                <a:gd name="T29" fmla="*/ 31 h 172"/>
                <a:gd name="T30" fmla="*/ 19 w 146"/>
                <a:gd name="T31" fmla="*/ 20 h 172"/>
                <a:gd name="T32" fmla="*/ 26 w 146"/>
                <a:gd name="T33" fmla="*/ 10 h 172"/>
                <a:gd name="T34" fmla="*/ 75 w 146"/>
                <a:gd name="T35" fmla="*/ 0 h 172"/>
                <a:gd name="T36" fmla="*/ 129 w 146"/>
                <a:gd name="T37" fmla="*/ 19 h 172"/>
                <a:gd name="T38" fmla="*/ 146 w 146"/>
                <a:gd name="T39" fmla="*/ 67 h 172"/>
                <a:gd name="T40" fmla="*/ 146 w 146"/>
                <a:gd name="T41" fmla="*/ 158 h 172"/>
                <a:gd name="T42" fmla="*/ 134 w 146"/>
                <a:gd name="T43" fmla="*/ 170 h 172"/>
                <a:gd name="T44" fmla="*/ 122 w 146"/>
                <a:gd name="T45" fmla="*/ 159 h 172"/>
                <a:gd name="T46" fmla="*/ 122 w 146"/>
                <a:gd name="T47" fmla="*/ 143 h 172"/>
                <a:gd name="T48" fmla="*/ 62 w 146"/>
                <a:gd name="T49" fmla="*/ 172 h 172"/>
                <a:gd name="T50" fmla="*/ 0 w 146"/>
                <a:gd name="T51" fmla="*/ 1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72">
                  <a:moveTo>
                    <a:pt x="122" y="107"/>
                  </a:moveTo>
                  <a:cubicBezTo>
                    <a:pt x="122" y="91"/>
                    <a:pt x="122" y="91"/>
                    <a:pt x="122" y="91"/>
                  </a:cubicBezTo>
                  <a:cubicBezTo>
                    <a:pt x="110" y="88"/>
                    <a:pt x="94" y="84"/>
                    <a:pt x="74" y="84"/>
                  </a:cubicBezTo>
                  <a:cubicBezTo>
                    <a:pt x="43" y="84"/>
                    <a:pt x="25" y="98"/>
                    <a:pt x="25" y="118"/>
                  </a:cubicBezTo>
                  <a:cubicBezTo>
                    <a:pt x="25" y="119"/>
                    <a:pt x="25" y="119"/>
                    <a:pt x="25" y="119"/>
                  </a:cubicBezTo>
                  <a:cubicBezTo>
                    <a:pt x="25" y="140"/>
                    <a:pt x="45" y="152"/>
                    <a:pt x="67" y="152"/>
                  </a:cubicBezTo>
                  <a:cubicBezTo>
                    <a:pt x="97" y="152"/>
                    <a:pt x="122" y="133"/>
                    <a:pt x="122" y="107"/>
                  </a:cubicBezTo>
                  <a:moveTo>
                    <a:pt x="0" y="120"/>
                  </a:moveTo>
                  <a:cubicBezTo>
                    <a:pt x="0" y="119"/>
                    <a:pt x="0" y="119"/>
                    <a:pt x="0" y="119"/>
                  </a:cubicBezTo>
                  <a:cubicBezTo>
                    <a:pt x="0" y="85"/>
                    <a:pt x="29" y="66"/>
                    <a:pt x="71" y="66"/>
                  </a:cubicBezTo>
                  <a:cubicBezTo>
                    <a:pt x="92" y="66"/>
                    <a:pt x="107" y="69"/>
                    <a:pt x="122" y="73"/>
                  </a:cubicBezTo>
                  <a:cubicBezTo>
                    <a:pt x="122" y="67"/>
                    <a:pt x="122" y="67"/>
                    <a:pt x="122" y="67"/>
                  </a:cubicBezTo>
                  <a:cubicBezTo>
                    <a:pt x="122" y="37"/>
                    <a:pt x="104" y="22"/>
                    <a:pt x="73" y="22"/>
                  </a:cubicBezTo>
                  <a:cubicBezTo>
                    <a:pt x="56" y="22"/>
                    <a:pt x="46" y="24"/>
                    <a:pt x="34" y="30"/>
                  </a:cubicBezTo>
                  <a:cubicBezTo>
                    <a:pt x="33" y="30"/>
                    <a:pt x="31" y="31"/>
                    <a:pt x="30" y="31"/>
                  </a:cubicBezTo>
                  <a:cubicBezTo>
                    <a:pt x="24" y="31"/>
                    <a:pt x="19" y="26"/>
                    <a:pt x="19" y="20"/>
                  </a:cubicBezTo>
                  <a:cubicBezTo>
                    <a:pt x="19" y="15"/>
                    <a:pt x="21" y="12"/>
                    <a:pt x="26" y="10"/>
                  </a:cubicBezTo>
                  <a:cubicBezTo>
                    <a:pt x="42" y="3"/>
                    <a:pt x="54" y="0"/>
                    <a:pt x="75" y="0"/>
                  </a:cubicBezTo>
                  <a:cubicBezTo>
                    <a:pt x="99" y="0"/>
                    <a:pt x="117" y="6"/>
                    <a:pt x="129" y="19"/>
                  </a:cubicBezTo>
                  <a:cubicBezTo>
                    <a:pt x="140" y="30"/>
                    <a:pt x="146" y="46"/>
                    <a:pt x="146" y="67"/>
                  </a:cubicBezTo>
                  <a:cubicBezTo>
                    <a:pt x="146" y="158"/>
                    <a:pt x="146" y="158"/>
                    <a:pt x="146" y="158"/>
                  </a:cubicBezTo>
                  <a:cubicBezTo>
                    <a:pt x="146" y="165"/>
                    <a:pt x="141" y="170"/>
                    <a:pt x="134" y="170"/>
                  </a:cubicBezTo>
                  <a:cubicBezTo>
                    <a:pt x="127" y="170"/>
                    <a:pt x="122" y="165"/>
                    <a:pt x="122" y="159"/>
                  </a:cubicBezTo>
                  <a:cubicBezTo>
                    <a:pt x="122" y="143"/>
                    <a:pt x="122" y="143"/>
                    <a:pt x="122" y="143"/>
                  </a:cubicBezTo>
                  <a:cubicBezTo>
                    <a:pt x="111" y="158"/>
                    <a:pt x="91" y="172"/>
                    <a:pt x="62" y="172"/>
                  </a:cubicBezTo>
                  <a:cubicBezTo>
                    <a:pt x="32" y="172"/>
                    <a:pt x="0" y="154"/>
                    <a:pt x="0" y="120"/>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3" name="Freeform 10">
              <a:extLst>
                <a:ext uri="{FF2B5EF4-FFF2-40B4-BE49-F238E27FC236}">
                  <a16:creationId xmlns:a16="http://schemas.microsoft.com/office/drawing/2014/main" id="{021DF59C-D6C9-4EC0-90A3-7752F6B7220B}"/>
                </a:ext>
              </a:extLst>
            </p:cNvPr>
            <p:cNvSpPr>
              <a:spLocks/>
            </p:cNvSpPr>
            <p:nvPr userDrawn="1"/>
          </p:nvSpPr>
          <p:spPr bwMode="auto">
            <a:xfrm>
              <a:off x="863272" y="6563918"/>
              <a:ext cx="325115" cy="135727"/>
            </a:xfrm>
            <a:custGeom>
              <a:avLst/>
              <a:gdLst>
                <a:gd name="T0" fmla="*/ 49 w 435"/>
                <a:gd name="T1" fmla="*/ 18 h 179"/>
                <a:gd name="T2" fmla="*/ 17 w 435"/>
                <a:gd name="T3" fmla="*/ 6 h 179"/>
                <a:gd name="T4" fmla="*/ 6 w 435"/>
                <a:gd name="T5" fmla="*/ 37 h 179"/>
                <a:gd name="T6" fmla="*/ 58 w 435"/>
                <a:gd name="T7" fmla="*/ 152 h 179"/>
                <a:gd name="T8" fmla="*/ 92 w 435"/>
                <a:gd name="T9" fmla="*/ 179 h 179"/>
                <a:gd name="T10" fmla="*/ 125 w 435"/>
                <a:gd name="T11" fmla="*/ 152 h 179"/>
                <a:gd name="T12" fmla="*/ 171 w 435"/>
                <a:gd name="T13" fmla="*/ 51 h 179"/>
                <a:gd name="T14" fmla="*/ 178 w 435"/>
                <a:gd name="T15" fmla="*/ 46 h 179"/>
                <a:gd name="T16" fmla="*/ 185 w 435"/>
                <a:gd name="T17" fmla="*/ 54 h 179"/>
                <a:gd name="T18" fmla="*/ 185 w 435"/>
                <a:gd name="T19" fmla="*/ 151 h 179"/>
                <a:gd name="T20" fmla="*/ 209 w 435"/>
                <a:gd name="T21" fmla="*/ 179 h 179"/>
                <a:gd name="T22" fmla="*/ 234 w 435"/>
                <a:gd name="T23" fmla="*/ 151 h 179"/>
                <a:gd name="T24" fmla="*/ 234 w 435"/>
                <a:gd name="T25" fmla="*/ 72 h 179"/>
                <a:gd name="T26" fmla="*/ 260 w 435"/>
                <a:gd name="T27" fmla="*/ 46 h 179"/>
                <a:gd name="T28" fmla="*/ 285 w 435"/>
                <a:gd name="T29" fmla="*/ 72 h 179"/>
                <a:gd name="T30" fmla="*/ 285 w 435"/>
                <a:gd name="T31" fmla="*/ 151 h 179"/>
                <a:gd name="T32" fmla="*/ 310 w 435"/>
                <a:gd name="T33" fmla="*/ 179 h 179"/>
                <a:gd name="T34" fmla="*/ 334 w 435"/>
                <a:gd name="T35" fmla="*/ 151 h 179"/>
                <a:gd name="T36" fmla="*/ 334 w 435"/>
                <a:gd name="T37" fmla="*/ 72 h 179"/>
                <a:gd name="T38" fmla="*/ 360 w 435"/>
                <a:gd name="T39" fmla="*/ 46 h 179"/>
                <a:gd name="T40" fmla="*/ 385 w 435"/>
                <a:gd name="T41" fmla="*/ 72 h 179"/>
                <a:gd name="T42" fmla="*/ 385 w 435"/>
                <a:gd name="T43" fmla="*/ 151 h 179"/>
                <a:gd name="T44" fmla="*/ 410 w 435"/>
                <a:gd name="T45" fmla="*/ 179 h 179"/>
                <a:gd name="T46" fmla="*/ 435 w 435"/>
                <a:gd name="T47" fmla="*/ 151 h 179"/>
                <a:gd name="T48" fmla="*/ 435 w 435"/>
                <a:gd name="T49" fmla="*/ 61 h 179"/>
                <a:gd name="T50" fmla="*/ 375 w 435"/>
                <a:gd name="T51" fmla="*/ 4 h 179"/>
                <a:gd name="T52" fmla="*/ 323 w 435"/>
                <a:gd name="T53" fmla="*/ 26 h 179"/>
                <a:gd name="T54" fmla="*/ 272 w 435"/>
                <a:gd name="T55" fmla="*/ 4 h 179"/>
                <a:gd name="T56" fmla="*/ 223 w 435"/>
                <a:gd name="T57" fmla="*/ 26 h 179"/>
                <a:gd name="T58" fmla="*/ 178 w 435"/>
                <a:gd name="T59" fmla="*/ 4 h 179"/>
                <a:gd name="T60" fmla="*/ 125 w 435"/>
                <a:gd name="T61" fmla="*/ 40 h 179"/>
                <a:gd name="T62" fmla="*/ 92 w 435"/>
                <a:gd name="T63" fmla="*/ 119 h 179"/>
                <a:gd name="T64" fmla="*/ 49 w 435"/>
                <a:gd name="T65" fmla="*/ 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5" h="179">
                  <a:moveTo>
                    <a:pt x="49" y="18"/>
                  </a:moveTo>
                  <a:cubicBezTo>
                    <a:pt x="43" y="6"/>
                    <a:pt x="30" y="0"/>
                    <a:pt x="17" y="6"/>
                  </a:cubicBezTo>
                  <a:cubicBezTo>
                    <a:pt x="5" y="12"/>
                    <a:pt x="0" y="25"/>
                    <a:pt x="6" y="37"/>
                  </a:cubicBezTo>
                  <a:cubicBezTo>
                    <a:pt x="58" y="152"/>
                    <a:pt x="58" y="152"/>
                    <a:pt x="58" y="152"/>
                  </a:cubicBezTo>
                  <a:cubicBezTo>
                    <a:pt x="67" y="169"/>
                    <a:pt x="75" y="179"/>
                    <a:pt x="92" y="179"/>
                  </a:cubicBezTo>
                  <a:cubicBezTo>
                    <a:pt x="109" y="179"/>
                    <a:pt x="117" y="169"/>
                    <a:pt x="125" y="152"/>
                  </a:cubicBezTo>
                  <a:cubicBezTo>
                    <a:pt x="125" y="152"/>
                    <a:pt x="171" y="52"/>
                    <a:pt x="171" y="51"/>
                  </a:cubicBezTo>
                  <a:cubicBezTo>
                    <a:pt x="172" y="50"/>
                    <a:pt x="173" y="46"/>
                    <a:pt x="178" y="46"/>
                  </a:cubicBezTo>
                  <a:cubicBezTo>
                    <a:pt x="182" y="47"/>
                    <a:pt x="185" y="50"/>
                    <a:pt x="185" y="54"/>
                  </a:cubicBezTo>
                  <a:cubicBezTo>
                    <a:pt x="185" y="151"/>
                    <a:pt x="185" y="151"/>
                    <a:pt x="185" y="151"/>
                  </a:cubicBezTo>
                  <a:cubicBezTo>
                    <a:pt x="185" y="166"/>
                    <a:pt x="193" y="179"/>
                    <a:pt x="209" y="179"/>
                  </a:cubicBezTo>
                  <a:cubicBezTo>
                    <a:pt x="225" y="179"/>
                    <a:pt x="234" y="166"/>
                    <a:pt x="234" y="151"/>
                  </a:cubicBezTo>
                  <a:cubicBezTo>
                    <a:pt x="234" y="72"/>
                    <a:pt x="234" y="72"/>
                    <a:pt x="234" y="72"/>
                  </a:cubicBezTo>
                  <a:cubicBezTo>
                    <a:pt x="234" y="56"/>
                    <a:pt x="245" y="46"/>
                    <a:pt x="260" y="46"/>
                  </a:cubicBezTo>
                  <a:cubicBezTo>
                    <a:pt x="275" y="46"/>
                    <a:pt x="285" y="57"/>
                    <a:pt x="285" y="72"/>
                  </a:cubicBezTo>
                  <a:cubicBezTo>
                    <a:pt x="285" y="151"/>
                    <a:pt x="285" y="151"/>
                    <a:pt x="285" y="151"/>
                  </a:cubicBezTo>
                  <a:cubicBezTo>
                    <a:pt x="285" y="166"/>
                    <a:pt x="294" y="179"/>
                    <a:pt x="310" y="179"/>
                  </a:cubicBezTo>
                  <a:cubicBezTo>
                    <a:pt x="326" y="179"/>
                    <a:pt x="334" y="166"/>
                    <a:pt x="334" y="151"/>
                  </a:cubicBezTo>
                  <a:cubicBezTo>
                    <a:pt x="334" y="72"/>
                    <a:pt x="334" y="72"/>
                    <a:pt x="334" y="72"/>
                  </a:cubicBezTo>
                  <a:cubicBezTo>
                    <a:pt x="334" y="56"/>
                    <a:pt x="345" y="46"/>
                    <a:pt x="360" y="46"/>
                  </a:cubicBezTo>
                  <a:cubicBezTo>
                    <a:pt x="375" y="46"/>
                    <a:pt x="385" y="57"/>
                    <a:pt x="385" y="72"/>
                  </a:cubicBezTo>
                  <a:cubicBezTo>
                    <a:pt x="385" y="151"/>
                    <a:pt x="385" y="151"/>
                    <a:pt x="385" y="151"/>
                  </a:cubicBezTo>
                  <a:cubicBezTo>
                    <a:pt x="385" y="166"/>
                    <a:pt x="394" y="179"/>
                    <a:pt x="410" y="179"/>
                  </a:cubicBezTo>
                  <a:cubicBezTo>
                    <a:pt x="426" y="179"/>
                    <a:pt x="435" y="166"/>
                    <a:pt x="435" y="151"/>
                  </a:cubicBezTo>
                  <a:cubicBezTo>
                    <a:pt x="435" y="61"/>
                    <a:pt x="435" y="61"/>
                    <a:pt x="435" y="61"/>
                  </a:cubicBezTo>
                  <a:cubicBezTo>
                    <a:pt x="435" y="27"/>
                    <a:pt x="408" y="4"/>
                    <a:pt x="375" y="4"/>
                  </a:cubicBezTo>
                  <a:cubicBezTo>
                    <a:pt x="343" y="4"/>
                    <a:pt x="323" y="26"/>
                    <a:pt x="323" y="26"/>
                  </a:cubicBezTo>
                  <a:cubicBezTo>
                    <a:pt x="312" y="12"/>
                    <a:pt x="297" y="4"/>
                    <a:pt x="272" y="4"/>
                  </a:cubicBezTo>
                  <a:cubicBezTo>
                    <a:pt x="246" y="4"/>
                    <a:pt x="223" y="26"/>
                    <a:pt x="223" y="26"/>
                  </a:cubicBezTo>
                  <a:cubicBezTo>
                    <a:pt x="212" y="12"/>
                    <a:pt x="194" y="4"/>
                    <a:pt x="178" y="4"/>
                  </a:cubicBezTo>
                  <a:cubicBezTo>
                    <a:pt x="155" y="4"/>
                    <a:pt x="136" y="14"/>
                    <a:pt x="125" y="40"/>
                  </a:cubicBezTo>
                  <a:cubicBezTo>
                    <a:pt x="92" y="119"/>
                    <a:pt x="92" y="119"/>
                    <a:pt x="92" y="119"/>
                  </a:cubicBezTo>
                  <a:lnTo>
                    <a:pt x="49" y="18"/>
                  </a:lnTo>
                  <a:close/>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4" name="Freeform 11">
              <a:extLst>
                <a:ext uri="{FF2B5EF4-FFF2-40B4-BE49-F238E27FC236}">
                  <a16:creationId xmlns:a16="http://schemas.microsoft.com/office/drawing/2014/main" id="{E4C478B3-2ECE-440E-A04E-B8C84D0416EF}"/>
                </a:ext>
              </a:extLst>
            </p:cNvPr>
            <p:cNvSpPr>
              <a:spLocks noEditPoints="1"/>
            </p:cNvSpPr>
            <p:nvPr userDrawn="1"/>
          </p:nvSpPr>
          <p:spPr bwMode="auto">
            <a:xfrm>
              <a:off x="1694683" y="6569284"/>
              <a:ext cx="29671" cy="31249"/>
            </a:xfrm>
            <a:custGeom>
              <a:avLst/>
              <a:gdLst>
                <a:gd name="T0" fmla="*/ 37 w 40"/>
                <a:gd name="T1" fmla="*/ 20 h 41"/>
                <a:gd name="T2" fmla="*/ 37 w 40"/>
                <a:gd name="T3" fmla="*/ 20 h 41"/>
                <a:gd name="T4" fmla="*/ 20 w 40"/>
                <a:gd name="T5" fmla="*/ 4 h 41"/>
                <a:gd name="T6" fmla="*/ 3 w 40"/>
                <a:gd name="T7" fmla="*/ 20 h 41"/>
                <a:gd name="T8" fmla="*/ 3 w 40"/>
                <a:gd name="T9" fmla="*/ 21 h 41"/>
                <a:gd name="T10" fmla="*/ 20 w 40"/>
                <a:gd name="T11" fmla="*/ 37 h 41"/>
                <a:gd name="T12" fmla="*/ 37 w 40"/>
                <a:gd name="T13" fmla="*/ 20 h 41"/>
                <a:gd name="T14" fmla="*/ 0 w 40"/>
                <a:gd name="T15" fmla="*/ 21 h 41"/>
                <a:gd name="T16" fmla="*/ 0 w 40"/>
                <a:gd name="T17" fmla="*/ 20 h 41"/>
                <a:gd name="T18" fmla="*/ 20 w 40"/>
                <a:gd name="T19" fmla="*/ 0 h 41"/>
                <a:gd name="T20" fmla="*/ 40 w 40"/>
                <a:gd name="T21" fmla="*/ 20 h 41"/>
                <a:gd name="T22" fmla="*/ 40 w 40"/>
                <a:gd name="T23" fmla="*/ 20 h 41"/>
                <a:gd name="T24" fmla="*/ 20 w 40"/>
                <a:gd name="T25" fmla="*/ 41 h 41"/>
                <a:gd name="T26" fmla="*/ 0 w 40"/>
                <a:gd name="T2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41">
                  <a:moveTo>
                    <a:pt x="37" y="20"/>
                  </a:moveTo>
                  <a:cubicBezTo>
                    <a:pt x="37" y="20"/>
                    <a:pt x="37" y="20"/>
                    <a:pt x="37" y="20"/>
                  </a:cubicBezTo>
                  <a:cubicBezTo>
                    <a:pt x="37" y="11"/>
                    <a:pt x="29" y="4"/>
                    <a:pt x="20" y="4"/>
                  </a:cubicBezTo>
                  <a:cubicBezTo>
                    <a:pt x="11" y="4"/>
                    <a:pt x="3" y="11"/>
                    <a:pt x="3" y="20"/>
                  </a:cubicBezTo>
                  <a:cubicBezTo>
                    <a:pt x="3" y="21"/>
                    <a:pt x="3" y="21"/>
                    <a:pt x="3" y="21"/>
                  </a:cubicBezTo>
                  <a:cubicBezTo>
                    <a:pt x="3" y="30"/>
                    <a:pt x="11" y="37"/>
                    <a:pt x="20" y="37"/>
                  </a:cubicBezTo>
                  <a:cubicBezTo>
                    <a:pt x="29" y="37"/>
                    <a:pt x="37" y="30"/>
                    <a:pt x="37" y="20"/>
                  </a:cubicBezTo>
                  <a:moveTo>
                    <a:pt x="0" y="21"/>
                  </a:moveTo>
                  <a:cubicBezTo>
                    <a:pt x="0" y="20"/>
                    <a:pt x="0" y="20"/>
                    <a:pt x="0" y="20"/>
                  </a:cubicBezTo>
                  <a:cubicBezTo>
                    <a:pt x="0" y="9"/>
                    <a:pt x="9" y="0"/>
                    <a:pt x="20" y="0"/>
                  </a:cubicBezTo>
                  <a:cubicBezTo>
                    <a:pt x="32" y="0"/>
                    <a:pt x="40" y="9"/>
                    <a:pt x="40" y="20"/>
                  </a:cubicBezTo>
                  <a:cubicBezTo>
                    <a:pt x="40" y="20"/>
                    <a:pt x="40" y="20"/>
                    <a:pt x="40" y="20"/>
                  </a:cubicBezTo>
                  <a:cubicBezTo>
                    <a:pt x="40" y="32"/>
                    <a:pt x="31" y="41"/>
                    <a:pt x="20" y="41"/>
                  </a:cubicBezTo>
                  <a:cubicBezTo>
                    <a:pt x="8" y="41"/>
                    <a:pt x="0" y="32"/>
                    <a:pt x="0" y="21"/>
                  </a:cubicBezTo>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5" name="Freeform 12">
              <a:extLst>
                <a:ext uri="{FF2B5EF4-FFF2-40B4-BE49-F238E27FC236}">
                  <a16:creationId xmlns:a16="http://schemas.microsoft.com/office/drawing/2014/main" id="{2190CFD5-6EEA-46D1-AE5E-D69C2E08F3D5}"/>
                </a:ext>
              </a:extLst>
            </p:cNvPr>
            <p:cNvSpPr>
              <a:spLocks noEditPoints="1"/>
            </p:cNvSpPr>
            <p:nvPr userDrawn="1"/>
          </p:nvSpPr>
          <p:spPr bwMode="auto">
            <a:xfrm>
              <a:off x="1703521" y="6576859"/>
              <a:ext cx="12626" cy="15151"/>
            </a:xfrm>
            <a:custGeom>
              <a:avLst/>
              <a:gdLst>
                <a:gd name="T0" fmla="*/ 9 w 17"/>
                <a:gd name="T1" fmla="*/ 10 h 20"/>
                <a:gd name="T2" fmla="*/ 12 w 17"/>
                <a:gd name="T3" fmla="*/ 7 h 20"/>
                <a:gd name="T4" fmla="*/ 12 w 17"/>
                <a:gd name="T5" fmla="*/ 7 h 20"/>
                <a:gd name="T6" fmla="*/ 9 w 17"/>
                <a:gd name="T7" fmla="*/ 4 h 20"/>
                <a:gd name="T8" fmla="*/ 5 w 17"/>
                <a:gd name="T9" fmla="*/ 4 h 20"/>
                <a:gd name="T10" fmla="*/ 5 w 17"/>
                <a:gd name="T11" fmla="*/ 10 h 20"/>
                <a:gd name="T12" fmla="*/ 9 w 17"/>
                <a:gd name="T13" fmla="*/ 10 h 20"/>
                <a:gd name="T14" fmla="*/ 0 w 17"/>
                <a:gd name="T15" fmla="*/ 2 h 20"/>
                <a:gd name="T16" fmla="*/ 2 w 17"/>
                <a:gd name="T17" fmla="*/ 0 h 20"/>
                <a:gd name="T18" fmla="*/ 9 w 17"/>
                <a:gd name="T19" fmla="*/ 0 h 20"/>
                <a:gd name="T20" fmla="*/ 15 w 17"/>
                <a:gd name="T21" fmla="*/ 2 h 20"/>
                <a:gd name="T22" fmla="*/ 17 w 17"/>
                <a:gd name="T23" fmla="*/ 7 h 20"/>
                <a:gd name="T24" fmla="*/ 17 w 17"/>
                <a:gd name="T25" fmla="*/ 7 h 20"/>
                <a:gd name="T26" fmla="*/ 13 w 17"/>
                <a:gd name="T27" fmla="*/ 13 h 20"/>
                <a:gd name="T28" fmla="*/ 16 w 17"/>
                <a:gd name="T29" fmla="*/ 17 h 20"/>
                <a:gd name="T30" fmla="*/ 16 w 17"/>
                <a:gd name="T31" fmla="*/ 18 h 20"/>
                <a:gd name="T32" fmla="*/ 14 w 17"/>
                <a:gd name="T33" fmla="*/ 20 h 20"/>
                <a:gd name="T34" fmla="*/ 12 w 17"/>
                <a:gd name="T35" fmla="*/ 19 h 20"/>
                <a:gd name="T36" fmla="*/ 8 w 17"/>
                <a:gd name="T37" fmla="*/ 14 h 20"/>
                <a:gd name="T38" fmla="*/ 5 w 17"/>
                <a:gd name="T39" fmla="*/ 14 h 20"/>
                <a:gd name="T40" fmla="*/ 5 w 17"/>
                <a:gd name="T41" fmla="*/ 18 h 20"/>
                <a:gd name="T42" fmla="*/ 2 w 17"/>
                <a:gd name="T43" fmla="*/ 20 h 20"/>
                <a:gd name="T44" fmla="*/ 0 w 17"/>
                <a:gd name="T45" fmla="*/ 18 h 20"/>
                <a:gd name="T46" fmla="*/ 0 w 17"/>
                <a:gd name="T47"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20">
                  <a:moveTo>
                    <a:pt x="9" y="10"/>
                  </a:moveTo>
                  <a:cubicBezTo>
                    <a:pt x="11" y="10"/>
                    <a:pt x="12" y="9"/>
                    <a:pt x="12" y="7"/>
                  </a:cubicBezTo>
                  <a:cubicBezTo>
                    <a:pt x="12" y="7"/>
                    <a:pt x="12" y="7"/>
                    <a:pt x="12" y="7"/>
                  </a:cubicBezTo>
                  <a:cubicBezTo>
                    <a:pt x="12" y="5"/>
                    <a:pt x="11" y="4"/>
                    <a:pt x="9" y="4"/>
                  </a:cubicBezTo>
                  <a:cubicBezTo>
                    <a:pt x="5" y="4"/>
                    <a:pt x="5" y="4"/>
                    <a:pt x="5" y="4"/>
                  </a:cubicBezTo>
                  <a:cubicBezTo>
                    <a:pt x="5" y="10"/>
                    <a:pt x="5" y="10"/>
                    <a:pt x="5" y="10"/>
                  </a:cubicBezTo>
                  <a:lnTo>
                    <a:pt x="9" y="10"/>
                  </a:lnTo>
                  <a:close/>
                  <a:moveTo>
                    <a:pt x="0" y="2"/>
                  </a:moveTo>
                  <a:cubicBezTo>
                    <a:pt x="0" y="1"/>
                    <a:pt x="1" y="0"/>
                    <a:pt x="2" y="0"/>
                  </a:cubicBezTo>
                  <a:cubicBezTo>
                    <a:pt x="9" y="0"/>
                    <a:pt x="9" y="0"/>
                    <a:pt x="9" y="0"/>
                  </a:cubicBezTo>
                  <a:cubicBezTo>
                    <a:pt x="12" y="0"/>
                    <a:pt x="14" y="1"/>
                    <a:pt x="15" y="2"/>
                  </a:cubicBezTo>
                  <a:cubicBezTo>
                    <a:pt x="16" y="3"/>
                    <a:pt x="17" y="5"/>
                    <a:pt x="17" y="7"/>
                  </a:cubicBezTo>
                  <a:cubicBezTo>
                    <a:pt x="17" y="7"/>
                    <a:pt x="17" y="7"/>
                    <a:pt x="17" y="7"/>
                  </a:cubicBezTo>
                  <a:cubicBezTo>
                    <a:pt x="17" y="10"/>
                    <a:pt x="15" y="12"/>
                    <a:pt x="13" y="13"/>
                  </a:cubicBezTo>
                  <a:cubicBezTo>
                    <a:pt x="16" y="17"/>
                    <a:pt x="16" y="17"/>
                    <a:pt x="16" y="17"/>
                  </a:cubicBezTo>
                  <a:cubicBezTo>
                    <a:pt x="16" y="17"/>
                    <a:pt x="16" y="18"/>
                    <a:pt x="16" y="18"/>
                  </a:cubicBezTo>
                  <a:cubicBezTo>
                    <a:pt x="16" y="19"/>
                    <a:pt x="15" y="20"/>
                    <a:pt x="14" y="20"/>
                  </a:cubicBezTo>
                  <a:cubicBezTo>
                    <a:pt x="13" y="20"/>
                    <a:pt x="13" y="20"/>
                    <a:pt x="12" y="19"/>
                  </a:cubicBezTo>
                  <a:cubicBezTo>
                    <a:pt x="8" y="14"/>
                    <a:pt x="8" y="14"/>
                    <a:pt x="8" y="14"/>
                  </a:cubicBezTo>
                  <a:cubicBezTo>
                    <a:pt x="5" y="14"/>
                    <a:pt x="5" y="14"/>
                    <a:pt x="5" y="14"/>
                  </a:cubicBezTo>
                  <a:cubicBezTo>
                    <a:pt x="5" y="18"/>
                    <a:pt x="5" y="18"/>
                    <a:pt x="5" y="18"/>
                  </a:cubicBezTo>
                  <a:cubicBezTo>
                    <a:pt x="5" y="19"/>
                    <a:pt x="4" y="20"/>
                    <a:pt x="2" y="20"/>
                  </a:cubicBezTo>
                  <a:cubicBezTo>
                    <a:pt x="1" y="20"/>
                    <a:pt x="0" y="19"/>
                    <a:pt x="0" y="18"/>
                  </a:cubicBezTo>
                  <a:lnTo>
                    <a:pt x="0" y="2"/>
                  </a:lnTo>
                  <a:close/>
                </a:path>
              </a:pathLst>
            </a:custGeom>
            <a:grp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grpSp>
      <p:sp>
        <p:nvSpPr>
          <p:cNvPr id="4" name="TextBox 3">
            <a:extLst>
              <a:ext uri="{FF2B5EF4-FFF2-40B4-BE49-F238E27FC236}">
                <a16:creationId xmlns:a16="http://schemas.microsoft.com/office/drawing/2014/main" id="{E52F598B-F734-42BE-8CB8-5E3FDDD7ED52}"/>
              </a:ext>
            </a:extLst>
          </p:cNvPr>
          <p:cNvSpPr txBox="1"/>
          <p:nvPr userDrawn="1"/>
        </p:nvSpPr>
        <p:spPr>
          <a:xfrm>
            <a:off x="7122912" y="4133697"/>
            <a:ext cx="3585557" cy="692497"/>
          </a:xfrm>
          <a:prstGeom prst="rect">
            <a:avLst/>
          </a:prstGeom>
        </p:spPr>
        <p:txBody>
          <a:bodyPr wrap="square" lIns="0" tIns="0" rIns="0" bIns="0" rtlCol="0">
            <a:spAutoFit/>
          </a:bodyPr>
          <a:lstStyle/>
          <a:p>
            <a:pPr algn="r" defTabSz="914400" rtl="0" eaLnBrk="1" latinLnBrk="0" hangingPunct="1">
              <a:lnSpc>
                <a:spcPct val="90000"/>
              </a:lnSpc>
              <a:spcBef>
                <a:spcPct val="0"/>
              </a:spcBef>
              <a:spcAft>
                <a:spcPts val="600"/>
              </a:spcAft>
              <a:buNone/>
            </a:pPr>
            <a:r>
              <a:rPr lang="en-US" sz="5000" b="0" kern="1200" cap="none" baseline="0" dirty="0">
                <a:solidFill>
                  <a:schemeClr val="accent2"/>
                </a:solidFill>
                <a:latin typeface="+mj-lt"/>
                <a:ea typeface="+mj-ea"/>
                <a:cs typeface="+mj-cs"/>
              </a:rPr>
              <a:t>Thank You</a:t>
            </a:r>
          </a:p>
        </p:txBody>
      </p:sp>
      <p:sp>
        <p:nvSpPr>
          <p:cNvPr id="28" name="Freeform: Shape 27">
            <a:extLst>
              <a:ext uri="{FF2B5EF4-FFF2-40B4-BE49-F238E27FC236}">
                <a16:creationId xmlns:a16="http://schemas.microsoft.com/office/drawing/2014/main" id="{5B8D218C-9E1A-4E8B-A343-F3F3A628E78E}"/>
              </a:ext>
            </a:extLst>
          </p:cNvPr>
          <p:cNvSpPr/>
          <p:nvPr userDrawn="1"/>
        </p:nvSpPr>
        <p:spPr>
          <a:xfrm rot="18900000">
            <a:off x="-1253438" y="2913755"/>
            <a:ext cx="6372785" cy="905566"/>
          </a:xfrm>
          <a:custGeom>
            <a:avLst/>
            <a:gdLst>
              <a:gd name="connsiteX0" fmla="*/ 6372785 w 6372785"/>
              <a:gd name="connsiteY0" fmla="*/ 0 h 905566"/>
              <a:gd name="connsiteX1" fmla="*/ 6372785 w 6372785"/>
              <a:gd name="connsiteY1" fmla="*/ 905566 h 905566"/>
              <a:gd name="connsiteX2" fmla="*/ 0 w 6372785"/>
              <a:gd name="connsiteY2" fmla="*/ 905566 h 905566"/>
              <a:gd name="connsiteX3" fmla="*/ 905566 w 6372785"/>
              <a:gd name="connsiteY3" fmla="*/ 0 h 905566"/>
            </a:gdLst>
            <a:ahLst/>
            <a:cxnLst>
              <a:cxn ang="0">
                <a:pos x="connsiteX0" y="connsiteY0"/>
              </a:cxn>
              <a:cxn ang="0">
                <a:pos x="connsiteX1" y="connsiteY1"/>
              </a:cxn>
              <a:cxn ang="0">
                <a:pos x="connsiteX2" y="connsiteY2"/>
              </a:cxn>
              <a:cxn ang="0">
                <a:pos x="connsiteX3" y="connsiteY3"/>
              </a:cxn>
            </a:cxnLst>
            <a:rect l="l" t="t" r="r" b="b"/>
            <a:pathLst>
              <a:path w="6372785" h="905566">
                <a:moveTo>
                  <a:pt x="6372785" y="0"/>
                </a:moveTo>
                <a:lnTo>
                  <a:pt x="6372785" y="905566"/>
                </a:lnTo>
                <a:lnTo>
                  <a:pt x="0" y="905566"/>
                </a:lnTo>
                <a:lnTo>
                  <a:pt x="905566" y="0"/>
                </a:lnTo>
                <a:close/>
              </a:path>
            </a:pathLst>
          </a:custGeom>
          <a:gradFill>
            <a:gsLst>
              <a:gs pos="94000">
                <a:schemeClr val="bg1"/>
              </a:gs>
              <a:gs pos="16000">
                <a:schemeClr val="accent4"/>
              </a:gs>
              <a:gs pos="76000">
                <a:schemeClr val="bg1">
                  <a:alpha val="91000"/>
                </a:schemeClr>
              </a:gs>
            </a:gsLst>
            <a:lin ang="780000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Aft>
                <a:spcPts val="600"/>
              </a:spcAft>
            </a:pPr>
            <a:endParaRPr lang="en-US" sz="1200" dirty="0">
              <a:solidFill>
                <a:schemeClr val="bg1"/>
              </a:solidFill>
            </a:endParaRPr>
          </a:p>
        </p:txBody>
      </p:sp>
    </p:spTree>
    <p:extLst>
      <p:ext uri="{BB962C8B-B14F-4D97-AF65-F5344CB8AC3E}">
        <p14:creationId xmlns:p14="http://schemas.microsoft.com/office/powerpoint/2010/main" val="36165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56" name="TextBox 755">
            <a:extLst>
              <a:ext uri="{FF2B5EF4-FFF2-40B4-BE49-F238E27FC236}">
                <a16:creationId xmlns:a16="http://schemas.microsoft.com/office/drawing/2014/main" id="{2387BAEF-04D4-4DE9-B7A0-5B5AD8C8A831}"/>
              </a:ext>
            </a:extLst>
          </p:cNvPr>
          <p:cNvSpPr txBox="1"/>
          <p:nvPr userDrawn="1"/>
        </p:nvSpPr>
        <p:spPr>
          <a:xfrm>
            <a:off x="608013" y="1261594"/>
            <a:ext cx="1933864" cy="534891"/>
          </a:xfrm>
          <a:prstGeom prst="rect">
            <a:avLst/>
          </a:prstGeom>
          <a:noFill/>
        </p:spPr>
        <p:txBody>
          <a:bodyPr wrap="square" lIns="0" tIns="0" rIns="0" bIns="0" rtlCol="0">
            <a:noAutofit/>
          </a:bodyPr>
          <a:lstStyle/>
          <a:p>
            <a:pPr>
              <a:lnSpc>
                <a:spcPct val="90000"/>
              </a:lnSpc>
            </a:pPr>
            <a:r>
              <a:rPr lang="en-US" sz="3200" dirty="0">
                <a:solidFill>
                  <a:schemeClr val="accent2"/>
                </a:solidFill>
                <a:latin typeface="+mj-lt"/>
              </a:rPr>
              <a:t>Agenda</a:t>
            </a:r>
          </a:p>
        </p:txBody>
      </p:sp>
      <p:sp>
        <p:nvSpPr>
          <p:cNvPr id="730" name="TextBox 729">
            <a:extLst>
              <a:ext uri="{FF2B5EF4-FFF2-40B4-BE49-F238E27FC236}">
                <a16:creationId xmlns:a16="http://schemas.microsoft.com/office/drawing/2014/main" id="{AB8D1A6B-3CE6-468D-804E-6300F8B6DC81}"/>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solidFill>
                  <a:schemeClr val="tx1"/>
                </a:solidFill>
                <a:latin typeface="+mj-lt"/>
              </a:rPr>
              <a:pPr algn="r">
                <a:lnSpc>
                  <a:spcPct val="90000"/>
                </a:lnSpc>
              </a:pPr>
              <a:t>‹Nr.›</a:t>
            </a:fld>
            <a:endParaRPr lang="en-US" dirty="0">
              <a:solidFill>
                <a:schemeClr val="tx1"/>
              </a:solidFill>
              <a:latin typeface="+mj-lt"/>
            </a:endParaRPr>
          </a:p>
        </p:txBody>
      </p:sp>
      <p:sp>
        <p:nvSpPr>
          <p:cNvPr id="16" name="Text Placeholder 757">
            <a:extLst>
              <a:ext uri="{FF2B5EF4-FFF2-40B4-BE49-F238E27FC236}">
                <a16:creationId xmlns:a16="http://schemas.microsoft.com/office/drawing/2014/main" id="{B29EB907-51A5-4D60-B03A-85DECB7627F9}"/>
              </a:ext>
            </a:extLst>
          </p:cNvPr>
          <p:cNvSpPr>
            <a:spLocks noGrp="1"/>
          </p:cNvSpPr>
          <p:nvPr>
            <p:ph type="body" sz="quarter" idx="23"/>
          </p:nvPr>
        </p:nvSpPr>
        <p:spPr>
          <a:xfrm>
            <a:off x="2894013" y="1359907"/>
            <a:ext cx="7315200" cy="4322783"/>
          </a:xfrm>
        </p:spPr>
        <p:txBody>
          <a:bodyPr anchor="t"/>
          <a:lstStyle>
            <a:lvl1pPr marL="0" indent="0">
              <a:spcBef>
                <a:spcPts val="1800"/>
              </a:spcBef>
              <a:buClr>
                <a:schemeClr val="accent2"/>
              </a:buClr>
              <a:buFont typeface="Open Sans" panose="020B0606030504020204" pitchFamily="34" charset="0"/>
              <a:buChar char="​"/>
              <a:defRPr>
                <a:solidFill>
                  <a:schemeClr val="accent4"/>
                </a:solidFill>
              </a:defRPr>
            </a:lvl1pPr>
            <a:lvl2pPr marL="0" indent="0">
              <a:spcBef>
                <a:spcPts val="600"/>
              </a:spcBef>
              <a:buFont typeface="Open Sans" panose="020B0606030504020204" pitchFamily="34" charset="0"/>
              <a:buChar char="​"/>
              <a:defRPr/>
            </a:lvl2pPr>
            <a:lvl3pPr marL="342900" indent="0">
              <a:buFont typeface="Open Sans" panose="020B0606030504020204" pitchFamily="34" charset="0"/>
              <a:buNone/>
              <a:defRPr sz="1800"/>
            </a:lvl3pPr>
            <a:lvl4pPr marL="342900" indent="0">
              <a:buFont typeface="Open Sans" panose="020B0606030504020204" pitchFamily="34" charset="0"/>
              <a:buChar char="​"/>
              <a:tabLst/>
              <a:defRPr sz="1800">
                <a:solidFill>
                  <a:schemeClr val="tx2"/>
                </a:solidFill>
              </a:defRPr>
            </a:lvl4pPr>
            <a:lvl5pPr marL="342900" indent="0">
              <a:buFont typeface="Open Sans" panose="020B0606030504020204" pitchFamily="34" charset="0"/>
              <a:buChar char="​"/>
              <a:tabLst/>
              <a:defRPr sz="1800">
                <a:solidFill>
                  <a:schemeClr val="tx2"/>
                </a:solidFill>
              </a:defRPr>
            </a:lvl5pPr>
            <a:lvl6pPr marL="342900" indent="0">
              <a:buFont typeface="Open Sans" panose="020B0606030504020204" pitchFamily="34" charset="0"/>
              <a:buChar char="​"/>
              <a:defRPr sz="1800">
                <a:solidFill>
                  <a:schemeClr val="tx2"/>
                </a:solidFill>
              </a:defRPr>
            </a:lvl6pPr>
            <a:lvl7pPr marL="342900" indent="0">
              <a:buFont typeface="Open Sans" panose="020B0606030504020204" pitchFamily="34" charset="0"/>
              <a:buChar char="​"/>
              <a:defRPr sz="1800">
                <a:solidFill>
                  <a:schemeClr val="tx2"/>
                </a:solidFill>
              </a:defRPr>
            </a:lvl7pPr>
            <a:lvl8pPr marL="342900" indent="0">
              <a:buFont typeface="Open Sans" panose="020B0606030504020204" pitchFamily="34" charset="0"/>
              <a:buChar char="​"/>
              <a:defRPr sz="1800">
                <a:solidFill>
                  <a:schemeClr val="tx2"/>
                </a:solidFill>
              </a:defRPr>
            </a:lvl8pPr>
            <a:lvl9pPr marL="342900" indent="0">
              <a:buFont typeface="Open Sans" panose="020B0606030504020204" pitchFamily="34" charset="0"/>
              <a:buChar char="​"/>
              <a:defRPr sz="1800">
                <a:solidFill>
                  <a:schemeClr val="tx2"/>
                </a:solidFill>
              </a:defRPr>
            </a:lvl9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38897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9108" y="938794"/>
            <a:ext cx="6427626" cy="1229360"/>
          </a:xfrm>
        </p:spPr>
        <p:txBody>
          <a:bodyPr wrap="square" anchor="b"/>
          <a:lstStyle>
            <a:lvl1pPr algn="l">
              <a:defRPr sz="3600" b="0" cap="none" baseline="0">
                <a:solidFill>
                  <a:schemeClr val="accent2"/>
                </a:solidFill>
              </a:defRPr>
            </a:lvl1pPr>
          </a:lstStyle>
          <a:p>
            <a:r>
              <a:rPr lang="en-US" dirty="0"/>
              <a:t>Click to Add Text</a:t>
            </a:r>
          </a:p>
        </p:txBody>
      </p:sp>
      <p:sp>
        <p:nvSpPr>
          <p:cNvPr id="128" name="Subtitle 2">
            <a:extLst>
              <a:ext uri="{FF2B5EF4-FFF2-40B4-BE49-F238E27FC236}">
                <a16:creationId xmlns:a16="http://schemas.microsoft.com/office/drawing/2014/main" id="{6EBAFA4D-7B92-4E38-8320-94F3BCA2E41C}"/>
              </a:ext>
            </a:extLst>
          </p:cNvPr>
          <p:cNvSpPr>
            <a:spLocks noGrp="1"/>
          </p:cNvSpPr>
          <p:nvPr>
            <p:ph type="subTitle" idx="10" hasCustomPrompt="1"/>
          </p:nvPr>
        </p:nvSpPr>
        <p:spPr>
          <a:xfrm>
            <a:off x="602966" y="2270788"/>
            <a:ext cx="6408402" cy="700882"/>
          </a:xfrm>
        </p:spPr>
        <p:txBody>
          <a:bodyPr/>
          <a:lstStyle>
            <a:lvl1pPr marL="0" indent="0" algn="l">
              <a:buNone/>
              <a:defRPr sz="240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p>
        </p:txBody>
      </p:sp>
      <p:sp>
        <p:nvSpPr>
          <p:cNvPr id="14" name="TextBox 13">
            <a:extLst>
              <a:ext uri="{FF2B5EF4-FFF2-40B4-BE49-F238E27FC236}">
                <a16:creationId xmlns:a16="http://schemas.microsoft.com/office/drawing/2014/main" id="{3E46B5F2-170B-43F3-865D-92F5CD3F3546}"/>
              </a:ext>
            </a:extLst>
          </p:cNvPr>
          <p:cNvSpPr txBox="1"/>
          <p:nvPr userDrawn="1"/>
        </p:nvSpPr>
        <p:spPr bwMode="white">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solidFill>
                  <a:schemeClr val="tx1"/>
                </a:solidFill>
                <a:latin typeface="+mj-lt"/>
              </a:rPr>
              <a:pPr algn="r">
                <a:lnSpc>
                  <a:spcPct val="90000"/>
                </a:lnSpc>
              </a:pPr>
              <a:t>‹Nr.›</a:t>
            </a:fld>
            <a:endParaRPr lang="en-US" dirty="0">
              <a:solidFill>
                <a:schemeClr val="tx1"/>
              </a:solidFill>
              <a:latin typeface="+mj-lt"/>
            </a:endParaRPr>
          </a:p>
        </p:txBody>
      </p:sp>
      <p:grpSp>
        <p:nvGrpSpPr>
          <p:cNvPr id="17" name="Group 16">
            <a:extLst>
              <a:ext uri="{FF2B5EF4-FFF2-40B4-BE49-F238E27FC236}">
                <a16:creationId xmlns:a16="http://schemas.microsoft.com/office/drawing/2014/main" id="{F062DFBC-6461-46E5-9A65-C2BA6B55FAA7}"/>
              </a:ext>
            </a:extLst>
          </p:cNvPr>
          <p:cNvGrpSpPr/>
          <p:nvPr userDrawn="1"/>
        </p:nvGrpSpPr>
        <p:grpSpPr>
          <a:xfrm>
            <a:off x="608012" y="6445106"/>
            <a:ext cx="1184397" cy="186690"/>
            <a:chOff x="863272" y="6563918"/>
            <a:chExt cx="861082" cy="135727"/>
          </a:xfrm>
          <a:solidFill>
            <a:schemeClr val="bg1"/>
          </a:solidFill>
        </p:grpSpPr>
        <p:sp>
          <p:nvSpPr>
            <p:cNvPr id="18" name="Freeform 6">
              <a:extLst>
                <a:ext uri="{FF2B5EF4-FFF2-40B4-BE49-F238E27FC236}">
                  <a16:creationId xmlns:a16="http://schemas.microsoft.com/office/drawing/2014/main" id="{1067657A-03A1-4F4F-AD0D-A5B15521E89E}"/>
                </a:ext>
              </a:extLst>
            </p:cNvPr>
            <p:cNvSpPr>
              <a:spLocks/>
            </p:cNvSpPr>
            <p:nvPr userDrawn="1"/>
          </p:nvSpPr>
          <p:spPr bwMode="auto">
            <a:xfrm>
              <a:off x="1195963" y="6569284"/>
              <a:ext cx="181812" cy="128783"/>
            </a:xfrm>
            <a:custGeom>
              <a:avLst/>
              <a:gdLst>
                <a:gd name="T0" fmla="*/ 52 w 243"/>
                <a:gd name="T1" fmla="*/ 159 h 170"/>
                <a:gd name="T2" fmla="*/ 2 w 243"/>
                <a:gd name="T3" fmla="*/ 19 h 170"/>
                <a:gd name="T4" fmla="*/ 0 w 243"/>
                <a:gd name="T5" fmla="*/ 12 h 170"/>
                <a:gd name="T6" fmla="*/ 13 w 243"/>
                <a:gd name="T7" fmla="*/ 0 h 170"/>
                <a:gd name="T8" fmla="*/ 25 w 243"/>
                <a:gd name="T9" fmla="*/ 11 h 170"/>
                <a:gd name="T10" fmla="*/ 67 w 243"/>
                <a:gd name="T11" fmla="*/ 131 h 170"/>
                <a:gd name="T12" fmla="*/ 109 w 243"/>
                <a:gd name="T13" fmla="*/ 10 h 170"/>
                <a:gd name="T14" fmla="*/ 121 w 243"/>
                <a:gd name="T15" fmla="*/ 0 h 170"/>
                <a:gd name="T16" fmla="*/ 122 w 243"/>
                <a:gd name="T17" fmla="*/ 0 h 170"/>
                <a:gd name="T18" fmla="*/ 135 w 243"/>
                <a:gd name="T19" fmla="*/ 10 h 170"/>
                <a:gd name="T20" fmla="*/ 177 w 243"/>
                <a:gd name="T21" fmla="*/ 131 h 170"/>
                <a:gd name="T22" fmla="*/ 219 w 243"/>
                <a:gd name="T23" fmla="*/ 10 h 170"/>
                <a:gd name="T24" fmla="*/ 231 w 243"/>
                <a:gd name="T25" fmla="*/ 0 h 170"/>
                <a:gd name="T26" fmla="*/ 243 w 243"/>
                <a:gd name="T27" fmla="*/ 12 h 170"/>
                <a:gd name="T28" fmla="*/ 241 w 243"/>
                <a:gd name="T29" fmla="*/ 19 h 170"/>
                <a:gd name="T30" fmla="*/ 191 w 243"/>
                <a:gd name="T31" fmla="*/ 159 h 170"/>
                <a:gd name="T32" fmla="*/ 177 w 243"/>
                <a:gd name="T33" fmla="*/ 170 h 170"/>
                <a:gd name="T34" fmla="*/ 176 w 243"/>
                <a:gd name="T35" fmla="*/ 170 h 170"/>
                <a:gd name="T36" fmla="*/ 163 w 243"/>
                <a:gd name="T37" fmla="*/ 159 h 170"/>
                <a:gd name="T38" fmla="*/ 122 w 243"/>
                <a:gd name="T39" fmla="*/ 40 h 170"/>
                <a:gd name="T40" fmla="*/ 80 w 243"/>
                <a:gd name="T41" fmla="*/ 159 h 170"/>
                <a:gd name="T42" fmla="*/ 66 w 243"/>
                <a:gd name="T43" fmla="*/ 170 h 170"/>
                <a:gd name="T44" fmla="*/ 66 w 243"/>
                <a:gd name="T45" fmla="*/ 170 h 170"/>
                <a:gd name="T46" fmla="*/ 52 w 243"/>
                <a:gd name="T47" fmla="*/ 1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170">
                  <a:moveTo>
                    <a:pt x="52" y="159"/>
                  </a:moveTo>
                  <a:cubicBezTo>
                    <a:pt x="2" y="19"/>
                    <a:pt x="2" y="19"/>
                    <a:pt x="2" y="19"/>
                  </a:cubicBezTo>
                  <a:cubicBezTo>
                    <a:pt x="1" y="17"/>
                    <a:pt x="0" y="14"/>
                    <a:pt x="0" y="12"/>
                  </a:cubicBezTo>
                  <a:cubicBezTo>
                    <a:pt x="0" y="6"/>
                    <a:pt x="5" y="0"/>
                    <a:pt x="13" y="0"/>
                  </a:cubicBezTo>
                  <a:cubicBezTo>
                    <a:pt x="19" y="0"/>
                    <a:pt x="23" y="4"/>
                    <a:pt x="25" y="11"/>
                  </a:cubicBezTo>
                  <a:cubicBezTo>
                    <a:pt x="67" y="131"/>
                    <a:pt x="67" y="131"/>
                    <a:pt x="67" y="131"/>
                  </a:cubicBezTo>
                  <a:cubicBezTo>
                    <a:pt x="109" y="10"/>
                    <a:pt x="109" y="10"/>
                    <a:pt x="109" y="10"/>
                  </a:cubicBezTo>
                  <a:cubicBezTo>
                    <a:pt x="111" y="4"/>
                    <a:pt x="114" y="0"/>
                    <a:pt x="121" y="0"/>
                  </a:cubicBezTo>
                  <a:cubicBezTo>
                    <a:pt x="122" y="0"/>
                    <a:pt x="122" y="0"/>
                    <a:pt x="122" y="0"/>
                  </a:cubicBezTo>
                  <a:cubicBezTo>
                    <a:pt x="129" y="0"/>
                    <a:pt x="133" y="4"/>
                    <a:pt x="135" y="10"/>
                  </a:cubicBezTo>
                  <a:cubicBezTo>
                    <a:pt x="177" y="131"/>
                    <a:pt x="177" y="131"/>
                    <a:pt x="177" y="131"/>
                  </a:cubicBezTo>
                  <a:cubicBezTo>
                    <a:pt x="219" y="10"/>
                    <a:pt x="219" y="10"/>
                    <a:pt x="219" y="10"/>
                  </a:cubicBezTo>
                  <a:cubicBezTo>
                    <a:pt x="221" y="5"/>
                    <a:pt x="224" y="0"/>
                    <a:pt x="231" y="0"/>
                  </a:cubicBezTo>
                  <a:cubicBezTo>
                    <a:pt x="238" y="0"/>
                    <a:pt x="243" y="6"/>
                    <a:pt x="243" y="12"/>
                  </a:cubicBezTo>
                  <a:cubicBezTo>
                    <a:pt x="243" y="14"/>
                    <a:pt x="242" y="17"/>
                    <a:pt x="241" y="19"/>
                  </a:cubicBezTo>
                  <a:cubicBezTo>
                    <a:pt x="191" y="159"/>
                    <a:pt x="191" y="159"/>
                    <a:pt x="191" y="159"/>
                  </a:cubicBezTo>
                  <a:cubicBezTo>
                    <a:pt x="188" y="166"/>
                    <a:pt x="183" y="170"/>
                    <a:pt x="177" y="170"/>
                  </a:cubicBezTo>
                  <a:cubicBezTo>
                    <a:pt x="176" y="170"/>
                    <a:pt x="176" y="170"/>
                    <a:pt x="176" y="170"/>
                  </a:cubicBezTo>
                  <a:cubicBezTo>
                    <a:pt x="170" y="170"/>
                    <a:pt x="165" y="166"/>
                    <a:pt x="163" y="159"/>
                  </a:cubicBezTo>
                  <a:cubicBezTo>
                    <a:pt x="122" y="40"/>
                    <a:pt x="122" y="40"/>
                    <a:pt x="122" y="40"/>
                  </a:cubicBezTo>
                  <a:cubicBezTo>
                    <a:pt x="80" y="159"/>
                    <a:pt x="80" y="159"/>
                    <a:pt x="80" y="159"/>
                  </a:cubicBezTo>
                  <a:cubicBezTo>
                    <a:pt x="78" y="166"/>
                    <a:pt x="73" y="170"/>
                    <a:pt x="66" y="170"/>
                  </a:cubicBezTo>
                  <a:cubicBezTo>
                    <a:pt x="66" y="170"/>
                    <a:pt x="66" y="170"/>
                    <a:pt x="66" y="170"/>
                  </a:cubicBezTo>
                  <a:cubicBezTo>
                    <a:pt x="60" y="170"/>
                    <a:pt x="55" y="166"/>
                    <a:pt x="52" y="159"/>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19" name="Freeform 7">
              <a:extLst>
                <a:ext uri="{FF2B5EF4-FFF2-40B4-BE49-F238E27FC236}">
                  <a16:creationId xmlns:a16="http://schemas.microsoft.com/office/drawing/2014/main" id="{03F0FBFF-D44D-482A-B547-D551EA5D3C25}"/>
                </a:ext>
              </a:extLst>
            </p:cNvPr>
            <p:cNvSpPr>
              <a:spLocks/>
            </p:cNvSpPr>
            <p:nvPr userDrawn="1"/>
          </p:nvSpPr>
          <p:spPr bwMode="auto">
            <a:xfrm>
              <a:off x="1509084" y="6569284"/>
              <a:ext cx="70389" cy="128783"/>
            </a:xfrm>
            <a:custGeom>
              <a:avLst/>
              <a:gdLst>
                <a:gd name="T0" fmla="*/ 0 w 94"/>
                <a:gd name="T1" fmla="*/ 13 h 170"/>
                <a:gd name="T2" fmla="*/ 12 w 94"/>
                <a:gd name="T3" fmla="*/ 0 h 170"/>
                <a:gd name="T4" fmla="*/ 24 w 94"/>
                <a:gd name="T5" fmla="*/ 13 h 170"/>
                <a:gd name="T6" fmla="*/ 24 w 94"/>
                <a:gd name="T7" fmla="*/ 41 h 170"/>
                <a:gd name="T8" fmla="*/ 82 w 94"/>
                <a:gd name="T9" fmla="*/ 0 h 170"/>
                <a:gd name="T10" fmla="*/ 94 w 94"/>
                <a:gd name="T11" fmla="*/ 13 h 170"/>
                <a:gd name="T12" fmla="*/ 83 w 94"/>
                <a:gd name="T13" fmla="*/ 25 h 170"/>
                <a:gd name="T14" fmla="*/ 24 w 94"/>
                <a:gd name="T15" fmla="*/ 101 h 170"/>
                <a:gd name="T16" fmla="*/ 24 w 94"/>
                <a:gd name="T17" fmla="*/ 157 h 170"/>
                <a:gd name="T18" fmla="*/ 12 w 94"/>
                <a:gd name="T19" fmla="*/ 170 h 170"/>
                <a:gd name="T20" fmla="*/ 0 w 94"/>
                <a:gd name="T21" fmla="*/ 157 h 170"/>
                <a:gd name="T22" fmla="*/ 0 w 94"/>
                <a:gd name="T23" fmla="*/ 1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170">
                  <a:moveTo>
                    <a:pt x="0" y="13"/>
                  </a:moveTo>
                  <a:cubicBezTo>
                    <a:pt x="0" y="6"/>
                    <a:pt x="5" y="0"/>
                    <a:pt x="12" y="0"/>
                  </a:cubicBezTo>
                  <a:cubicBezTo>
                    <a:pt x="19" y="0"/>
                    <a:pt x="24" y="5"/>
                    <a:pt x="24" y="13"/>
                  </a:cubicBezTo>
                  <a:cubicBezTo>
                    <a:pt x="24" y="41"/>
                    <a:pt x="24" y="41"/>
                    <a:pt x="24" y="41"/>
                  </a:cubicBezTo>
                  <a:cubicBezTo>
                    <a:pt x="37" y="13"/>
                    <a:pt x="64" y="0"/>
                    <a:pt x="82" y="0"/>
                  </a:cubicBezTo>
                  <a:cubicBezTo>
                    <a:pt x="89" y="0"/>
                    <a:pt x="94" y="6"/>
                    <a:pt x="94" y="13"/>
                  </a:cubicBezTo>
                  <a:cubicBezTo>
                    <a:pt x="94" y="20"/>
                    <a:pt x="89" y="24"/>
                    <a:pt x="83" y="25"/>
                  </a:cubicBezTo>
                  <a:cubicBezTo>
                    <a:pt x="51" y="29"/>
                    <a:pt x="24" y="53"/>
                    <a:pt x="24" y="101"/>
                  </a:cubicBezTo>
                  <a:cubicBezTo>
                    <a:pt x="24" y="157"/>
                    <a:pt x="24" y="157"/>
                    <a:pt x="24" y="157"/>
                  </a:cubicBezTo>
                  <a:cubicBezTo>
                    <a:pt x="24" y="164"/>
                    <a:pt x="19" y="170"/>
                    <a:pt x="12" y="170"/>
                  </a:cubicBezTo>
                  <a:cubicBezTo>
                    <a:pt x="5" y="170"/>
                    <a:pt x="0" y="164"/>
                    <a:pt x="0" y="157"/>
                  </a:cubicBezTo>
                  <a:lnTo>
                    <a:pt x="0" y="13"/>
                  </a:lnTo>
                  <a:close/>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0" name="Freeform 8">
              <a:extLst>
                <a:ext uri="{FF2B5EF4-FFF2-40B4-BE49-F238E27FC236}">
                  <a16:creationId xmlns:a16="http://schemas.microsoft.com/office/drawing/2014/main" id="{9A9535C7-EA42-4FC0-BF2F-9F86B58ECC74}"/>
                </a:ext>
              </a:extLst>
            </p:cNvPr>
            <p:cNvSpPr>
              <a:spLocks noEditPoints="1"/>
            </p:cNvSpPr>
            <p:nvPr userDrawn="1"/>
          </p:nvSpPr>
          <p:spPr bwMode="auto">
            <a:xfrm>
              <a:off x="1577894" y="6569284"/>
              <a:ext cx="115211" cy="130361"/>
            </a:xfrm>
            <a:custGeom>
              <a:avLst/>
              <a:gdLst>
                <a:gd name="T0" fmla="*/ 129 w 154"/>
                <a:gd name="T1" fmla="*/ 76 h 172"/>
                <a:gd name="T2" fmla="*/ 77 w 154"/>
                <a:gd name="T3" fmla="*/ 21 h 172"/>
                <a:gd name="T4" fmla="*/ 25 w 154"/>
                <a:gd name="T5" fmla="*/ 76 h 172"/>
                <a:gd name="T6" fmla="*/ 129 w 154"/>
                <a:gd name="T7" fmla="*/ 76 h 172"/>
                <a:gd name="T8" fmla="*/ 81 w 154"/>
                <a:gd name="T9" fmla="*/ 172 h 172"/>
                <a:gd name="T10" fmla="*/ 0 w 154"/>
                <a:gd name="T11" fmla="*/ 86 h 172"/>
                <a:gd name="T12" fmla="*/ 0 w 154"/>
                <a:gd name="T13" fmla="*/ 85 h 172"/>
                <a:gd name="T14" fmla="*/ 78 w 154"/>
                <a:gd name="T15" fmla="*/ 0 h 172"/>
                <a:gd name="T16" fmla="*/ 154 w 154"/>
                <a:gd name="T17" fmla="*/ 83 h 172"/>
                <a:gd name="T18" fmla="*/ 142 w 154"/>
                <a:gd name="T19" fmla="*/ 95 h 172"/>
                <a:gd name="T20" fmla="*/ 25 w 154"/>
                <a:gd name="T21" fmla="*/ 95 h 172"/>
                <a:gd name="T22" fmla="*/ 82 w 154"/>
                <a:gd name="T23" fmla="*/ 150 h 172"/>
                <a:gd name="T24" fmla="*/ 129 w 154"/>
                <a:gd name="T25" fmla="*/ 131 h 172"/>
                <a:gd name="T26" fmla="*/ 136 w 154"/>
                <a:gd name="T27" fmla="*/ 128 h 172"/>
                <a:gd name="T28" fmla="*/ 146 w 154"/>
                <a:gd name="T29" fmla="*/ 139 h 172"/>
                <a:gd name="T30" fmla="*/ 142 w 154"/>
                <a:gd name="T31" fmla="*/ 147 h 172"/>
                <a:gd name="T32" fmla="*/ 81 w 154"/>
                <a:gd name="T3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72">
                  <a:moveTo>
                    <a:pt x="129" y="76"/>
                  </a:moveTo>
                  <a:cubicBezTo>
                    <a:pt x="127" y="47"/>
                    <a:pt x="110" y="21"/>
                    <a:pt x="77" y="21"/>
                  </a:cubicBezTo>
                  <a:cubicBezTo>
                    <a:pt x="49" y="21"/>
                    <a:pt x="28" y="44"/>
                    <a:pt x="25" y="76"/>
                  </a:cubicBezTo>
                  <a:lnTo>
                    <a:pt x="129" y="76"/>
                  </a:lnTo>
                  <a:close/>
                  <a:moveTo>
                    <a:pt x="81" y="172"/>
                  </a:moveTo>
                  <a:cubicBezTo>
                    <a:pt x="36" y="172"/>
                    <a:pt x="0" y="137"/>
                    <a:pt x="0" y="86"/>
                  </a:cubicBezTo>
                  <a:cubicBezTo>
                    <a:pt x="0" y="85"/>
                    <a:pt x="0" y="85"/>
                    <a:pt x="0" y="85"/>
                  </a:cubicBezTo>
                  <a:cubicBezTo>
                    <a:pt x="0" y="38"/>
                    <a:pt x="33" y="0"/>
                    <a:pt x="78" y="0"/>
                  </a:cubicBezTo>
                  <a:cubicBezTo>
                    <a:pt x="126" y="0"/>
                    <a:pt x="154" y="40"/>
                    <a:pt x="154" y="83"/>
                  </a:cubicBezTo>
                  <a:cubicBezTo>
                    <a:pt x="154" y="90"/>
                    <a:pt x="148" y="95"/>
                    <a:pt x="142" y="95"/>
                  </a:cubicBezTo>
                  <a:cubicBezTo>
                    <a:pt x="25" y="95"/>
                    <a:pt x="25" y="95"/>
                    <a:pt x="25" y="95"/>
                  </a:cubicBezTo>
                  <a:cubicBezTo>
                    <a:pt x="28" y="130"/>
                    <a:pt x="53" y="150"/>
                    <a:pt x="82" y="150"/>
                  </a:cubicBezTo>
                  <a:cubicBezTo>
                    <a:pt x="102" y="150"/>
                    <a:pt x="117" y="142"/>
                    <a:pt x="129" y="131"/>
                  </a:cubicBezTo>
                  <a:cubicBezTo>
                    <a:pt x="131" y="130"/>
                    <a:pt x="133" y="128"/>
                    <a:pt x="136" y="128"/>
                  </a:cubicBezTo>
                  <a:cubicBezTo>
                    <a:pt x="142" y="128"/>
                    <a:pt x="146" y="133"/>
                    <a:pt x="146" y="139"/>
                  </a:cubicBezTo>
                  <a:cubicBezTo>
                    <a:pt x="146" y="142"/>
                    <a:pt x="145" y="145"/>
                    <a:pt x="142" y="147"/>
                  </a:cubicBezTo>
                  <a:cubicBezTo>
                    <a:pt x="127" y="162"/>
                    <a:pt x="109" y="172"/>
                    <a:pt x="81" y="172"/>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1" name="Freeform 9">
              <a:extLst>
                <a:ext uri="{FF2B5EF4-FFF2-40B4-BE49-F238E27FC236}">
                  <a16:creationId xmlns:a16="http://schemas.microsoft.com/office/drawing/2014/main" id="{E775250D-8931-4334-BAE4-BDDB06954178}"/>
                </a:ext>
              </a:extLst>
            </p:cNvPr>
            <p:cNvSpPr>
              <a:spLocks noEditPoints="1"/>
            </p:cNvSpPr>
            <p:nvPr userDrawn="1"/>
          </p:nvSpPr>
          <p:spPr bwMode="auto">
            <a:xfrm>
              <a:off x="1377775" y="6569284"/>
              <a:ext cx="108898" cy="130361"/>
            </a:xfrm>
            <a:custGeom>
              <a:avLst/>
              <a:gdLst>
                <a:gd name="T0" fmla="*/ 122 w 146"/>
                <a:gd name="T1" fmla="*/ 107 h 172"/>
                <a:gd name="T2" fmla="*/ 122 w 146"/>
                <a:gd name="T3" fmla="*/ 91 h 172"/>
                <a:gd name="T4" fmla="*/ 74 w 146"/>
                <a:gd name="T5" fmla="*/ 84 h 172"/>
                <a:gd name="T6" fmla="*/ 25 w 146"/>
                <a:gd name="T7" fmla="*/ 118 h 172"/>
                <a:gd name="T8" fmla="*/ 25 w 146"/>
                <a:gd name="T9" fmla="*/ 119 h 172"/>
                <a:gd name="T10" fmla="*/ 67 w 146"/>
                <a:gd name="T11" fmla="*/ 152 h 172"/>
                <a:gd name="T12" fmla="*/ 122 w 146"/>
                <a:gd name="T13" fmla="*/ 107 h 172"/>
                <a:gd name="T14" fmla="*/ 0 w 146"/>
                <a:gd name="T15" fmla="*/ 120 h 172"/>
                <a:gd name="T16" fmla="*/ 0 w 146"/>
                <a:gd name="T17" fmla="*/ 119 h 172"/>
                <a:gd name="T18" fmla="*/ 71 w 146"/>
                <a:gd name="T19" fmla="*/ 66 h 172"/>
                <a:gd name="T20" fmla="*/ 122 w 146"/>
                <a:gd name="T21" fmla="*/ 73 h 172"/>
                <a:gd name="T22" fmla="*/ 122 w 146"/>
                <a:gd name="T23" fmla="*/ 67 h 172"/>
                <a:gd name="T24" fmla="*/ 73 w 146"/>
                <a:gd name="T25" fmla="*/ 22 h 172"/>
                <a:gd name="T26" fmla="*/ 34 w 146"/>
                <a:gd name="T27" fmla="*/ 30 h 172"/>
                <a:gd name="T28" fmla="*/ 30 w 146"/>
                <a:gd name="T29" fmla="*/ 31 h 172"/>
                <a:gd name="T30" fmla="*/ 19 w 146"/>
                <a:gd name="T31" fmla="*/ 20 h 172"/>
                <a:gd name="T32" fmla="*/ 26 w 146"/>
                <a:gd name="T33" fmla="*/ 10 h 172"/>
                <a:gd name="T34" fmla="*/ 75 w 146"/>
                <a:gd name="T35" fmla="*/ 0 h 172"/>
                <a:gd name="T36" fmla="*/ 129 w 146"/>
                <a:gd name="T37" fmla="*/ 19 h 172"/>
                <a:gd name="T38" fmla="*/ 146 w 146"/>
                <a:gd name="T39" fmla="*/ 67 h 172"/>
                <a:gd name="T40" fmla="*/ 146 w 146"/>
                <a:gd name="T41" fmla="*/ 158 h 172"/>
                <a:gd name="T42" fmla="*/ 134 w 146"/>
                <a:gd name="T43" fmla="*/ 170 h 172"/>
                <a:gd name="T44" fmla="*/ 122 w 146"/>
                <a:gd name="T45" fmla="*/ 159 h 172"/>
                <a:gd name="T46" fmla="*/ 122 w 146"/>
                <a:gd name="T47" fmla="*/ 143 h 172"/>
                <a:gd name="T48" fmla="*/ 62 w 146"/>
                <a:gd name="T49" fmla="*/ 172 h 172"/>
                <a:gd name="T50" fmla="*/ 0 w 146"/>
                <a:gd name="T51" fmla="*/ 1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72">
                  <a:moveTo>
                    <a:pt x="122" y="107"/>
                  </a:moveTo>
                  <a:cubicBezTo>
                    <a:pt x="122" y="91"/>
                    <a:pt x="122" y="91"/>
                    <a:pt x="122" y="91"/>
                  </a:cubicBezTo>
                  <a:cubicBezTo>
                    <a:pt x="110" y="88"/>
                    <a:pt x="94" y="84"/>
                    <a:pt x="74" y="84"/>
                  </a:cubicBezTo>
                  <a:cubicBezTo>
                    <a:pt x="43" y="84"/>
                    <a:pt x="25" y="98"/>
                    <a:pt x="25" y="118"/>
                  </a:cubicBezTo>
                  <a:cubicBezTo>
                    <a:pt x="25" y="119"/>
                    <a:pt x="25" y="119"/>
                    <a:pt x="25" y="119"/>
                  </a:cubicBezTo>
                  <a:cubicBezTo>
                    <a:pt x="25" y="140"/>
                    <a:pt x="45" y="152"/>
                    <a:pt x="67" y="152"/>
                  </a:cubicBezTo>
                  <a:cubicBezTo>
                    <a:pt x="97" y="152"/>
                    <a:pt x="122" y="133"/>
                    <a:pt x="122" y="107"/>
                  </a:cubicBezTo>
                  <a:moveTo>
                    <a:pt x="0" y="120"/>
                  </a:moveTo>
                  <a:cubicBezTo>
                    <a:pt x="0" y="119"/>
                    <a:pt x="0" y="119"/>
                    <a:pt x="0" y="119"/>
                  </a:cubicBezTo>
                  <a:cubicBezTo>
                    <a:pt x="0" y="85"/>
                    <a:pt x="29" y="66"/>
                    <a:pt x="71" y="66"/>
                  </a:cubicBezTo>
                  <a:cubicBezTo>
                    <a:pt x="92" y="66"/>
                    <a:pt x="107" y="69"/>
                    <a:pt x="122" y="73"/>
                  </a:cubicBezTo>
                  <a:cubicBezTo>
                    <a:pt x="122" y="67"/>
                    <a:pt x="122" y="67"/>
                    <a:pt x="122" y="67"/>
                  </a:cubicBezTo>
                  <a:cubicBezTo>
                    <a:pt x="122" y="37"/>
                    <a:pt x="104" y="22"/>
                    <a:pt x="73" y="22"/>
                  </a:cubicBezTo>
                  <a:cubicBezTo>
                    <a:pt x="56" y="22"/>
                    <a:pt x="46" y="24"/>
                    <a:pt x="34" y="30"/>
                  </a:cubicBezTo>
                  <a:cubicBezTo>
                    <a:pt x="33" y="30"/>
                    <a:pt x="31" y="31"/>
                    <a:pt x="30" y="31"/>
                  </a:cubicBezTo>
                  <a:cubicBezTo>
                    <a:pt x="24" y="31"/>
                    <a:pt x="19" y="26"/>
                    <a:pt x="19" y="20"/>
                  </a:cubicBezTo>
                  <a:cubicBezTo>
                    <a:pt x="19" y="15"/>
                    <a:pt x="21" y="12"/>
                    <a:pt x="26" y="10"/>
                  </a:cubicBezTo>
                  <a:cubicBezTo>
                    <a:pt x="42" y="3"/>
                    <a:pt x="54" y="0"/>
                    <a:pt x="75" y="0"/>
                  </a:cubicBezTo>
                  <a:cubicBezTo>
                    <a:pt x="99" y="0"/>
                    <a:pt x="117" y="6"/>
                    <a:pt x="129" y="19"/>
                  </a:cubicBezTo>
                  <a:cubicBezTo>
                    <a:pt x="140" y="30"/>
                    <a:pt x="146" y="46"/>
                    <a:pt x="146" y="67"/>
                  </a:cubicBezTo>
                  <a:cubicBezTo>
                    <a:pt x="146" y="158"/>
                    <a:pt x="146" y="158"/>
                    <a:pt x="146" y="158"/>
                  </a:cubicBezTo>
                  <a:cubicBezTo>
                    <a:pt x="146" y="165"/>
                    <a:pt x="141" y="170"/>
                    <a:pt x="134" y="170"/>
                  </a:cubicBezTo>
                  <a:cubicBezTo>
                    <a:pt x="127" y="170"/>
                    <a:pt x="122" y="165"/>
                    <a:pt x="122" y="159"/>
                  </a:cubicBezTo>
                  <a:cubicBezTo>
                    <a:pt x="122" y="143"/>
                    <a:pt x="122" y="143"/>
                    <a:pt x="122" y="143"/>
                  </a:cubicBezTo>
                  <a:cubicBezTo>
                    <a:pt x="111" y="158"/>
                    <a:pt x="91" y="172"/>
                    <a:pt x="62" y="172"/>
                  </a:cubicBezTo>
                  <a:cubicBezTo>
                    <a:pt x="32" y="172"/>
                    <a:pt x="0" y="154"/>
                    <a:pt x="0" y="120"/>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2" name="Freeform 10">
              <a:extLst>
                <a:ext uri="{FF2B5EF4-FFF2-40B4-BE49-F238E27FC236}">
                  <a16:creationId xmlns:a16="http://schemas.microsoft.com/office/drawing/2014/main" id="{46FFD602-6135-4BEE-BB2A-C867FBE1FFC0}"/>
                </a:ext>
              </a:extLst>
            </p:cNvPr>
            <p:cNvSpPr>
              <a:spLocks/>
            </p:cNvSpPr>
            <p:nvPr userDrawn="1"/>
          </p:nvSpPr>
          <p:spPr bwMode="auto">
            <a:xfrm>
              <a:off x="863272" y="6563918"/>
              <a:ext cx="325115" cy="135727"/>
            </a:xfrm>
            <a:custGeom>
              <a:avLst/>
              <a:gdLst>
                <a:gd name="T0" fmla="*/ 49 w 435"/>
                <a:gd name="T1" fmla="*/ 18 h 179"/>
                <a:gd name="T2" fmla="*/ 17 w 435"/>
                <a:gd name="T3" fmla="*/ 6 h 179"/>
                <a:gd name="T4" fmla="*/ 6 w 435"/>
                <a:gd name="T5" fmla="*/ 37 h 179"/>
                <a:gd name="T6" fmla="*/ 58 w 435"/>
                <a:gd name="T7" fmla="*/ 152 h 179"/>
                <a:gd name="T8" fmla="*/ 92 w 435"/>
                <a:gd name="T9" fmla="*/ 179 h 179"/>
                <a:gd name="T10" fmla="*/ 125 w 435"/>
                <a:gd name="T11" fmla="*/ 152 h 179"/>
                <a:gd name="T12" fmla="*/ 171 w 435"/>
                <a:gd name="T13" fmla="*/ 51 h 179"/>
                <a:gd name="T14" fmla="*/ 178 w 435"/>
                <a:gd name="T15" fmla="*/ 46 h 179"/>
                <a:gd name="T16" fmla="*/ 185 w 435"/>
                <a:gd name="T17" fmla="*/ 54 h 179"/>
                <a:gd name="T18" fmla="*/ 185 w 435"/>
                <a:gd name="T19" fmla="*/ 151 h 179"/>
                <a:gd name="T20" fmla="*/ 209 w 435"/>
                <a:gd name="T21" fmla="*/ 179 h 179"/>
                <a:gd name="T22" fmla="*/ 234 w 435"/>
                <a:gd name="T23" fmla="*/ 151 h 179"/>
                <a:gd name="T24" fmla="*/ 234 w 435"/>
                <a:gd name="T25" fmla="*/ 72 h 179"/>
                <a:gd name="T26" fmla="*/ 260 w 435"/>
                <a:gd name="T27" fmla="*/ 46 h 179"/>
                <a:gd name="T28" fmla="*/ 285 w 435"/>
                <a:gd name="T29" fmla="*/ 72 h 179"/>
                <a:gd name="T30" fmla="*/ 285 w 435"/>
                <a:gd name="T31" fmla="*/ 151 h 179"/>
                <a:gd name="T32" fmla="*/ 310 w 435"/>
                <a:gd name="T33" fmla="*/ 179 h 179"/>
                <a:gd name="T34" fmla="*/ 334 w 435"/>
                <a:gd name="T35" fmla="*/ 151 h 179"/>
                <a:gd name="T36" fmla="*/ 334 w 435"/>
                <a:gd name="T37" fmla="*/ 72 h 179"/>
                <a:gd name="T38" fmla="*/ 360 w 435"/>
                <a:gd name="T39" fmla="*/ 46 h 179"/>
                <a:gd name="T40" fmla="*/ 385 w 435"/>
                <a:gd name="T41" fmla="*/ 72 h 179"/>
                <a:gd name="T42" fmla="*/ 385 w 435"/>
                <a:gd name="T43" fmla="*/ 151 h 179"/>
                <a:gd name="T44" fmla="*/ 410 w 435"/>
                <a:gd name="T45" fmla="*/ 179 h 179"/>
                <a:gd name="T46" fmla="*/ 435 w 435"/>
                <a:gd name="T47" fmla="*/ 151 h 179"/>
                <a:gd name="T48" fmla="*/ 435 w 435"/>
                <a:gd name="T49" fmla="*/ 61 h 179"/>
                <a:gd name="T50" fmla="*/ 375 w 435"/>
                <a:gd name="T51" fmla="*/ 4 h 179"/>
                <a:gd name="T52" fmla="*/ 323 w 435"/>
                <a:gd name="T53" fmla="*/ 26 h 179"/>
                <a:gd name="T54" fmla="*/ 272 w 435"/>
                <a:gd name="T55" fmla="*/ 4 h 179"/>
                <a:gd name="T56" fmla="*/ 223 w 435"/>
                <a:gd name="T57" fmla="*/ 26 h 179"/>
                <a:gd name="T58" fmla="*/ 178 w 435"/>
                <a:gd name="T59" fmla="*/ 4 h 179"/>
                <a:gd name="T60" fmla="*/ 125 w 435"/>
                <a:gd name="T61" fmla="*/ 40 h 179"/>
                <a:gd name="T62" fmla="*/ 92 w 435"/>
                <a:gd name="T63" fmla="*/ 119 h 179"/>
                <a:gd name="T64" fmla="*/ 49 w 435"/>
                <a:gd name="T65" fmla="*/ 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5" h="179">
                  <a:moveTo>
                    <a:pt x="49" y="18"/>
                  </a:moveTo>
                  <a:cubicBezTo>
                    <a:pt x="43" y="6"/>
                    <a:pt x="30" y="0"/>
                    <a:pt x="17" y="6"/>
                  </a:cubicBezTo>
                  <a:cubicBezTo>
                    <a:pt x="5" y="12"/>
                    <a:pt x="0" y="25"/>
                    <a:pt x="6" y="37"/>
                  </a:cubicBezTo>
                  <a:cubicBezTo>
                    <a:pt x="58" y="152"/>
                    <a:pt x="58" y="152"/>
                    <a:pt x="58" y="152"/>
                  </a:cubicBezTo>
                  <a:cubicBezTo>
                    <a:pt x="67" y="169"/>
                    <a:pt x="75" y="179"/>
                    <a:pt x="92" y="179"/>
                  </a:cubicBezTo>
                  <a:cubicBezTo>
                    <a:pt x="109" y="179"/>
                    <a:pt x="117" y="169"/>
                    <a:pt x="125" y="152"/>
                  </a:cubicBezTo>
                  <a:cubicBezTo>
                    <a:pt x="125" y="152"/>
                    <a:pt x="171" y="52"/>
                    <a:pt x="171" y="51"/>
                  </a:cubicBezTo>
                  <a:cubicBezTo>
                    <a:pt x="172" y="50"/>
                    <a:pt x="173" y="46"/>
                    <a:pt x="178" y="46"/>
                  </a:cubicBezTo>
                  <a:cubicBezTo>
                    <a:pt x="182" y="47"/>
                    <a:pt x="185" y="50"/>
                    <a:pt x="185" y="54"/>
                  </a:cubicBezTo>
                  <a:cubicBezTo>
                    <a:pt x="185" y="151"/>
                    <a:pt x="185" y="151"/>
                    <a:pt x="185" y="151"/>
                  </a:cubicBezTo>
                  <a:cubicBezTo>
                    <a:pt x="185" y="166"/>
                    <a:pt x="193" y="179"/>
                    <a:pt x="209" y="179"/>
                  </a:cubicBezTo>
                  <a:cubicBezTo>
                    <a:pt x="225" y="179"/>
                    <a:pt x="234" y="166"/>
                    <a:pt x="234" y="151"/>
                  </a:cubicBezTo>
                  <a:cubicBezTo>
                    <a:pt x="234" y="72"/>
                    <a:pt x="234" y="72"/>
                    <a:pt x="234" y="72"/>
                  </a:cubicBezTo>
                  <a:cubicBezTo>
                    <a:pt x="234" y="56"/>
                    <a:pt x="245" y="46"/>
                    <a:pt x="260" y="46"/>
                  </a:cubicBezTo>
                  <a:cubicBezTo>
                    <a:pt x="275" y="46"/>
                    <a:pt x="285" y="57"/>
                    <a:pt x="285" y="72"/>
                  </a:cubicBezTo>
                  <a:cubicBezTo>
                    <a:pt x="285" y="151"/>
                    <a:pt x="285" y="151"/>
                    <a:pt x="285" y="151"/>
                  </a:cubicBezTo>
                  <a:cubicBezTo>
                    <a:pt x="285" y="166"/>
                    <a:pt x="294" y="179"/>
                    <a:pt x="310" y="179"/>
                  </a:cubicBezTo>
                  <a:cubicBezTo>
                    <a:pt x="326" y="179"/>
                    <a:pt x="334" y="166"/>
                    <a:pt x="334" y="151"/>
                  </a:cubicBezTo>
                  <a:cubicBezTo>
                    <a:pt x="334" y="72"/>
                    <a:pt x="334" y="72"/>
                    <a:pt x="334" y="72"/>
                  </a:cubicBezTo>
                  <a:cubicBezTo>
                    <a:pt x="334" y="56"/>
                    <a:pt x="345" y="46"/>
                    <a:pt x="360" y="46"/>
                  </a:cubicBezTo>
                  <a:cubicBezTo>
                    <a:pt x="375" y="46"/>
                    <a:pt x="385" y="57"/>
                    <a:pt x="385" y="72"/>
                  </a:cubicBezTo>
                  <a:cubicBezTo>
                    <a:pt x="385" y="151"/>
                    <a:pt x="385" y="151"/>
                    <a:pt x="385" y="151"/>
                  </a:cubicBezTo>
                  <a:cubicBezTo>
                    <a:pt x="385" y="166"/>
                    <a:pt x="394" y="179"/>
                    <a:pt x="410" y="179"/>
                  </a:cubicBezTo>
                  <a:cubicBezTo>
                    <a:pt x="426" y="179"/>
                    <a:pt x="435" y="166"/>
                    <a:pt x="435" y="151"/>
                  </a:cubicBezTo>
                  <a:cubicBezTo>
                    <a:pt x="435" y="61"/>
                    <a:pt x="435" y="61"/>
                    <a:pt x="435" y="61"/>
                  </a:cubicBezTo>
                  <a:cubicBezTo>
                    <a:pt x="435" y="27"/>
                    <a:pt x="408" y="4"/>
                    <a:pt x="375" y="4"/>
                  </a:cubicBezTo>
                  <a:cubicBezTo>
                    <a:pt x="343" y="4"/>
                    <a:pt x="323" y="26"/>
                    <a:pt x="323" y="26"/>
                  </a:cubicBezTo>
                  <a:cubicBezTo>
                    <a:pt x="312" y="12"/>
                    <a:pt x="297" y="4"/>
                    <a:pt x="272" y="4"/>
                  </a:cubicBezTo>
                  <a:cubicBezTo>
                    <a:pt x="246" y="4"/>
                    <a:pt x="223" y="26"/>
                    <a:pt x="223" y="26"/>
                  </a:cubicBezTo>
                  <a:cubicBezTo>
                    <a:pt x="212" y="12"/>
                    <a:pt x="194" y="4"/>
                    <a:pt x="178" y="4"/>
                  </a:cubicBezTo>
                  <a:cubicBezTo>
                    <a:pt x="155" y="4"/>
                    <a:pt x="136" y="14"/>
                    <a:pt x="125" y="40"/>
                  </a:cubicBezTo>
                  <a:cubicBezTo>
                    <a:pt x="92" y="119"/>
                    <a:pt x="92" y="119"/>
                    <a:pt x="92" y="119"/>
                  </a:cubicBezTo>
                  <a:lnTo>
                    <a:pt x="49" y="18"/>
                  </a:lnTo>
                  <a:close/>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3" name="Freeform 11">
              <a:extLst>
                <a:ext uri="{FF2B5EF4-FFF2-40B4-BE49-F238E27FC236}">
                  <a16:creationId xmlns:a16="http://schemas.microsoft.com/office/drawing/2014/main" id="{14A9D646-E9F0-4A52-BD9E-F04121BF45F5}"/>
                </a:ext>
              </a:extLst>
            </p:cNvPr>
            <p:cNvSpPr>
              <a:spLocks noEditPoints="1"/>
            </p:cNvSpPr>
            <p:nvPr userDrawn="1"/>
          </p:nvSpPr>
          <p:spPr bwMode="auto">
            <a:xfrm>
              <a:off x="1694683" y="6569284"/>
              <a:ext cx="29671" cy="31249"/>
            </a:xfrm>
            <a:custGeom>
              <a:avLst/>
              <a:gdLst>
                <a:gd name="T0" fmla="*/ 37 w 40"/>
                <a:gd name="T1" fmla="*/ 20 h 41"/>
                <a:gd name="T2" fmla="*/ 37 w 40"/>
                <a:gd name="T3" fmla="*/ 20 h 41"/>
                <a:gd name="T4" fmla="*/ 20 w 40"/>
                <a:gd name="T5" fmla="*/ 4 h 41"/>
                <a:gd name="T6" fmla="*/ 3 w 40"/>
                <a:gd name="T7" fmla="*/ 20 h 41"/>
                <a:gd name="T8" fmla="*/ 3 w 40"/>
                <a:gd name="T9" fmla="*/ 21 h 41"/>
                <a:gd name="T10" fmla="*/ 20 w 40"/>
                <a:gd name="T11" fmla="*/ 37 h 41"/>
                <a:gd name="T12" fmla="*/ 37 w 40"/>
                <a:gd name="T13" fmla="*/ 20 h 41"/>
                <a:gd name="T14" fmla="*/ 0 w 40"/>
                <a:gd name="T15" fmla="*/ 21 h 41"/>
                <a:gd name="T16" fmla="*/ 0 w 40"/>
                <a:gd name="T17" fmla="*/ 20 h 41"/>
                <a:gd name="T18" fmla="*/ 20 w 40"/>
                <a:gd name="T19" fmla="*/ 0 h 41"/>
                <a:gd name="T20" fmla="*/ 40 w 40"/>
                <a:gd name="T21" fmla="*/ 20 h 41"/>
                <a:gd name="T22" fmla="*/ 40 w 40"/>
                <a:gd name="T23" fmla="*/ 20 h 41"/>
                <a:gd name="T24" fmla="*/ 20 w 40"/>
                <a:gd name="T25" fmla="*/ 41 h 41"/>
                <a:gd name="T26" fmla="*/ 0 w 40"/>
                <a:gd name="T2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41">
                  <a:moveTo>
                    <a:pt x="37" y="20"/>
                  </a:moveTo>
                  <a:cubicBezTo>
                    <a:pt x="37" y="20"/>
                    <a:pt x="37" y="20"/>
                    <a:pt x="37" y="20"/>
                  </a:cubicBezTo>
                  <a:cubicBezTo>
                    <a:pt x="37" y="11"/>
                    <a:pt x="29" y="4"/>
                    <a:pt x="20" y="4"/>
                  </a:cubicBezTo>
                  <a:cubicBezTo>
                    <a:pt x="11" y="4"/>
                    <a:pt x="3" y="11"/>
                    <a:pt x="3" y="20"/>
                  </a:cubicBezTo>
                  <a:cubicBezTo>
                    <a:pt x="3" y="21"/>
                    <a:pt x="3" y="21"/>
                    <a:pt x="3" y="21"/>
                  </a:cubicBezTo>
                  <a:cubicBezTo>
                    <a:pt x="3" y="30"/>
                    <a:pt x="11" y="37"/>
                    <a:pt x="20" y="37"/>
                  </a:cubicBezTo>
                  <a:cubicBezTo>
                    <a:pt x="29" y="37"/>
                    <a:pt x="37" y="30"/>
                    <a:pt x="37" y="20"/>
                  </a:cubicBezTo>
                  <a:moveTo>
                    <a:pt x="0" y="21"/>
                  </a:moveTo>
                  <a:cubicBezTo>
                    <a:pt x="0" y="20"/>
                    <a:pt x="0" y="20"/>
                    <a:pt x="0" y="20"/>
                  </a:cubicBezTo>
                  <a:cubicBezTo>
                    <a:pt x="0" y="9"/>
                    <a:pt x="9" y="0"/>
                    <a:pt x="20" y="0"/>
                  </a:cubicBezTo>
                  <a:cubicBezTo>
                    <a:pt x="32" y="0"/>
                    <a:pt x="40" y="9"/>
                    <a:pt x="40" y="20"/>
                  </a:cubicBezTo>
                  <a:cubicBezTo>
                    <a:pt x="40" y="20"/>
                    <a:pt x="40" y="20"/>
                    <a:pt x="40" y="20"/>
                  </a:cubicBezTo>
                  <a:cubicBezTo>
                    <a:pt x="40" y="32"/>
                    <a:pt x="31" y="41"/>
                    <a:pt x="20" y="41"/>
                  </a:cubicBezTo>
                  <a:cubicBezTo>
                    <a:pt x="8" y="41"/>
                    <a:pt x="0" y="32"/>
                    <a:pt x="0" y="21"/>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4" name="Freeform 12">
              <a:extLst>
                <a:ext uri="{FF2B5EF4-FFF2-40B4-BE49-F238E27FC236}">
                  <a16:creationId xmlns:a16="http://schemas.microsoft.com/office/drawing/2014/main" id="{A919FBF8-B563-4387-B270-79EB182CF757}"/>
                </a:ext>
              </a:extLst>
            </p:cNvPr>
            <p:cNvSpPr>
              <a:spLocks noEditPoints="1"/>
            </p:cNvSpPr>
            <p:nvPr userDrawn="1"/>
          </p:nvSpPr>
          <p:spPr bwMode="auto">
            <a:xfrm>
              <a:off x="1703521" y="6576859"/>
              <a:ext cx="12626" cy="15151"/>
            </a:xfrm>
            <a:custGeom>
              <a:avLst/>
              <a:gdLst>
                <a:gd name="T0" fmla="*/ 9 w 17"/>
                <a:gd name="T1" fmla="*/ 10 h 20"/>
                <a:gd name="T2" fmla="*/ 12 w 17"/>
                <a:gd name="T3" fmla="*/ 7 h 20"/>
                <a:gd name="T4" fmla="*/ 12 w 17"/>
                <a:gd name="T5" fmla="*/ 7 h 20"/>
                <a:gd name="T6" fmla="*/ 9 w 17"/>
                <a:gd name="T7" fmla="*/ 4 h 20"/>
                <a:gd name="T8" fmla="*/ 5 w 17"/>
                <a:gd name="T9" fmla="*/ 4 h 20"/>
                <a:gd name="T10" fmla="*/ 5 w 17"/>
                <a:gd name="T11" fmla="*/ 10 h 20"/>
                <a:gd name="T12" fmla="*/ 9 w 17"/>
                <a:gd name="T13" fmla="*/ 10 h 20"/>
                <a:gd name="T14" fmla="*/ 0 w 17"/>
                <a:gd name="T15" fmla="*/ 2 h 20"/>
                <a:gd name="T16" fmla="*/ 2 w 17"/>
                <a:gd name="T17" fmla="*/ 0 h 20"/>
                <a:gd name="T18" fmla="*/ 9 w 17"/>
                <a:gd name="T19" fmla="*/ 0 h 20"/>
                <a:gd name="T20" fmla="*/ 15 w 17"/>
                <a:gd name="T21" fmla="*/ 2 h 20"/>
                <a:gd name="T22" fmla="*/ 17 w 17"/>
                <a:gd name="T23" fmla="*/ 7 h 20"/>
                <a:gd name="T24" fmla="*/ 17 w 17"/>
                <a:gd name="T25" fmla="*/ 7 h 20"/>
                <a:gd name="T26" fmla="*/ 13 w 17"/>
                <a:gd name="T27" fmla="*/ 13 h 20"/>
                <a:gd name="T28" fmla="*/ 16 w 17"/>
                <a:gd name="T29" fmla="*/ 17 h 20"/>
                <a:gd name="T30" fmla="*/ 16 w 17"/>
                <a:gd name="T31" fmla="*/ 18 h 20"/>
                <a:gd name="T32" fmla="*/ 14 w 17"/>
                <a:gd name="T33" fmla="*/ 20 h 20"/>
                <a:gd name="T34" fmla="*/ 12 w 17"/>
                <a:gd name="T35" fmla="*/ 19 h 20"/>
                <a:gd name="T36" fmla="*/ 8 w 17"/>
                <a:gd name="T37" fmla="*/ 14 h 20"/>
                <a:gd name="T38" fmla="*/ 5 w 17"/>
                <a:gd name="T39" fmla="*/ 14 h 20"/>
                <a:gd name="T40" fmla="*/ 5 w 17"/>
                <a:gd name="T41" fmla="*/ 18 h 20"/>
                <a:gd name="T42" fmla="*/ 2 w 17"/>
                <a:gd name="T43" fmla="*/ 20 h 20"/>
                <a:gd name="T44" fmla="*/ 0 w 17"/>
                <a:gd name="T45" fmla="*/ 18 h 20"/>
                <a:gd name="T46" fmla="*/ 0 w 17"/>
                <a:gd name="T47"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20">
                  <a:moveTo>
                    <a:pt x="9" y="10"/>
                  </a:moveTo>
                  <a:cubicBezTo>
                    <a:pt x="11" y="10"/>
                    <a:pt x="12" y="9"/>
                    <a:pt x="12" y="7"/>
                  </a:cubicBezTo>
                  <a:cubicBezTo>
                    <a:pt x="12" y="7"/>
                    <a:pt x="12" y="7"/>
                    <a:pt x="12" y="7"/>
                  </a:cubicBezTo>
                  <a:cubicBezTo>
                    <a:pt x="12" y="5"/>
                    <a:pt x="11" y="4"/>
                    <a:pt x="9" y="4"/>
                  </a:cubicBezTo>
                  <a:cubicBezTo>
                    <a:pt x="5" y="4"/>
                    <a:pt x="5" y="4"/>
                    <a:pt x="5" y="4"/>
                  </a:cubicBezTo>
                  <a:cubicBezTo>
                    <a:pt x="5" y="10"/>
                    <a:pt x="5" y="10"/>
                    <a:pt x="5" y="10"/>
                  </a:cubicBezTo>
                  <a:lnTo>
                    <a:pt x="9" y="10"/>
                  </a:lnTo>
                  <a:close/>
                  <a:moveTo>
                    <a:pt x="0" y="2"/>
                  </a:moveTo>
                  <a:cubicBezTo>
                    <a:pt x="0" y="1"/>
                    <a:pt x="1" y="0"/>
                    <a:pt x="2" y="0"/>
                  </a:cubicBezTo>
                  <a:cubicBezTo>
                    <a:pt x="9" y="0"/>
                    <a:pt x="9" y="0"/>
                    <a:pt x="9" y="0"/>
                  </a:cubicBezTo>
                  <a:cubicBezTo>
                    <a:pt x="12" y="0"/>
                    <a:pt x="14" y="1"/>
                    <a:pt x="15" y="2"/>
                  </a:cubicBezTo>
                  <a:cubicBezTo>
                    <a:pt x="16" y="3"/>
                    <a:pt x="17" y="5"/>
                    <a:pt x="17" y="7"/>
                  </a:cubicBezTo>
                  <a:cubicBezTo>
                    <a:pt x="17" y="7"/>
                    <a:pt x="17" y="7"/>
                    <a:pt x="17" y="7"/>
                  </a:cubicBezTo>
                  <a:cubicBezTo>
                    <a:pt x="17" y="10"/>
                    <a:pt x="15" y="12"/>
                    <a:pt x="13" y="13"/>
                  </a:cubicBezTo>
                  <a:cubicBezTo>
                    <a:pt x="16" y="17"/>
                    <a:pt x="16" y="17"/>
                    <a:pt x="16" y="17"/>
                  </a:cubicBezTo>
                  <a:cubicBezTo>
                    <a:pt x="16" y="17"/>
                    <a:pt x="16" y="18"/>
                    <a:pt x="16" y="18"/>
                  </a:cubicBezTo>
                  <a:cubicBezTo>
                    <a:pt x="16" y="19"/>
                    <a:pt x="15" y="20"/>
                    <a:pt x="14" y="20"/>
                  </a:cubicBezTo>
                  <a:cubicBezTo>
                    <a:pt x="13" y="20"/>
                    <a:pt x="13" y="20"/>
                    <a:pt x="12" y="19"/>
                  </a:cubicBezTo>
                  <a:cubicBezTo>
                    <a:pt x="8" y="14"/>
                    <a:pt x="8" y="14"/>
                    <a:pt x="8" y="14"/>
                  </a:cubicBezTo>
                  <a:cubicBezTo>
                    <a:pt x="5" y="14"/>
                    <a:pt x="5" y="14"/>
                    <a:pt x="5" y="14"/>
                  </a:cubicBezTo>
                  <a:cubicBezTo>
                    <a:pt x="5" y="18"/>
                    <a:pt x="5" y="18"/>
                    <a:pt x="5" y="18"/>
                  </a:cubicBezTo>
                  <a:cubicBezTo>
                    <a:pt x="5" y="19"/>
                    <a:pt x="4" y="20"/>
                    <a:pt x="2" y="20"/>
                  </a:cubicBezTo>
                  <a:cubicBezTo>
                    <a:pt x="1" y="20"/>
                    <a:pt x="0" y="19"/>
                    <a:pt x="0" y="18"/>
                  </a:cubicBezTo>
                  <a:lnTo>
                    <a:pt x="0" y="2"/>
                  </a:lnTo>
                  <a:close/>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grpSp>
      <p:sp>
        <p:nvSpPr>
          <p:cNvPr id="36" name="Freeform: Shape 35">
            <a:extLst>
              <a:ext uri="{FF2B5EF4-FFF2-40B4-BE49-F238E27FC236}">
                <a16:creationId xmlns:a16="http://schemas.microsoft.com/office/drawing/2014/main" id="{9428A741-FAD5-4234-862D-6AB7431CF1B6}"/>
              </a:ext>
            </a:extLst>
          </p:cNvPr>
          <p:cNvSpPr/>
          <p:nvPr userDrawn="1"/>
        </p:nvSpPr>
        <p:spPr>
          <a:xfrm rot="2700000">
            <a:off x="7247491" y="-1003602"/>
            <a:ext cx="3505682" cy="10673146"/>
          </a:xfrm>
          <a:custGeom>
            <a:avLst/>
            <a:gdLst>
              <a:gd name="connsiteX0" fmla="*/ 0 w 3505682"/>
              <a:gd name="connsiteY0" fmla="*/ 925479 h 10673146"/>
              <a:gd name="connsiteX1" fmla="*/ 925478 w 3505682"/>
              <a:gd name="connsiteY1" fmla="*/ 0 h 10673146"/>
              <a:gd name="connsiteX2" fmla="*/ 3505682 w 3505682"/>
              <a:gd name="connsiteY2" fmla="*/ 2580205 h 10673146"/>
              <a:gd name="connsiteX3" fmla="*/ 3505682 w 3505682"/>
              <a:gd name="connsiteY3" fmla="*/ 7167464 h 10673146"/>
              <a:gd name="connsiteX4" fmla="*/ 0 w 3505682"/>
              <a:gd name="connsiteY4" fmla="*/ 10673146 h 10673146"/>
              <a:gd name="connsiteX5" fmla="*/ 0 w 3505682"/>
              <a:gd name="connsiteY5" fmla="*/ 925479 h 10673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5682" h="10673146">
                <a:moveTo>
                  <a:pt x="0" y="925479"/>
                </a:moveTo>
                <a:lnTo>
                  <a:pt x="925478" y="0"/>
                </a:lnTo>
                <a:lnTo>
                  <a:pt x="3505682" y="2580205"/>
                </a:lnTo>
                <a:lnTo>
                  <a:pt x="3505682" y="7167464"/>
                </a:lnTo>
                <a:lnTo>
                  <a:pt x="0" y="10673146"/>
                </a:lnTo>
                <a:lnTo>
                  <a:pt x="0" y="925479"/>
                </a:lnTo>
                <a:close/>
              </a:path>
            </a:pathLst>
          </a:custGeom>
          <a:gradFill>
            <a:gsLst>
              <a:gs pos="24000">
                <a:schemeClr val="accent4"/>
              </a:gs>
              <a:gs pos="87000">
                <a:schemeClr val="accent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Aft>
                <a:spcPts val="600"/>
              </a:spcAft>
            </a:pPr>
            <a:endParaRPr lang="en-US" sz="1200">
              <a:solidFill>
                <a:schemeClr val="bg1"/>
              </a:solidFill>
            </a:endParaRPr>
          </a:p>
        </p:txBody>
      </p:sp>
      <p:sp>
        <p:nvSpPr>
          <p:cNvPr id="51" name="Freeform: Shape 50">
            <a:extLst>
              <a:ext uri="{FF2B5EF4-FFF2-40B4-BE49-F238E27FC236}">
                <a16:creationId xmlns:a16="http://schemas.microsoft.com/office/drawing/2014/main" id="{8D3A6683-B1EA-4507-96A9-030793602B44}"/>
              </a:ext>
            </a:extLst>
          </p:cNvPr>
          <p:cNvSpPr/>
          <p:nvPr userDrawn="1"/>
        </p:nvSpPr>
        <p:spPr>
          <a:xfrm rot="2700000">
            <a:off x="9753830" y="1674737"/>
            <a:ext cx="970552" cy="6485190"/>
          </a:xfrm>
          <a:custGeom>
            <a:avLst/>
            <a:gdLst>
              <a:gd name="connsiteX0" fmla="*/ 1 w 970552"/>
              <a:gd name="connsiteY0" fmla="*/ 0 h 6485190"/>
              <a:gd name="connsiteX1" fmla="*/ 970552 w 970552"/>
              <a:gd name="connsiteY1" fmla="*/ 970551 h 6485190"/>
              <a:gd name="connsiteX2" fmla="*/ 970552 w 970552"/>
              <a:gd name="connsiteY2" fmla="*/ 5514638 h 6485190"/>
              <a:gd name="connsiteX3" fmla="*/ 0 w 970552"/>
              <a:gd name="connsiteY3" fmla="*/ 6485190 h 6485190"/>
            </a:gdLst>
            <a:ahLst/>
            <a:cxnLst>
              <a:cxn ang="0">
                <a:pos x="connsiteX0" y="connsiteY0"/>
              </a:cxn>
              <a:cxn ang="0">
                <a:pos x="connsiteX1" y="connsiteY1"/>
              </a:cxn>
              <a:cxn ang="0">
                <a:pos x="connsiteX2" y="connsiteY2"/>
              </a:cxn>
              <a:cxn ang="0">
                <a:pos x="connsiteX3" y="connsiteY3"/>
              </a:cxn>
            </a:cxnLst>
            <a:rect l="l" t="t" r="r" b="b"/>
            <a:pathLst>
              <a:path w="970552" h="6485190">
                <a:moveTo>
                  <a:pt x="1" y="0"/>
                </a:moveTo>
                <a:lnTo>
                  <a:pt x="970552" y="970551"/>
                </a:lnTo>
                <a:lnTo>
                  <a:pt x="970552" y="5514638"/>
                </a:lnTo>
                <a:lnTo>
                  <a:pt x="0" y="6485190"/>
                </a:lnTo>
                <a:close/>
              </a:path>
            </a:pathLst>
          </a:custGeom>
          <a:gradFill>
            <a:gsLst>
              <a:gs pos="94000">
                <a:schemeClr val="bg1"/>
              </a:gs>
              <a:gs pos="16000">
                <a:schemeClr val="accent4"/>
              </a:gs>
              <a:gs pos="76000">
                <a:schemeClr val="bg1">
                  <a:alpha val="91000"/>
                </a:scheme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Aft>
                <a:spcPts val="600"/>
              </a:spcAft>
            </a:pPr>
            <a:endParaRPr lang="en-US" sz="1200">
              <a:solidFill>
                <a:schemeClr val="bg1"/>
              </a:solidFill>
            </a:endParaRPr>
          </a:p>
        </p:txBody>
      </p:sp>
    </p:spTree>
    <p:extLst>
      <p:ext uri="{BB962C8B-B14F-4D97-AF65-F5344CB8AC3E}">
        <p14:creationId xmlns:p14="http://schemas.microsoft.com/office/powerpoint/2010/main" val="229288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D034FA3F-D529-4D8B-B6EC-A8341FCAF67E}"/>
              </a:ext>
            </a:extLst>
          </p:cNvPr>
          <p:cNvSpPr>
            <a:spLocks noGrp="1"/>
          </p:cNvSpPr>
          <p:nvPr>
            <p:ph sz="quarter" idx="14" hasCustomPrompt="1"/>
          </p:nvPr>
        </p:nvSpPr>
        <p:spPr>
          <a:xfrm>
            <a:off x="616505" y="1600201"/>
            <a:ext cx="10972800" cy="4572000"/>
          </a:xfrm>
        </p:spPr>
        <p:txBody>
          <a:bodyPr/>
          <a:lstStyle>
            <a:lvl1pPr>
              <a:spcBef>
                <a:spcPts val="1500"/>
              </a:spcBef>
              <a:defRPr/>
            </a:lvl1pPr>
            <a:lvl2pPr>
              <a:spcBef>
                <a:spcPts val="300"/>
              </a:spcBef>
              <a:defRPr/>
            </a:lvl2pPr>
            <a:lvl5pPr>
              <a:defRPr/>
            </a:lvl5pPr>
            <a:lvl6pPr>
              <a:defRPr/>
            </a:lvl6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TextBox 8">
            <a:extLst>
              <a:ext uri="{FF2B5EF4-FFF2-40B4-BE49-F238E27FC236}">
                <a16:creationId xmlns:a16="http://schemas.microsoft.com/office/drawing/2014/main" id="{427E3E8B-0F66-4996-9785-6E9531D89A5A}"/>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8" name="Subtitle 2">
            <a:extLst>
              <a:ext uri="{FF2B5EF4-FFF2-40B4-BE49-F238E27FC236}">
                <a16:creationId xmlns:a16="http://schemas.microsoft.com/office/drawing/2014/main" id="{216D2F66-BB7F-4F0E-A224-A105F87676EF}"/>
              </a:ext>
            </a:extLst>
          </p:cNvPr>
          <p:cNvSpPr>
            <a:spLocks noGrp="1"/>
          </p:cNvSpPr>
          <p:nvPr>
            <p:ph type="subTitle" idx="10" hasCustomPrompt="1"/>
          </p:nvPr>
        </p:nvSpPr>
        <p:spPr>
          <a:xfrm>
            <a:off x="592866" y="811830"/>
            <a:ext cx="1098794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2" name="Title 1">
            <a:extLst>
              <a:ext uri="{FF2B5EF4-FFF2-40B4-BE49-F238E27FC236}">
                <a16:creationId xmlns:a16="http://schemas.microsoft.com/office/drawing/2014/main" id="{96924E83-0498-4D8B-94A0-3FF7CDD8F127}"/>
              </a:ext>
            </a:extLst>
          </p:cNvPr>
          <p:cNvSpPr>
            <a:spLocks noGrp="1"/>
          </p:cNvSpPr>
          <p:nvPr>
            <p:ph type="title" hasCustomPrompt="1"/>
          </p:nvPr>
        </p:nvSpPr>
        <p:spPr/>
        <p:txBody>
          <a:bodyPr/>
          <a:lstStyle>
            <a:lvl1pPr>
              <a:defRPr/>
            </a:lvl1pPr>
          </a:lstStyle>
          <a:p>
            <a:r>
              <a:rPr lang="en-US" dirty="0"/>
              <a:t>Click to Add One Line Title</a:t>
            </a:r>
          </a:p>
        </p:txBody>
      </p:sp>
    </p:spTree>
    <p:extLst>
      <p:ext uri="{BB962C8B-B14F-4D97-AF65-F5344CB8AC3E}">
        <p14:creationId xmlns:p14="http://schemas.microsoft.com/office/powerpoint/2010/main" val="3781022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D034FA3F-D529-4D8B-B6EC-A8341FCAF67E}"/>
              </a:ext>
            </a:extLst>
          </p:cNvPr>
          <p:cNvSpPr>
            <a:spLocks noGrp="1"/>
          </p:cNvSpPr>
          <p:nvPr>
            <p:ph sz="quarter" idx="14" hasCustomPrompt="1"/>
          </p:nvPr>
        </p:nvSpPr>
        <p:spPr>
          <a:xfrm>
            <a:off x="616505" y="993913"/>
            <a:ext cx="10972800" cy="5178288"/>
          </a:xfrm>
        </p:spPr>
        <p:txBody>
          <a:bodyPr/>
          <a:lstStyle>
            <a:lvl1pPr>
              <a:spcBef>
                <a:spcPts val="1500"/>
              </a:spcBef>
              <a:defRPr/>
            </a:lvl1pPr>
            <a:lvl2pPr>
              <a:spcBef>
                <a:spcPts val="300"/>
              </a:spcBef>
              <a:defRPr/>
            </a:lvl2pPr>
            <a:lvl5pPr>
              <a:defRPr/>
            </a:lvl5pPr>
            <a:lvl6pPr>
              <a:defRPr/>
            </a:lvl6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TextBox 8">
            <a:extLst>
              <a:ext uri="{FF2B5EF4-FFF2-40B4-BE49-F238E27FC236}">
                <a16:creationId xmlns:a16="http://schemas.microsoft.com/office/drawing/2014/main" id="{427E3E8B-0F66-4996-9785-6E9531D89A5A}"/>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2" name="Title 1">
            <a:extLst>
              <a:ext uri="{FF2B5EF4-FFF2-40B4-BE49-F238E27FC236}">
                <a16:creationId xmlns:a16="http://schemas.microsoft.com/office/drawing/2014/main" id="{96924E83-0498-4D8B-94A0-3FF7CDD8F127}"/>
              </a:ext>
            </a:extLst>
          </p:cNvPr>
          <p:cNvSpPr>
            <a:spLocks noGrp="1"/>
          </p:cNvSpPr>
          <p:nvPr>
            <p:ph type="title" hasCustomPrompt="1"/>
          </p:nvPr>
        </p:nvSpPr>
        <p:spPr/>
        <p:txBody>
          <a:bodyPr/>
          <a:lstStyle>
            <a:lvl1pPr>
              <a:defRPr/>
            </a:lvl1pPr>
          </a:lstStyle>
          <a:p>
            <a:r>
              <a:rPr lang="en-US" dirty="0"/>
              <a:t>Click to Add One Line Title</a:t>
            </a:r>
          </a:p>
        </p:txBody>
      </p:sp>
    </p:spTree>
    <p:extLst>
      <p:ext uri="{BB962C8B-B14F-4D97-AF65-F5344CB8AC3E}">
        <p14:creationId xmlns:p14="http://schemas.microsoft.com/office/powerpoint/2010/main" val="808561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950B906-C5A3-4658-B24C-B2B533310D26}"/>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9" name="Subtitle 2">
            <a:extLst>
              <a:ext uri="{FF2B5EF4-FFF2-40B4-BE49-F238E27FC236}">
                <a16:creationId xmlns:a16="http://schemas.microsoft.com/office/drawing/2014/main" id="{C28211D2-9BBA-4EB9-8867-E2CC72E9E0D1}"/>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2" name="Title 1">
            <a:extLst>
              <a:ext uri="{FF2B5EF4-FFF2-40B4-BE49-F238E27FC236}">
                <a16:creationId xmlns:a16="http://schemas.microsoft.com/office/drawing/2014/main" id="{96D90EF1-7A6F-4CAE-80CD-2BC8A8107F0C}"/>
              </a:ext>
            </a:extLst>
          </p:cNvPr>
          <p:cNvSpPr>
            <a:spLocks noGrp="1"/>
          </p:cNvSpPr>
          <p:nvPr>
            <p:ph type="title" hasCustomPrompt="1"/>
          </p:nvPr>
        </p:nvSpPr>
        <p:spPr/>
        <p:txBody>
          <a:bodyPr/>
          <a:lstStyle>
            <a:lvl1pPr>
              <a:defRPr/>
            </a:lvl1pPr>
          </a:lstStyle>
          <a:p>
            <a:r>
              <a:rPr lang="en-US" dirty="0"/>
              <a:t>Click to Add One Line Title</a:t>
            </a:r>
          </a:p>
        </p:txBody>
      </p:sp>
    </p:spTree>
    <p:extLst>
      <p:ext uri="{BB962C8B-B14F-4D97-AF65-F5344CB8AC3E}">
        <p14:creationId xmlns:p14="http://schemas.microsoft.com/office/powerpoint/2010/main" val="4104214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950B906-C5A3-4658-B24C-B2B533310D26}"/>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2" name="Title 1">
            <a:extLst>
              <a:ext uri="{FF2B5EF4-FFF2-40B4-BE49-F238E27FC236}">
                <a16:creationId xmlns:a16="http://schemas.microsoft.com/office/drawing/2014/main" id="{96D90EF1-7A6F-4CAE-80CD-2BC8A8107F0C}"/>
              </a:ext>
            </a:extLst>
          </p:cNvPr>
          <p:cNvSpPr>
            <a:spLocks noGrp="1"/>
          </p:cNvSpPr>
          <p:nvPr>
            <p:ph type="title" hasCustomPrompt="1"/>
          </p:nvPr>
        </p:nvSpPr>
        <p:spPr/>
        <p:txBody>
          <a:bodyPr/>
          <a:lstStyle>
            <a:lvl1pPr>
              <a:defRPr/>
            </a:lvl1pPr>
          </a:lstStyle>
          <a:p>
            <a:r>
              <a:rPr lang="en-US" dirty="0"/>
              <a:t>Click to Add One Line Title</a:t>
            </a:r>
          </a:p>
        </p:txBody>
      </p:sp>
    </p:spTree>
    <p:extLst>
      <p:ext uri="{BB962C8B-B14F-4D97-AF65-F5344CB8AC3E}">
        <p14:creationId xmlns:p14="http://schemas.microsoft.com/office/powerpoint/2010/main" val="1531196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Content Balance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6A9629E-98B5-43F5-8323-C894B734208A}"/>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E000E4C6-16B5-49A9-898A-3B53C5AB065D}"/>
              </a:ext>
            </a:extLst>
          </p:cNvPr>
          <p:cNvSpPr>
            <a:spLocks noGrp="1"/>
          </p:cNvSpPr>
          <p:nvPr>
            <p:ph type="title" hasCustomPrompt="1"/>
          </p:nvPr>
        </p:nvSpPr>
        <p:spPr/>
        <p:txBody>
          <a:bodyPr/>
          <a:lstStyle>
            <a:lvl1pPr>
              <a:defRPr/>
            </a:lvl1pPr>
          </a:lstStyle>
          <a:p>
            <a:r>
              <a:rPr lang="en-US" dirty="0"/>
              <a:t>Click to Add One Line Title</a:t>
            </a:r>
          </a:p>
        </p:txBody>
      </p:sp>
      <p:sp>
        <p:nvSpPr>
          <p:cNvPr id="8" name="Subtitle 2">
            <a:extLst>
              <a:ext uri="{FF2B5EF4-FFF2-40B4-BE49-F238E27FC236}">
                <a16:creationId xmlns:a16="http://schemas.microsoft.com/office/drawing/2014/main" id="{38535540-CB20-4CD5-9F73-DB64F5A49CD3}"/>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Content Placeholder 3">
            <a:extLst>
              <a:ext uri="{FF2B5EF4-FFF2-40B4-BE49-F238E27FC236}">
                <a16:creationId xmlns:a16="http://schemas.microsoft.com/office/drawing/2014/main" id="{87AF420A-ED2C-4AD1-A28B-EB26178557DE}"/>
              </a:ext>
            </a:extLst>
          </p:cNvPr>
          <p:cNvSpPr>
            <a:spLocks noGrp="1"/>
          </p:cNvSpPr>
          <p:nvPr>
            <p:ph sz="quarter" idx="17" hasCustomPrompt="1"/>
          </p:nvPr>
        </p:nvSpPr>
        <p:spPr>
          <a:xfrm>
            <a:off x="-1" y="1600200"/>
            <a:ext cx="5893593" cy="4572000"/>
          </a:xfrm>
        </p:spPr>
        <p:txBody>
          <a:bodyPr lIns="594360"/>
          <a:lstStyle>
            <a:lvl1pPr>
              <a:defRPr sz="1800"/>
            </a:lvl1pPr>
            <a:lvl2pPr>
              <a:defRPr sz="1600"/>
            </a:lvl2pPr>
            <a:lvl3pPr>
              <a:defRPr sz="1400"/>
            </a:lvl3pPr>
            <a:lvl4pPr>
              <a:defRPr sz="1200"/>
            </a:lvl4pPr>
            <a:lvl5pPr>
              <a:defRPr sz="1200"/>
            </a:lvl5pPr>
            <a:lvl6pPr>
              <a:defRPr sz="1800"/>
            </a:lvl6pPr>
            <a:lvl7pPr>
              <a:defRPr sz="1400"/>
            </a:lvl7pPr>
            <a:lvl8pPr>
              <a:defRPr sz="12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5"/>
            <a:endParaRPr lang="en-US" dirty="0"/>
          </a:p>
        </p:txBody>
      </p:sp>
      <p:sp>
        <p:nvSpPr>
          <p:cNvPr id="12" name="Content Placeholder 3">
            <a:extLst>
              <a:ext uri="{FF2B5EF4-FFF2-40B4-BE49-F238E27FC236}">
                <a16:creationId xmlns:a16="http://schemas.microsoft.com/office/drawing/2014/main" id="{CD860A49-A98C-4F0E-AB34-4E13B89D5EBC}"/>
              </a:ext>
            </a:extLst>
          </p:cNvPr>
          <p:cNvSpPr>
            <a:spLocks noGrp="1"/>
          </p:cNvSpPr>
          <p:nvPr>
            <p:ph sz="quarter" idx="18" hasCustomPrompt="1"/>
          </p:nvPr>
        </p:nvSpPr>
        <p:spPr>
          <a:xfrm>
            <a:off x="6321287" y="1600200"/>
            <a:ext cx="5867538" cy="4572000"/>
          </a:xfrm>
        </p:spPr>
        <p:txBody>
          <a:bodyPr lIns="0" rIns="594360"/>
          <a:lstStyle>
            <a:lvl1pPr>
              <a:defRPr sz="1800"/>
            </a:lvl1pPr>
            <a:lvl2pPr>
              <a:defRPr sz="1600"/>
            </a:lvl2pPr>
            <a:lvl3pPr>
              <a:defRPr sz="1400"/>
            </a:lvl3pPr>
            <a:lvl4pPr>
              <a:defRPr sz="1200"/>
            </a:lvl4pPr>
            <a:lvl5pPr>
              <a:defRPr sz="1200"/>
            </a:lvl5pPr>
            <a:lvl6pPr>
              <a:defRPr sz="1800"/>
            </a:lvl6pPr>
            <a:lvl7pPr>
              <a:defRPr sz="1400"/>
            </a:lvl7pPr>
            <a:lvl8pPr>
              <a:defRPr sz="12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 Eighth level</a:t>
            </a:r>
          </a:p>
          <a:p>
            <a:pPr lvl="8"/>
            <a:r>
              <a:rPr lang="en-US" dirty="0"/>
              <a:t>Ninth level</a:t>
            </a:r>
          </a:p>
        </p:txBody>
      </p:sp>
    </p:spTree>
    <p:extLst>
      <p:ext uri="{BB962C8B-B14F-4D97-AF65-F5344CB8AC3E}">
        <p14:creationId xmlns:p14="http://schemas.microsoft.com/office/powerpoint/2010/main" val="1601335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D034FA3F-D529-4D8B-B6EC-A8341FCAF67E}"/>
              </a:ext>
            </a:extLst>
          </p:cNvPr>
          <p:cNvSpPr>
            <a:spLocks noGrp="1"/>
          </p:cNvSpPr>
          <p:nvPr>
            <p:ph sz="quarter" idx="14" hasCustomPrompt="1"/>
          </p:nvPr>
        </p:nvSpPr>
        <p:spPr bwMode="gray">
          <a:xfrm>
            <a:off x="1" y="1600201"/>
            <a:ext cx="5866360" cy="4572000"/>
          </a:xfrm>
          <a:solidFill>
            <a:schemeClr val="bg2"/>
          </a:solidFill>
        </p:spPr>
        <p:txBody>
          <a:bodyPr lIns="594360" tIns="1371600" rIns="548640"/>
          <a:lstStyle>
            <a:lvl1pPr>
              <a:spcBef>
                <a:spcPts val="2400"/>
              </a:spcBef>
              <a:defRPr sz="1800"/>
            </a:lvl1pPr>
            <a:lvl2pPr>
              <a:defRPr sz="1600"/>
            </a:lvl2pPr>
            <a:lvl3pPr>
              <a:defRPr sz="1400"/>
            </a:lvl3pPr>
            <a:lvl4pPr>
              <a:defRPr sz="1200"/>
            </a:lvl4pPr>
            <a:lvl5pPr>
              <a:defRPr sz="1200"/>
            </a:lvl5pPr>
            <a:lvl6pPr>
              <a:defRPr sz="1800"/>
            </a:lvl6pPr>
            <a:lvl7pPr>
              <a:defRPr sz="1400"/>
            </a:lvl7pPr>
            <a:lvl8pPr>
              <a:defRPr sz="12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4"/>
            <a:endParaRPr lang="en-US" dirty="0"/>
          </a:p>
        </p:txBody>
      </p:sp>
      <p:sp>
        <p:nvSpPr>
          <p:cNvPr id="72" name="Content Placeholder 17">
            <a:extLst>
              <a:ext uri="{FF2B5EF4-FFF2-40B4-BE49-F238E27FC236}">
                <a16:creationId xmlns:a16="http://schemas.microsoft.com/office/drawing/2014/main" id="{A0456ED3-FDC5-4E29-B939-E35EA08477CA}"/>
              </a:ext>
            </a:extLst>
          </p:cNvPr>
          <p:cNvSpPr>
            <a:spLocks noGrp="1"/>
          </p:cNvSpPr>
          <p:nvPr>
            <p:ph sz="quarter" idx="16" hasCustomPrompt="1"/>
          </p:nvPr>
        </p:nvSpPr>
        <p:spPr bwMode="gray">
          <a:xfrm>
            <a:off x="6323381" y="1600201"/>
            <a:ext cx="5865445" cy="4572000"/>
          </a:xfrm>
          <a:solidFill>
            <a:schemeClr val="bg2"/>
          </a:solidFill>
        </p:spPr>
        <p:txBody>
          <a:bodyPr lIns="548640" tIns="1371600" rIns="548640"/>
          <a:lstStyle>
            <a:lvl1pPr>
              <a:spcBef>
                <a:spcPts val="2400"/>
              </a:spcBef>
              <a:defRPr sz="1800"/>
            </a:lvl1pPr>
            <a:lvl2pPr>
              <a:defRPr sz="1600"/>
            </a:lvl2pPr>
            <a:lvl3pPr>
              <a:defRPr sz="1400"/>
            </a:lvl3pPr>
            <a:lvl4pPr>
              <a:defRPr sz="1200"/>
            </a:lvl4pPr>
            <a:lvl5pPr>
              <a:defRPr sz="1200"/>
            </a:lvl5pPr>
            <a:lvl6pPr>
              <a:defRPr sz="1800"/>
            </a:lvl6pPr>
            <a:lvl7pPr>
              <a:defRPr sz="1400"/>
            </a:lvl7pPr>
            <a:lvl8pPr>
              <a:defRPr sz="1200"/>
            </a:lvl8pPr>
            <a:lvl9pPr>
              <a:defRPr sz="18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 Seventh level</a:t>
            </a:r>
          </a:p>
          <a:p>
            <a:pPr lvl="7"/>
            <a:r>
              <a:rPr lang="en-US" dirty="0"/>
              <a:t> Eighth level</a:t>
            </a:r>
          </a:p>
          <a:p>
            <a:pPr lvl="8"/>
            <a:r>
              <a:rPr lang="en-US" dirty="0"/>
              <a:t>Ninth level</a:t>
            </a:r>
          </a:p>
        </p:txBody>
      </p:sp>
      <p:sp>
        <p:nvSpPr>
          <p:cNvPr id="5" name="Text Placeholder 4">
            <a:extLst>
              <a:ext uri="{FF2B5EF4-FFF2-40B4-BE49-F238E27FC236}">
                <a16:creationId xmlns:a16="http://schemas.microsoft.com/office/drawing/2014/main" id="{C8337636-71A7-4831-B382-F842B3A29490}"/>
              </a:ext>
            </a:extLst>
          </p:cNvPr>
          <p:cNvSpPr>
            <a:spLocks noGrp="1"/>
          </p:cNvSpPr>
          <p:nvPr>
            <p:ph type="body" sz="quarter" idx="17" hasCustomPrompt="1"/>
          </p:nvPr>
        </p:nvSpPr>
        <p:spPr bwMode="gray">
          <a:xfrm>
            <a:off x="0" y="1806122"/>
            <a:ext cx="5637213" cy="911225"/>
          </a:xfrm>
          <a:solidFill>
            <a:schemeClr val="accent4"/>
          </a:solidFill>
        </p:spPr>
        <p:txBody>
          <a:bodyPr vert="horz" lIns="594360" tIns="91440" rIns="457200" bIns="91440" rtlCol="0" anchor="ctr">
            <a:noAutofit/>
          </a:bodyPr>
          <a:lstStyle>
            <a:lvl1pPr>
              <a:defRPr lang="en-US" sz="2000">
                <a:solidFill>
                  <a:schemeClr val="bg1"/>
                </a:solidFill>
              </a:defRPr>
            </a:lvl1pPr>
          </a:lstStyle>
          <a:p>
            <a:pPr lvl="0"/>
            <a:r>
              <a:rPr lang="en-US" dirty="0"/>
              <a:t>Click to add header </a:t>
            </a:r>
          </a:p>
        </p:txBody>
      </p:sp>
      <p:sp>
        <p:nvSpPr>
          <p:cNvPr id="21" name="Text Placeholder 4">
            <a:extLst>
              <a:ext uri="{FF2B5EF4-FFF2-40B4-BE49-F238E27FC236}">
                <a16:creationId xmlns:a16="http://schemas.microsoft.com/office/drawing/2014/main" id="{78A74DE7-78E3-4ECA-9661-D73FBD37E480}"/>
              </a:ext>
            </a:extLst>
          </p:cNvPr>
          <p:cNvSpPr>
            <a:spLocks noGrp="1"/>
          </p:cNvSpPr>
          <p:nvPr>
            <p:ph type="body" sz="quarter" idx="18" hasCustomPrompt="1"/>
          </p:nvPr>
        </p:nvSpPr>
        <p:spPr bwMode="gray">
          <a:xfrm>
            <a:off x="6551613" y="1806122"/>
            <a:ext cx="5637212" cy="911225"/>
          </a:xfrm>
          <a:solidFill>
            <a:schemeClr val="accent1"/>
          </a:solidFill>
        </p:spPr>
        <p:txBody>
          <a:bodyPr vert="horz" lIns="338328" tIns="91440" rIns="612648" bIns="91440" rtlCol="0" anchor="ctr">
            <a:noAutofit/>
          </a:bodyPr>
          <a:lstStyle>
            <a:lvl1pPr>
              <a:defRPr lang="en-US" sz="2000">
                <a:solidFill>
                  <a:schemeClr val="bg1"/>
                </a:solidFill>
              </a:defRPr>
            </a:lvl1pPr>
          </a:lstStyle>
          <a:p>
            <a:pPr lvl="0"/>
            <a:r>
              <a:rPr lang="en-US" dirty="0"/>
              <a:t>Click to add header</a:t>
            </a:r>
          </a:p>
        </p:txBody>
      </p:sp>
      <p:sp>
        <p:nvSpPr>
          <p:cNvPr id="12" name="TextBox 11">
            <a:extLst>
              <a:ext uri="{FF2B5EF4-FFF2-40B4-BE49-F238E27FC236}">
                <a16:creationId xmlns:a16="http://schemas.microsoft.com/office/drawing/2014/main" id="{192176E5-FE3D-4EA5-BF24-8ABF8BFBF668}"/>
              </a:ext>
            </a:extLst>
          </p:cNvPr>
          <p:cNvSpPr txBox="1"/>
          <p:nvPr userDrawn="1"/>
        </p:nvSpPr>
        <p:spPr>
          <a:xfrm>
            <a:off x="11490941" y="6388099"/>
            <a:ext cx="437990" cy="365125"/>
          </a:xfrm>
          <a:prstGeom prst="rect">
            <a:avLst/>
          </a:prstGeom>
          <a:noFill/>
        </p:spPr>
        <p:txBody>
          <a:bodyPr wrap="square" lIns="0" tIns="0" rIns="0" bIns="0" rtlCol="0" anchor="ctr">
            <a:noAutofit/>
          </a:bodyPr>
          <a:lstStyle/>
          <a:p>
            <a:pPr algn="r">
              <a:lnSpc>
                <a:spcPct val="90000"/>
              </a:lnSpc>
            </a:pPr>
            <a:fld id="{7A51DB15-7364-4F0B-A3A0-1309F8830053}" type="slidenum">
              <a:rPr lang="en-US" sz="800" smtClean="0">
                <a:latin typeface="+mj-lt"/>
              </a:rPr>
              <a:pPr algn="r">
                <a:lnSpc>
                  <a:spcPct val="90000"/>
                </a:lnSpc>
              </a:pPr>
              <a:t>‹Nr.›</a:t>
            </a:fld>
            <a:endParaRPr lang="en-US" dirty="0">
              <a:latin typeface="+mj-lt"/>
            </a:endParaRPr>
          </a:p>
        </p:txBody>
      </p:sp>
      <p:sp>
        <p:nvSpPr>
          <p:cNvPr id="3" name="Title 2">
            <a:extLst>
              <a:ext uri="{FF2B5EF4-FFF2-40B4-BE49-F238E27FC236}">
                <a16:creationId xmlns:a16="http://schemas.microsoft.com/office/drawing/2014/main" id="{66A1FE0B-90B1-4BED-9AA5-6DC9F6424E67}"/>
              </a:ext>
            </a:extLst>
          </p:cNvPr>
          <p:cNvSpPr>
            <a:spLocks noGrp="1"/>
          </p:cNvSpPr>
          <p:nvPr>
            <p:ph type="title" hasCustomPrompt="1"/>
          </p:nvPr>
        </p:nvSpPr>
        <p:spPr/>
        <p:txBody>
          <a:bodyPr/>
          <a:lstStyle>
            <a:lvl1pPr>
              <a:defRPr/>
            </a:lvl1pPr>
          </a:lstStyle>
          <a:p>
            <a:r>
              <a:rPr lang="en-US" dirty="0"/>
              <a:t>Click to Add One Line Title</a:t>
            </a:r>
          </a:p>
        </p:txBody>
      </p:sp>
      <p:sp>
        <p:nvSpPr>
          <p:cNvPr id="13" name="Subtitle 2">
            <a:extLst>
              <a:ext uri="{FF2B5EF4-FFF2-40B4-BE49-F238E27FC236}">
                <a16:creationId xmlns:a16="http://schemas.microsoft.com/office/drawing/2014/main" id="{D541C7AA-97CA-4F96-9506-F144DA2CD8E2}"/>
              </a:ext>
            </a:extLst>
          </p:cNvPr>
          <p:cNvSpPr>
            <a:spLocks noGrp="1"/>
          </p:cNvSpPr>
          <p:nvPr>
            <p:ph type="subTitle" idx="10" hasCustomPrompt="1"/>
          </p:nvPr>
        </p:nvSpPr>
        <p:spPr>
          <a:xfrm>
            <a:off x="592866" y="811830"/>
            <a:ext cx="10962687" cy="247743"/>
          </a:xfrm>
        </p:spPr>
        <p:txBody>
          <a:bodyPr/>
          <a:lstStyle>
            <a:lvl1pPr marL="0" indent="0" algn="l">
              <a:lnSpc>
                <a:spcPct val="100000"/>
              </a:lnSpc>
              <a:spcBef>
                <a:spcPts val="0"/>
              </a:spcBef>
              <a:buNone/>
              <a:defRPr sz="2000">
                <a:solidFill>
                  <a:schemeClr val="accent4"/>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10381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Pr>
        <a:solidFill>
          <a:schemeClr val="bg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8450DCA-9700-4C93-9CAA-A9FF31B0A6A3}"/>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1" y="6766560"/>
            <a:ext cx="12188825" cy="95225"/>
          </a:xfrm>
          <a:prstGeom prst="rect">
            <a:avLst/>
          </a:prstGeom>
        </p:spPr>
      </p:pic>
      <p:sp>
        <p:nvSpPr>
          <p:cNvPr id="2" name="Title Placeholder 1"/>
          <p:cNvSpPr>
            <a:spLocks noGrp="1"/>
          </p:cNvSpPr>
          <p:nvPr>
            <p:ph type="title"/>
          </p:nvPr>
        </p:nvSpPr>
        <p:spPr>
          <a:xfrm>
            <a:off x="579809" y="412751"/>
            <a:ext cx="11001004" cy="381000"/>
          </a:xfrm>
          <a:prstGeom prst="rect">
            <a:avLst/>
          </a:prstGeom>
        </p:spPr>
        <p:txBody>
          <a:bodyPr vert="horz" wrap="none" lIns="0" tIns="0" rIns="0" bIns="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609441" y="1600203"/>
            <a:ext cx="10969943" cy="458046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AA6C16E6-5A1F-46F7-8642-A7F025A5BDCF}"/>
              </a:ext>
            </a:extLst>
          </p:cNvPr>
          <p:cNvSpPr>
            <a:spLocks noGrp="1"/>
          </p:cNvSpPr>
          <p:nvPr>
            <p:ph type="ftr" sz="quarter" idx="3"/>
          </p:nvPr>
        </p:nvSpPr>
        <p:spPr>
          <a:xfrm>
            <a:off x="4037013" y="735203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5" name="Slide Number Placeholder 4">
            <a:extLst>
              <a:ext uri="{FF2B5EF4-FFF2-40B4-BE49-F238E27FC236}">
                <a16:creationId xmlns:a16="http://schemas.microsoft.com/office/drawing/2014/main" id="{3E586C86-F823-4766-9B10-773EDC51CC66}"/>
              </a:ext>
            </a:extLst>
          </p:cNvPr>
          <p:cNvSpPr>
            <a:spLocks noGrp="1"/>
          </p:cNvSpPr>
          <p:nvPr>
            <p:ph type="sldNum" sz="quarter" idx="4"/>
          </p:nvPr>
        </p:nvSpPr>
        <p:spPr>
          <a:xfrm>
            <a:off x="8609013" y="735203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295A3-96FB-4E80-91AF-4225D266C57B}" type="slidenum">
              <a:rPr lang="en-US" smtClean="0"/>
              <a:t>‹Nr.›</a:t>
            </a:fld>
            <a:endParaRPr lang="en-US"/>
          </a:p>
        </p:txBody>
      </p:sp>
      <p:grpSp>
        <p:nvGrpSpPr>
          <p:cNvPr id="18" name="Group 17">
            <a:extLst>
              <a:ext uri="{FF2B5EF4-FFF2-40B4-BE49-F238E27FC236}">
                <a16:creationId xmlns:a16="http://schemas.microsoft.com/office/drawing/2014/main" id="{3485A9D7-B248-4F26-9897-A1C7A54FAF89}"/>
              </a:ext>
            </a:extLst>
          </p:cNvPr>
          <p:cNvGrpSpPr/>
          <p:nvPr userDrawn="1"/>
        </p:nvGrpSpPr>
        <p:grpSpPr>
          <a:xfrm>
            <a:off x="608012" y="6445106"/>
            <a:ext cx="1184397" cy="186690"/>
            <a:chOff x="863272" y="6563918"/>
            <a:chExt cx="861082" cy="135727"/>
          </a:xfrm>
          <a:solidFill>
            <a:schemeClr val="bg1"/>
          </a:solidFill>
        </p:grpSpPr>
        <p:sp>
          <p:nvSpPr>
            <p:cNvPr id="27" name="Freeform 6">
              <a:extLst>
                <a:ext uri="{FF2B5EF4-FFF2-40B4-BE49-F238E27FC236}">
                  <a16:creationId xmlns:a16="http://schemas.microsoft.com/office/drawing/2014/main" id="{3813DC77-8C0C-44B4-AE3B-61F5A801402A}"/>
                </a:ext>
              </a:extLst>
            </p:cNvPr>
            <p:cNvSpPr>
              <a:spLocks/>
            </p:cNvSpPr>
            <p:nvPr userDrawn="1"/>
          </p:nvSpPr>
          <p:spPr bwMode="auto">
            <a:xfrm>
              <a:off x="1195963" y="6569284"/>
              <a:ext cx="181812" cy="128783"/>
            </a:xfrm>
            <a:custGeom>
              <a:avLst/>
              <a:gdLst>
                <a:gd name="T0" fmla="*/ 52 w 243"/>
                <a:gd name="T1" fmla="*/ 159 h 170"/>
                <a:gd name="T2" fmla="*/ 2 w 243"/>
                <a:gd name="T3" fmla="*/ 19 h 170"/>
                <a:gd name="T4" fmla="*/ 0 w 243"/>
                <a:gd name="T5" fmla="*/ 12 h 170"/>
                <a:gd name="T6" fmla="*/ 13 w 243"/>
                <a:gd name="T7" fmla="*/ 0 h 170"/>
                <a:gd name="T8" fmla="*/ 25 w 243"/>
                <a:gd name="T9" fmla="*/ 11 h 170"/>
                <a:gd name="T10" fmla="*/ 67 w 243"/>
                <a:gd name="T11" fmla="*/ 131 h 170"/>
                <a:gd name="T12" fmla="*/ 109 w 243"/>
                <a:gd name="T13" fmla="*/ 10 h 170"/>
                <a:gd name="T14" fmla="*/ 121 w 243"/>
                <a:gd name="T15" fmla="*/ 0 h 170"/>
                <a:gd name="T16" fmla="*/ 122 w 243"/>
                <a:gd name="T17" fmla="*/ 0 h 170"/>
                <a:gd name="T18" fmla="*/ 135 w 243"/>
                <a:gd name="T19" fmla="*/ 10 h 170"/>
                <a:gd name="T20" fmla="*/ 177 w 243"/>
                <a:gd name="T21" fmla="*/ 131 h 170"/>
                <a:gd name="T22" fmla="*/ 219 w 243"/>
                <a:gd name="T23" fmla="*/ 10 h 170"/>
                <a:gd name="T24" fmla="*/ 231 w 243"/>
                <a:gd name="T25" fmla="*/ 0 h 170"/>
                <a:gd name="T26" fmla="*/ 243 w 243"/>
                <a:gd name="T27" fmla="*/ 12 h 170"/>
                <a:gd name="T28" fmla="*/ 241 w 243"/>
                <a:gd name="T29" fmla="*/ 19 h 170"/>
                <a:gd name="T30" fmla="*/ 191 w 243"/>
                <a:gd name="T31" fmla="*/ 159 h 170"/>
                <a:gd name="T32" fmla="*/ 177 w 243"/>
                <a:gd name="T33" fmla="*/ 170 h 170"/>
                <a:gd name="T34" fmla="*/ 176 w 243"/>
                <a:gd name="T35" fmla="*/ 170 h 170"/>
                <a:gd name="T36" fmla="*/ 163 w 243"/>
                <a:gd name="T37" fmla="*/ 159 h 170"/>
                <a:gd name="T38" fmla="*/ 122 w 243"/>
                <a:gd name="T39" fmla="*/ 40 h 170"/>
                <a:gd name="T40" fmla="*/ 80 w 243"/>
                <a:gd name="T41" fmla="*/ 159 h 170"/>
                <a:gd name="T42" fmla="*/ 66 w 243"/>
                <a:gd name="T43" fmla="*/ 170 h 170"/>
                <a:gd name="T44" fmla="*/ 66 w 243"/>
                <a:gd name="T45" fmla="*/ 170 h 170"/>
                <a:gd name="T46" fmla="*/ 52 w 243"/>
                <a:gd name="T47" fmla="*/ 15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3" h="170">
                  <a:moveTo>
                    <a:pt x="52" y="159"/>
                  </a:moveTo>
                  <a:cubicBezTo>
                    <a:pt x="2" y="19"/>
                    <a:pt x="2" y="19"/>
                    <a:pt x="2" y="19"/>
                  </a:cubicBezTo>
                  <a:cubicBezTo>
                    <a:pt x="1" y="17"/>
                    <a:pt x="0" y="14"/>
                    <a:pt x="0" y="12"/>
                  </a:cubicBezTo>
                  <a:cubicBezTo>
                    <a:pt x="0" y="6"/>
                    <a:pt x="5" y="0"/>
                    <a:pt x="13" y="0"/>
                  </a:cubicBezTo>
                  <a:cubicBezTo>
                    <a:pt x="19" y="0"/>
                    <a:pt x="23" y="4"/>
                    <a:pt x="25" y="11"/>
                  </a:cubicBezTo>
                  <a:cubicBezTo>
                    <a:pt x="67" y="131"/>
                    <a:pt x="67" y="131"/>
                    <a:pt x="67" y="131"/>
                  </a:cubicBezTo>
                  <a:cubicBezTo>
                    <a:pt x="109" y="10"/>
                    <a:pt x="109" y="10"/>
                    <a:pt x="109" y="10"/>
                  </a:cubicBezTo>
                  <a:cubicBezTo>
                    <a:pt x="111" y="4"/>
                    <a:pt x="114" y="0"/>
                    <a:pt x="121" y="0"/>
                  </a:cubicBezTo>
                  <a:cubicBezTo>
                    <a:pt x="122" y="0"/>
                    <a:pt x="122" y="0"/>
                    <a:pt x="122" y="0"/>
                  </a:cubicBezTo>
                  <a:cubicBezTo>
                    <a:pt x="129" y="0"/>
                    <a:pt x="133" y="4"/>
                    <a:pt x="135" y="10"/>
                  </a:cubicBezTo>
                  <a:cubicBezTo>
                    <a:pt x="177" y="131"/>
                    <a:pt x="177" y="131"/>
                    <a:pt x="177" y="131"/>
                  </a:cubicBezTo>
                  <a:cubicBezTo>
                    <a:pt x="219" y="10"/>
                    <a:pt x="219" y="10"/>
                    <a:pt x="219" y="10"/>
                  </a:cubicBezTo>
                  <a:cubicBezTo>
                    <a:pt x="221" y="5"/>
                    <a:pt x="224" y="0"/>
                    <a:pt x="231" y="0"/>
                  </a:cubicBezTo>
                  <a:cubicBezTo>
                    <a:pt x="238" y="0"/>
                    <a:pt x="243" y="6"/>
                    <a:pt x="243" y="12"/>
                  </a:cubicBezTo>
                  <a:cubicBezTo>
                    <a:pt x="243" y="14"/>
                    <a:pt x="242" y="17"/>
                    <a:pt x="241" y="19"/>
                  </a:cubicBezTo>
                  <a:cubicBezTo>
                    <a:pt x="191" y="159"/>
                    <a:pt x="191" y="159"/>
                    <a:pt x="191" y="159"/>
                  </a:cubicBezTo>
                  <a:cubicBezTo>
                    <a:pt x="188" y="166"/>
                    <a:pt x="183" y="170"/>
                    <a:pt x="177" y="170"/>
                  </a:cubicBezTo>
                  <a:cubicBezTo>
                    <a:pt x="176" y="170"/>
                    <a:pt x="176" y="170"/>
                    <a:pt x="176" y="170"/>
                  </a:cubicBezTo>
                  <a:cubicBezTo>
                    <a:pt x="170" y="170"/>
                    <a:pt x="165" y="166"/>
                    <a:pt x="163" y="159"/>
                  </a:cubicBezTo>
                  <a:cubicBezTo>
                    <a:pt x="122" y="40"/>
                    <a:pt x="122" y="40"/>
                    <a:pt x="122" y="40"/>
                  </a:cubicBezTo>
                  <a:cubicBezTo>
                    <a:pt x="80" y="159"/>
                    <a:pt x="80" y="159"/>
                    <a:pt x="80" y="159"/>
                  </a:cubicBezTo>
                  <a:cubicBezTo>
                    <a:pt x="78" y="166"/>
                    <a:pt x="73" y="170"/>
                    <a:pt x="66" y="170"/>
                  </a:cubicBezTo>
                  <a:cubicBezTo>
                    <a:pt x="66" y="170"/>
                    <a:pt x="66" y="170"/>
                    <a:pt x="66" y="170"/>
                  </a:cubicBezTo>
                  <a:cubicBezTo>
                    <a:pt x="60" y="170"/>
                    <a:pt x="55" y="166"/>
                    <a:pt x="52" y="159"/>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8" name="Freeform 7">
              <a:extLst>
                <a:ext uri="{FF2B5EF4-FFF2-40B4-BE49-F238E27FC236}">
                  <a16:creationId xmlns:a16="http://schemas.microsoft.com/office/drawing/2014/main" id="{4D7DC1A2-819A-4366-8BE9-387CC000905C}"/>
                </a:ext>
              </a:extLst>
            </p:cNvPr>
            <p:cNvSpPr>
              <a:spLocks/>
            </p:cNvSpPr>
            <p:nvPr userDrawn="1"/>
          </p:nvSpPr>
          <p:spPr bwMode="auto">
            <a:xfrm>
              <a:off x="1509084" y="6569284"/>
              <a:ext cx="70389" cy="128783"/>
            </a:xfrm>
            <a:custGeom>
              <a:avLst/>
              <a:gdLst>
                <a:gd name="T0" fmla="*/ 0 w 94"/>
                <a:gd name="T1" fmla="*/ 13 h 170"/>
                <a:gd name="T2" fmla="*/ 12 w 94"/>
                <a:gd name="T3" fmla="*/ 0 h 170"/>
                <a:gd name="T4" fmla="*/ 24 w 94"/>
                <a:gd name="T5" fmla="*/ 13 h 170"/>
                <a:gd name="T6" fmla="*/ 24 w 94"/>
                <a:gd name="T7" fmla="*/ 41 h 170"/>
                <a:gd name="T8" fmla="*/ 82 w 94"/>
                <a:gd name="T9" fmla="*/ 0 h 170"/>
                <a:gd name="T10" fmla="*/ 94 w 94"/>
                <a:gd name="T11" fmla="*/ 13 h 170"/>
                <a:gd name="T12" fmla="*/ 83 w 94"/>
                <a:gd name="T13" fmla="*/ 25 h 170"/>
                <a:gd name="T14" fmla="*/ 24 w 94"/>
                <a:gd name="T15" fmla="*/ 101 h 170"/>
                <a:gd name="T16" fmla="*/ 24 w 94"/>
                <a:gd name="T17" fmla="*/ 157 h 170"/>
                <a:gd name="T18" fmla="*/ 12 w 94"/>
                <a:gd name="T19" fmla="*/ 170 h 170"/>
                <a:gd name="T20" fmla="*/ 0 w 94"/>
                <a:gd name="T21" fmla="*/ 157 h 170"/>
                <a:gd name="T22" fmla="*/ 0 w 94"/>
                <a:gd name="T23" fmla="*/ 13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170">
                  <a:moveTo>
                    <a:pt x="0" y="13"/>
                  </a:moveTo>
                  <a:cubicBezTo>
                    <a:pt x="0" y="6"/>
                    <a:pt x="5" y="0"/>
                    <a:pt x="12" y="0"/>
                  </a:cubicBezTo>
                  <a:cubicBezTo>
                    <a:pt x="19" y="0"/>
                    <a:pt x="24" y="5"/>
                    <a:pt x="24" y="13"/>
                  </a:cubicBezTo>
                  <a:cubicBezTo>
                    <a:pt x="24" y="41"/>
                    <a:pt x="24" y="41"/>
                    <a:pt x="24" y="41"/>
                  </a:cubicBezTo>
                  <a:cubicBezTo>
                    <a:pt x="37" y="13"/>
                    <a:pt x="64" y="0"/>
                    <a:pt x="82" y="0"/>
                  </a:cubicBezTo>
                  <a:cubicBezTo>
                    <a:pt x="89" y="0"/>
                    <a:pt x="94" y="6"/>
                    <a:pt x="94" y="13"/>
                  </a:cubicBezTo>
                  <a:cubicBezTo>
                    <a:pt x="94" y="20"/>
                    <a:pt x="89" y="24"/>
                    <a:pt x="83" y="25"/>
                  </a:cubicBezTo>
                  <a:cubicBezTo>
                    <a:pt x="51" y="29"/>
                    <a:pt x="24" y="53"/>
                    <a:pt x="24" y="101"/>
                  </a:cubicBezTo>
                  <a:cubicBezTo>
                    <a:pt x="24" y="157"/>
                    <a:pt x="24" y="157"/>
                    <a:pt x="24" y="157"/>
                  </a:cubicBezTo>
                  <a:cubicBezTo>
                    <a:pt x="24" y="164"/>
                    <a:pt x="19" y="170"/>
                    <a:pt x="12" y="170"/>
                  </a:cubicBezTo>
                  <a:cubicBezTo>
                    <a:pt x="5" y="170"/>
                    <a:pt x="0" y="164"/>
                    <a:pt x="0" y="157"/>
                  </a:cubicBezTo>
                  <a:lnTo>
                    <a:pt x="0" y="13"/>
                  </a:lnTo>
                  <a:close/>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29" name="Freeform 8">
              <a:extLst>
                <a:ext uri="{FF2B5EF4-FFF2-40B4-BE49-F238E27FC236}">
                  <a16:creationId xmlns:a16="http://schemas.microsoft.com/office/drawing/2014/main" id="{0373EF47-4DA1-4EF4-AE4F-54BCB38FC204}"/>
                </a:ext>
              </a:extLst>
            </p:cNvPr>
            <p:cNvSpPr>
              <a:spLocks noEditPoints="1"/>
            </p:cNvSpPr>
            <p:nvPr userDrawn="1"/>
          </p:nvSpPr>
          <p:spPr bwMode="auto">
            <a:xfrm>
              <a:off x="1577894" y="6569284"/>
              <a:ext cx="115211" cy="130361"/>
            </a:xfrm>
            <a:custGeom>
              <a:avLst/>
              <a:gdLst>
                <a:gd name="T0" fmla="*/ 129 w 154"/>
                <a:gd name="T1" fmla="*/ 76 h 172"/>
                <a:gd name="T2" fmla="*/ 77 w 154"/>
                <a:gd name="T3" fmla="*/ 21 h 172"/>
                <a:gd name="T4" fmla="*/ 25 w 154"/>
                <a:gd name="T5" fmla="*/ 76 h 172"/>
                <a:gd name="T6" fmla="*/ 129 w 154"/>
                <a:gd name="T7" fmla="*/ 76 h 172"/>
                <a:gd name="T8" fmla="*/ 81 w 154"/>
                <a:gd name="T9" fmla="*/ 172 h 172"/>
                <a:gd name="T10" fmla="*/ 0 w 154"/>
                <a:gd name="T11" fmla="*/ 86 h 172"/>
                <a:gd name="T12" fmla="*/ 0 w 154"/>
                <a:gd name="T13" fmla="*/ 85 h 172"/>
                <a:gd name="T14" fmla="*/ 78 w 154"/>
                <a:gd name="T15" fmla="*/ 0 h 172"/>
                <a:gd name="T16" fmla="*/ 154 w 154"/>
                <a:gd name="T17" fmla="*/ 83 h 172"/>
                <a:gd name="T18" fmla="*/ 142 w 154"/>
                <a:gd name="T19" fmla="*/ 95 h 172"/>
                <a:gd name="T20" fmla="*/ 25 w 154"/>
                <a:gd name="T21" fmla="*/ 95 h 172"/>
                <a:gd name="T22" fmla="*/ 82 w 154"/>
                <a:gd name="T23" fmla="*/ 150 h 172"/>
                <a:gd name="T24" fmla="*/ 129 w 154"/>
                <a:gd name="T25" fmla="*/ 131 h 172"/>
                <a:gd name="T26" fmla="*/ 136 w 154"/>
                <a:gd name="T27" fmla="*/ 128 h 172"/>
                <a:gd name="T28" fmla="*/ 146 w 154"/>
                <a:gd name="T29" fmla="*/ 139 h 172"/>
                <a:gd name="T30" fmla="*/ 142 w 154"/>
                <a:gd name="T31" fmla="*/ 147 h 172"/>
                <a:gd name="T32" fmla="*/ 81 w 154"/>
                <a:gd name="T33"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72">
                  <a:moveTo>
                    <a:pt x="129" y="76"/>
                  </a:moveTo>
                  <a:cubicBezTo>
                    <a:pt x="127" y="47"/>
                    <a:pt x="110" y="21"/>
                    <a:pt x="77" y="21"/>
                  </a:cubicBezTo>
                  <a:cubicBezTo>
                    <a:pt x="49" y="21"/>
                    <a:pt x="28" y="44"/>
                    <a:pt x="25" y="76"/>
                  </a:cubicBezTo>
                  <a:lnTo>
                    <a:pt x="129" y="76"/>
                  </a:lnTo>
                  <a:close/>
                  <a:moveTo>
                    <a:pt x="81" y="172"/>
                  </a:moveTo>
                  <a:cubicBezTo>
                    <a:pt x="36" y="172"/>
                    <a:pt x="0" y="137"/>
                    <a:pt x="0" y="86"/>
                  </a:cubicBezTo>
                  <a:cubicBezTo>
                    <a:pt x="0" y="85"/>
                    <a:pt x="0" y="85"/>
                    <a:pt x="0" y="85"/>
                  </a:cubicBezTo>
                  <a:cubicBezTo>
                    <a:pt x="0" y="38"/>
                    <a:pt x="33" y="0"/>
                    <a:pt x="78" y="0"/>
                  </a:cubicBezTo>
                  <a:cubicBezTo>
                    <a:pt x="126" y="0"/>
                    <a:pt x="154" y="40"/>
                    <a:pt x="154" y="83"/>
                  </a:cubicBezTo>
                  <a:cubicBezTo>
                    <a:pt x="154" y="90"/>
                    <a:pt x="148" y="95"/>
                    <a:pt x="142" y="95"/>
                  </a:cubicBezTo>
                  <a:cubicBezTo>
                    <a:pt x="25" y="95"/>
                    <a:pt x="25" y="95"/>
                    <a:pt x="25" y="95"/>
                  </a:cubicBezTo>
                  <a:cubicBezTo>
                    <a:pt x="28" y="130"/>
                    <a:pt x="53" y="150"/>
                    <a:pt x="82" y="150"/>
                  </a:cubicBezTo>
                  <a:cubicBezTo>
                    <a:pt x="102" y="150"/>
                    <a:pt x="117" y="142"/>
                    <a:pt x="129" y="131"/>
                  </a:cubicBezTo>
                  <a:cubicBezTo>
                    <a:pt x="131" y="130"/>
                    <a:pt x="133" y="128"/>
                    <a:pt x="136" y="128"/>
                  </a:cubicBezTo>
                  <a:cubicBezTo>
                    <a:pt x="142" y="128"/>
                    <a:pt x="146" y="133"/>
                    <a:pt x="146" y="139"/>
                  </a:cubicBezTo>
                  <a:cubicBezTo>
                    <a:pt x="146" y="142"/>
                    <a:pt x="145" y="145"/>
                    <a:pt x="142" y="147"/>
                  </a:cubicBezTo>
                  <a:cubicBezTo>
                    <a:pt x="127" y="162"/>
                    <a:pt x="109" y="172"/>
                    <a:pt x="81" y="172"/>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30" name="Freeform 9">
              <a:extLst>
                <a:ext uri="{FF2B5EF4-FFF2-40B4-BE49-F238E27FC236}">
                  <a16:creationId xmlns:a16="http://schemas.microsoft.com/office/drawing/2014/main" id="{ABC15050-D5E4-4FBD-806D-1CEC1AF606F8}"/>
                </a:ext>
              </a:extLst>
            </p:cNvPr>
            <p:cNvSpPr>
              <a:spLocks noEditPoints="1"/>
            </p:cNvSpPr>
            <p:nvPr userDrawn="1"/>
          </p:nvSpPr>
          <p:spPr bwMode="auto">
            <a:xfrm>
              <a:off x="1377775" y="6569284"/>
              <a:ext cx="108898" cy="130361"/>
            </a:xfrm>
            <a:custGeom>
              <a:avLst/>
              <a:gdLst>
                <a:gd name="T0" fmla="*/ 122 w 146"/>
                <a:gd name="T1" fmla="*/ 107 h 172"/>
                <a:gd name="T2" fmla="*/ 122 w 146"/>
                <a:gd name="T3" fmla="*/ 91 h 172"/>
                <a:gd name="T4" fmla="*/ 74 w 146"/>
                <a:gd name="T5" fmla="*/ 84 h 172"/>
                <a:gd name="T6" fmla="*/ 25 w 146"/>
                <a:gd name="T7" fmla="*/ 118 h 172"/>
                <a:gd name="T8" fmla="*/ 25 w 146"/>
                <a:gd name="T9" fmla="*/ 119 h 172"/>
                <a:gd name="T10" fmla="*/ 67 w 146"/>
                <a:gd name="T11" fmla="*/ 152 h 172"/>
                <a:gd name="T12" fmla="*/ 122 w 146"/>
                <a:gd name="T13" fmla="*/ 107 h 172"/>
                <a:gd name="T14" fmla="*/ 0 w 146"/>
                <a:gd name="T15" fmla="*/ 120 h 172"/>
                <a:gd name="T16" fmla="*/ 0 w 146"/>
                <a:gd name="T17" fmla="*/ 119 h 172"/>
                <a:gd name="T18" fmla="*/ 71 w 146"/>
                <a:gd name="T19" fmla="*/ 66 h 172"/>
                <a:gd name="T20" fmla="*/ 122 w 146"/>
                <a:gd name="T21" fmla="*/ 73 h 172"/>
                <a:gd name="T22" fmla="*/ 122 w 146"/>
                <a:gd name="T23" fmla="*/ 67 h 172"/>
                <a:gd name="T24" fmla="*/ 73 w 146"/>
                <a:gd name="T25" fmla="*/ 22 h 172"/>
                <a:gd name="T26" fmla="*/ 34 w 146"/>
                <a:gd name="T27" fmla="*/ 30 h 172"/>
                <a:gd name="T28" fmla="*/ 30 w 146"/>
                <a:gd name="T29" fmla="*/ 31 h 172"/>
                <a:gd name="T30" fmla="*/ 19 w 146"/>
                <a:gd name="T31" fmla="*/ 20 h 172"/>
                <a:gd name="T32" fmla="*/ 26 w 146"/>
                <a:gd name="T33" fmla="*/ 10 h 172"/>
                <a:gd name="T34" fmla="*/ 75 w 146"/>
                <a:gd name="T35" fmla="*/ 0 h 172"/>
                <a:gd name="T36" fmla="*/ 129 w 146"/>
                <a:gd name="T37" fmla="*/ 19 h 172"/>
                <a:gd name="T38" fmla="*/ 146 w 146"/>
                <a:gd name="T39" fmla="*/ 67 h 172"/>
                <a:gd name="T40" fmla="*/ 146 w 146"/>
                <a:gd name="T41" fmla="*/ 158 h 172"/>
                <a:gd name="T42" fmla="*/ 134 w 146"/>
                <a:gd name="T43" fmla="*/ 170 h 172"/>
                <a:gd name="T44" fmla="*/ 122 w 146"/>
                <a:gd name="T45" fmla="*/ 159 h 172"/>
                <a:gd name="T46" fmla="*/ 122 w 146"/>
                <a:gd name="T47" fmla="*/ 143 h 172"/>
                <a:gd name="T48" fmla="*/ 62 w 146"/>
                <a:gd name="T49" fmla="*/ 172 h 172"/>
                <a:gd name="T50" fmla="*/ 0 w 146"/>
                <a:gd name="T51" fmla="*/ 12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72">
                  <a:moveTo>
                    <a:pt x="122" y="107"/>
                  </a:moveTo>
                  <a:cubicBezTo>
                    <a:pt x="122" y="91"/>
                    <a:pt x="122" y="91"/>
                    <a:pt x="122" y="91"/>
                  </a:cubicBezTo>
                  <a:cubicBezTo>
                    <a:pt x="110" y="88"/>
                    <a:pt x="94" y="84"/>
                    <a:pt x="74" y="84"/>
                  </a:cubicBezTo>
                  <a:cubicBezTo>
                    <a:pt x="43" y="84"/>
                    <a:pt x="25" y="98"/>
                    <a:pt x="25" y="118"/>
                  </a:cubicBezTo>
                  <a:cubicBezTo>
                    <a:pt x="25" y="119"/>
                    <a:pt x="25" y="119"/>
                    <a:pt x="25" y="119"/>
                  </a:cubicBezTo>
                  <a:cubicBezTo>
                    <a:pt x="25" y="140"/>
                    <a:pt x="45" y="152"/>
                    <a:pt x="67" y="152"/>
                  </a:cubicBezTo>
                  <a:cubicBezTo>
                    <a:pt x="97" y="152"/>
                    <a:pt x="122" y="133"/>
                    <a:pt x="122" y="107"/>
                  </a:cubicBezTo>
                  <a:moveTo>
                    <a:pt x="0" y="120"/>
                  </a:moveTo>
                  <a:cubicBezTo>
                    <a:pt x="0" y="119"/>
                    <a:pt x="0" y="119"/>
                    <a:pt x="0" y="119"/>
                  </a:cubicBezTo>
                  <a:cubicBezTo>
                    <a:pt x="0" y="85"/>
                    <a:pt x="29" y="66"/>
                    <a:pt x="71" y="66"/>
                  </a:cubicBezTo>
                  <a:cubicBezTo>
                    <a:pt x="92" y="66"/>
                    <a:pt x="107" y="69"/>
                    <a:pt x="122" y="73"/>
                  </a:cubicBezTo>
                  <a:cubicBezTo>
                    <a:pt x="122" y="67"/>
                    <a:pt x="122" y="67"/>
                    <a:pt x="122" y="67"/>
                  </a:cubicBezTo>
                  <a:cubicBezTo>
                    <a:pt x="122" y="37"/>
                    <a:pt x="104" y="22"/>
                    <a:pt x="73" y="22"/>
                  </a:cubicBezTo>
                  <a:cubicBezTo>
                    <a:pt x="56" y="22"/>
                    <a:pt x="46" y="24"/>
                    <a:pt x="34" y="30"/>
                  </a:cubicBezTo>
                  <a:cubicBezTo>
                    <a:pt x="33" y="30"/>
                    <a:pt x="31" y="31"/>
                    <a:pt x="30" y="31"/>
                  </a:cubicBezTo>
                  <a:cubicBezTo>
                    <a:pt x="24" y="31"/>
                    <a:pt x="19" y="26"/>
                    <a:pt x="19" y="20"/>
                  </a:cubicBezTo>
                  <a:cubicBezTo>
                    <a:pt x="19" y="15"/>
                    <a:pt x="21" y="12"/>
                    <a:pt x="26" y="10"/>
                  </a:cubicBezTo>
                  <a:cubicBezTo>
                    <a:pt x="42" y="3"/>
                    <a:pt x="54" y="0"/>
                    <a:pt x="75" y="0"/>
                  </a:cubicBezTo>
                  <a:cubicBezTo>
                    <a:pt x="99" y="0"/>
                    <a:pt x="117" y="6"/>
                    <a:pt x="129" y="19"/>
                  </a:cubicBezTo>
                  <a:cubicBezTo>
                    <a:pt x="140" y="30"/>
                    <a:pt x="146" y="46"/>
                    <a:pt x="146" y="67"/>
                  </a:cubicBezTo>
                  <a:cubicBezTo>
                    <a:pt x="146" y="158"/>
                    <a:pt x="146" y="158"/>
                    <a:pt x="146" y="158"/>
                  </a:cubicBezTo>
                  <a:cubicBezTo>
                    <a:pt x="146" y="165"/>
                    <a:pt x="141" y="170"/>
                    <a:pt x="134" y="170"/>
                  </a:cubicBezTo>
                  <a:cubicBezTo>
                    <a:pt x="127" y="170"/>
                    <a:pt x="122" y="165"/>
                    <a:pt x="122" y="159"/>
                  </a:cubicBezTo>
                  <a:cubicBezTo>
                    <a:pt x="122" y="143"/>
                    <a:pt x="122" y="143"/>
                    <a:pt x="122" y="143"/>
                  </a:cubicBezTo>
                  <a:cubicBezTo>
                    <a:pt x="111" y="158"/>
                    <a:pt x="91" y="172"/>
                    <a:pt x="62" y="172"/>
                  </a:cubicBezTo>
                  <a:cubicBezTo>
                    <a:pt x="32" y="172"/>
                    <a:pt x="0" y="154"/>
                    <a:pt x="0" y="120"/>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31" name="Freeform 10">
              <a:extLst>
                <a:ext uri="{FF2B5EF4-FFF2-40B4-BE49-F238E27FC236}">
                  <a16:creationId xmlns:a16="http://schemas.microsoft.com/office/drawing/2014/main" id="{953BA047-B60F-46CD-AFCB-49101F4D74CE}"/>
                </a:ext>
              </a:extLst>
            </p:cNvPr>
            <p:cNvSpPr>
              <a:spLocks/>
            </p:cNvSpPr>
            <p:nvPr userDrawn="1"/>
          </p:nvSpPr>
          <p:spPr bwMode="auto">
            <a:xfrm>
              <a:off x="863272" y="6563918"/>
              <a:ext cx="325115" cy="135727"/>
            </a:xfrm>
            <a:custGeom>
              <a:avLst/>
              <a:gdLst>
                <a:gd name="T0" fmla="*/ 49 w 435"/>
                <a:gd name="T1" fmla="*/ 18 h 179"/>
                <a:gd name="T2" fmla="*/ 17 w 435"/>
                <a:gd name="T3" fmla="*/ 6 h 179"/>
                <a:gd name="T4" fmla="*/ 6 w 435"/>
                <a:gd name="T5" fmla="*/ 37 h 179"/>
                <a:gd name="T6" fmla="*/ 58 w 435"/>
                <a:gd name="T7" fmla="*/ 152 h 179"/>
                <a:gd name="T8" fmla="*/ 92 w 435"/>
                <a:gd name="T9" fmla="*/ 179 h 179"/>
                <a:gd name="T10" fmla="*/ 125 w 435"/>
                <a:gd name="T11" fmla="*/ 152 h 179"/>
                <a:gd name="T12" fmla="*/ 171 w 435"/>
                <a:gd name="T13" fmla="*/ 51 h 179"/>
                <a:gd name="T14" fmla="*/ 178 w 435"/>
                <a:gd name="T15" fmla="*/ 46 h 179"/>
                <a:gd name="T16" fmla="*/ 185 w 435"/>
                <a:gd name="T17" fmla="*/ 54 h 179"/>
                <a:gd name="T18" fmla="*/ 185 w 435"/>
                <a:gd name="T19" fmla="*/ 151 h 179"/>
                <a:gd name="T20" fmla="*/ 209 w 435"/>
                <a:gd name="T21" fmla="*/ 179 h 179"/>
                <a:gd name="T22" fmla="*/ 234 w 435"/>
                <a:gd name="T23" fmla="*/ 151 h 179"/>
                <a:gd name="T24" fmla="*/ 234 w 435"/>
                <a:gd name="T25" fmla="*/ 72 h 179"/>
                <a:gd name="T26" fmla="*/ 260 w 435"/>
                <a:gd name="T27" fmla="*/ 46 h 179"/>
                <a:gd name="T28" fmla="*/ 285 w 435"/>
                <a:gd name="T29" fmla="*/ 72 h 179"/>
                <a:gd name="T30" fmla="*/ 285 w 435"/>
                <a:gd name="T31" fmla="*/ 151 h 179"/>
                <a:gd name="T32" fmla="*/ 310 w 435"/>
                <a:gd name="T33" fmla="*/ 179 h 179"/>
                <a:gd name="T34" fmla="*/ 334 w 435"/>
                <a:gd name="T35" fmla="*/ 151 h 179"/>
                <a:gd name="T36" fmla="*/ 334 w 435"/>
                <a:gd name="T37" fmla="*/ 72 h 179"/>
                <a:gd name="T38" fmla="*/ 360 w 435"/>
                <a:gd name="T39" fmla="*/ 46 h 179"/>
                <a:gd name="T40" fmla="*/ 385 w 435"/>
                <a:gd name="T41" fmla="*/ 72 h 179"/>
                <a:gd name="T42" fmla="*/ 385 w 435"/>
                <a:gd name="T43" fmla="*/ 151 h 179"/>
                <a:gd name="T44" fmla="*/ 410 w 435"/>
                <a:gd name="T45" fmla="*/ 179 h 179"/>
                <a:gd name="T46" fmla="*/ 435 w 435"/>
                <a:gd name="T47" fmla="*/ 151 h 179"/>
                <a:gd name="T48" fmla="*/ 435 w 435"/>
                <a:gd name="T49" fmla="*/ 61 h 179"/>
                <a:gd name="T50" fmla="*/ 375 w 435"/>
                <a:gd name="T51" fmla="*/ 4 h 179"/>
                <a:gd name="T52" fmla="*/ 323 w 435"/>
                <a:gd name="T53" fmla="*/ 26 h 179"/>
                <a:gd name="T54" fmla="*/ 272 w 435"/>
                <a:gd name="T55" fmla="*/ 4 h 179"/>
                <a:gd name="T56" fmla="*/ 223 w 435"/>
                <a:gd name="T57" fmla="*/ 26 h 179"/>
                <a:gd name="T58" fmla="*/ 178 w 435"/>
                <a:gd name="T59" fmla="*/ 4 h 179"/>
                <a:gd name="T60" fmla="*/ 125 w 435"/>
                <a:gd name="T61" fmla="*/ 40 h 179"/>
                <a:gd name="T62" fmla="*/ 92 w 435"/>
                <a:gd name="T63" fmla="*/ 119 h 179"/>
                <a:gd name="T64" fmla="*/ 49 w 435"/>
                <a:gd name="T65" fmla="*/ 1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5" h="179">
                  <a:moveTo>
                    <a:pt x="49" y="18"/>
                  </a:moveTo>
                  <a:cubicBezTo>
                    <a:pt x="43" y="6"/>
                    <a:pt x="30" y="0"/>
                    <a:pt x="17" y="6"/>
                  </a:cubicBezTo>
                  <a:cubicBezTo>
                    <a:pt x="5" y="12"/>
                    <a:pt x="0" y="25"/>
                    <a:pt x="6" y="37"/>
                  </a:cubicBezTo>
                  <a:cubicBezTo>
                    <a:pt x="58" y="152"/>
                    <a:pt x="58" y="152"/>
                    <a:pt x="58" y="152"/>
                  </a:cubicBezTo>
                  <a:cubicBezTo>
                    <a:pt x="67" y="169"/>
                    <a:pt x="75" y="179"/>
                    <a:pt x="92" y="179"/>
                  </a:cubicBezTo>
                  <a:cubicBezTo>
                    <a:pt x="109" y="179"/>
                    <a:pt x="117" y="169"/>
                    <a:pt x="125" y="152"/>
                  </a:cubicBezTo>
                  <a:cubicBezTo>
                    <a:pt x="125" y="152"/>
                    <a:pt x="171" y="52"/>
                    <a:pt x="171" y="51"/>
                  </a:cubicBezTo>
                  <a:cubicBezTo>
                    <a:pt x="172" y="50"/>
                    <a:pt x="173" y="46"/>
                    <a:pt x="178" y="46"/>
                  </a:cubicBezTo>
                  <a:cubicBezTo>
                    <a:pt x="182" y="47"/>
                    <a:pt x="185" y="50"/>
                    <a:pt x="185" y="54"/>
                  </a:cubicBezTo>
                  <a:cubicBezTo>
                    <a:pt x="185" y="151"/>
                    <a:pt x="185" y="151"/>
                    <a:pt x="185" y="151"/>
                  </a:cubicBezTo>
                  <a:cubicBezTo>
                    <a:pt x="185" y="166"/>
                    <a:pt x="193" y="179"/>
                    <a:pt x="209" y="179"/>
                  </a:cubicBezTo>
                  <a:cubicBezTo>
                    <a:pt x="225" y="179"/>
                    <a:pt x="234" y="166"/>
                    <a:pt x="234" y="151"/>
                  </a:cubicBezTo>
                  <a:cubicBezTo>
                    <a:pt x="234" y="72"/>
                    <a:pt x="234" y="72"/>
                    <a:pt x="234" y="72"/>
                  </a:cubicBezTo>
                  <a:cubicBezTo>
                    <a:pt x="234" y="56"/>
                    <a:pt x="245" y="46"/>
                    <a:pt x="260" y="46"/>
                  </a:cubicBezTo>
                  <a:cubicBezTo>
                    <a:pt x="275" y="46"/>
                    <a:pt x="285" y="57"/>
                    <a:pt x="285" y="72"/>
                  </a:cubicBezTo>
                  <a:cubicBezTo>
                    <a:pt x="285" y="151"/>
                    <a:pt x="285" y="151"/>
                    <a:pt x="285" y="151"/>
                  </a:cubicBezTo>
                  <a:cubicBezTo>
                    <a:pt x="285" y="166"/>
                    <a:pt x="294" y="179"/>
                    <a:pt x="310" y="179"/>
                  </a:cubicBezTo>
                  <a:cubicBezTo>
                    <a:pt x="326" y="179"/>
                    <a:pt x="334" y="166"/>
                    <a:pt x="334" y="151"/>
                  </a:cubicBezTo>
                  <a:cubicBezTo>
                    <a:pt x="334" y="72"/>
                    <a:pt x="334" y="72"/>
                    <a:pt x="334" y="72"/>
                  </a:cubicBezTo>
                  <a:cubicBezTo>
                    <a:pt x="334" y="56"/>
                    <a:pt x="345" y="46"/>
                    <a:pt x="360" y="46"/>
                  </a:cubicBezTo>
                  <a:cubicBezTo>
                    <a:pt x="375" y="46"/>
                    <a:pt x="385" y="57"/>
                    <a:pt x="385" y="72"/>
                  </a:cubicBezTo>
                  <a:cubicBezTo>
                    <a:pt x="385" y="151"/>
                    <a:pt x="385" y="151"/>
                    <a:pt x="385" y="151"/>
                  </a:cubicBezTo>
                  <a:cubicBezTo>
                    <a:pt x="385" y="166"/>
                    <a:pt x="394" y="179"/>
                    <a:pt x="410" y="179"/>
                  </a:cubicBezTo>
                  <a:cubicBezTo>
                    <a:pt x="426" y="179"/>
                    <a:pt x="435" y="166"/>
                    <a:pt x="435" y="151"/>
                  </a:cubicBezTo>
                  <a:cubicBezTo>
                    <a:pt x="435" y="61"/>
                    <a:pt x="435" y="61"/>
                    <a:pt x="435" y="61"/>
                  </a:cubicBezTo>
                  <a:cubicBezTo>
                    <a:pt x="435" y="27"/>
                    <a:pt x="408" y="4"/>
                    <a:pt x="375" y="4"/>
                  </a:cubicBezTo>
                  <a:cubicBezTo>
                    <a:pt x="343" y="4"/>
                    <a:pt x="323" y="26"/>
                    <a:pt x="323" y="26"/>
                  </a:cubicBezTo>
                  <a:cubicBezTo>
                    <a:pt x="312" y="12"/>
                    <a:pt x="297" y="4"/>
                    <a:pt x="272" y="4"/>
                  </a:cubicBezTo>
                  <a:cubicBezTo>
                    <a:pt x="246" y="4"/>
                    <a:pt x="223" y="26"/>
                    <a:pt x="223" y="26"/>
                  </a:cubicBezTo>
                  <a:cubicBezTo>
                    <a:pt x="212" y="12"/>
                    <a:pt x="194" y="4"/>
                    <a:pt x="178" y="4"/>
                  </a:cubicBezTo>
                  <a:cubicBezTo>
                    <a:pt x="155" y="4"/>
                    <a:pt x="136" y="14"/>
                    <a:pt x="125" y="40"/>
                  </a:cubicBezTo>
                  <a:cubicBezTo>
                    <a:pt x="92" y="119"/>
                    <a:pt x="92" y="119"/>
                    <a:pt x="92" y="119"/>
                  </a:cubicBezTo>
                  <a:lnTo>
                    <a:pt x="49" y="18"/>
                  </a:lnTo>
                  <a:close/>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32" name="Freeform 11">
              <a:extLst>
                <a:ext uri="{FF2B5EF4-FFF2-40B4-BE49-F238E27FC236}">
                  <a16:creationId xmlns:a16="http://schemas.microsoft.com/office/drawing/2014/main" id="{E5E07D7E-E36B-4549-9FB3-3BA1E2259485}"/>
                </a:ext>
              </a:extLst>
            </p:cNvPr>
            <p:cNvSpPr>
              <a:spLocks noEditPoints="1"/>
            </p:cNvSpPr>
            <p:nvPr userDrawn="1"/>
          </p:nvSpPr>
          <p:spPr bwMode="auto">
            <a:xfrm>
              <a:off x="1694683" y="6569284"/>
              <a:ext cx="29671" cy="31249"/>
            </a:xfrm>
            <a:custGeom>
              <a:avLst/>
              <a:gdLst>
                <a:gd name="T0" fmla="*/ 37 w 40"/>
                <a:gd name="T1" fmla="*/ 20 h 41"/>
                <a:gd name="T2" fmla="*/ 37 w 40"/>
                <a:gd name="T3" fmla="*/ 20 h 41"/>
                <a:gd name="T4" fmla="*/ 20 w 40"/>
                <a:gd name="T5" fmla="*/ 4 h 41"/>
                <a:gd name="T6" fmla="*/ 3 w 40"/>
                <a:gd name="T7" fmla="*/ 20 h 41"/>
                <a:gd name="T8" fmla="*/ 3 w 40"/>
                <a:gd name="T9" fmla="*/ 21 h 41"/>
                <a:gd name="T10" fmla="*/ 20 w 40"/>
                <a:gd name="T11" fmla="*/ 37 h 41"/>
                <a:gd name="T12" fmla="*/ 37 w 40"/>
                <a:gd name="T13" fmla="*/ 20 h 41"/>
                <a:gd name="T14" fmla="*/ 0 w 40"/>
                <a:gd name="T15" fmla="*/ 21 h 41"/>
                <a:gd name="T16" fmla="*/ 0 w 40"/>
                <a:gd name="T17" fmla="*/ 20 h 41"/>
                <a:gd name="T18" fmla="*/ 20 w 40"/>
                <a:gd name="T19" fmla="*/ 0 h 41"/>
                <a:gd name="T20" fmla="*/ 40 w 40"/>
                <a:gd name="T21" fmla="*/ 20 h 41"/>
                <a:gd name="T22" fmla="*/ 40 w 40"/>
                <a:gd name="T23" fmla="*/ 20 h 41"/>
                <a:gd name="T24" fmla="*/ 20 w 40"/>
                <a:gd name="T25" fmla="*/ 41 h 41"/>
                <a:gd name="T26" fmla="*/ 0 w 40"/>
                <a:gd name="T27" fmla="*/ 2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41">
                  <a:moveTo>
                    <a:pt x="37" y="20"/>
                  </a:moveTo>
                  <a:cubicBezTo>
                    <a:pt x="37" y="20"/>
                    <a:pt x="37" y="20"/>
                    <a:pt x="37" y="20"/>
                  </a:cubicBezTo>
                  <a:cubicBezTo>
                    <a:pt x="37" y="11"/>
                    <a:pt x="29" y="4"/>
                    <a:pt x="20" y="4"/>
                  </a:cubicBezTo>
                  <a:cubicBezTo>
                    <a:pt x="11" y="4"/>
                    <a:pt x="3" y="11"/>
                    <a:pt x="3" y="20"/>
                  </a:cubicBezTo>
                  <a:cubicBezTo>
                    <a:pt x="3" y="21"/>
                    <a:pt x="3" y="21"/>
                    <a:pt x="3" y="21"/>
                  </a:cubicBezTo>
                  <a:cubicBezTo>
                    <a:pt x="3" y="30"/>
                    <a:pt x="11" y="37"/>
                    <a:pt x="20" y="37"/>
                  </a:cubicBezTo>
                  <a:cubicBezTo>
                    <a:pt x="29" y="37"/>
                    <a:pt x="37" y="30"/>
                    <a:pt x="37" y="20"/>
                  </a:cubicBezTo>
                  <a:moveTo>
                    <a:pt x="0" y="21"/>
                  </a:moveTo>
                  <a:cubicBezTo>
                    <a:pt x="0" y="20"/>
                    <a:pt x="0" y="20"/>
                    <a:pt x="0" y="20"/>
                  </a:cubicBezTo>
                  <a:cubicBezTo>
                    <a:pt x="0" y="9"/>
                    <a:pt x="9" y="0"/>
                    <a:pt x="20" y="0"/>
                  </a:cubicBezTo>
                  <a:cubicBezTo>
                    <a:pt x="32" y="0"/>
                    <a:pt x="40" y="9"/>
                    <a:pt x="40" y="20"/>
                  </a:cubicBezTo>
                  <a:cubicBezTo>
                    <a:pt x="40" y="20"/>
                    <a:pt x="40" y="20"/>
                    <a:pt x="40" y="20"/>
                  </a:cubicBezTo>
                  <a:cubicBezTo>
                    <a:pt x="40" y="32"/>
                    <a:pt x="31" y="41"/>
                    <a:pt x="20" y="41"/>
                  </a:cubicBezTo>
                  <a:cubicBezTo>
                    <a:pt x="8" y="41"/>
                    <a:pt x="0" y="32"/>
                    <a:pt x="0" y="21"/>
                  </a:cubicBezTo>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sp>
          <p:nvSpPr>
            <p:cNvPr id="33" name="Freeform 12">
              <a:extLst>
                <a:ext uri="{FF2B5EF4-FFF2-40B4-BE49-F238E27FC236}">
                  <a16:creationId xmlns:a16="http://schemas.microsoft.com/office/drawing/2014/main" id="{3352F97F-F3A2-4B3E-9917-55B62713FDC5}"/>
                </a:ext>
              </a:extLst>
            </p:cNvPr>
            <p:cNvSpPr>
              <a:spLocks noEditPoints="1"/>
            </p:cNvSpPr>
            <p:nvPr userDrawn="1"/>
          </p:nvSpPr>
          <p:spPr bwMode="auto">
            <a:xfrm>
              <a:off x="1703521" y="6576859"/>
              <a:ext cx="12626" cy="15151"/>
            </a:xfrm>
            <a:custGeom>
              <a:avLst/>
              <a:gdLst>
                <a:gd name="T0" fmla="*/ 9 w 17"/>
                <a:gd name="T1" fmla="*/ 10 h 20"/>
                <a:gd name="T2" fmla="*/ 12 w 17"/>
                <a:gd name="T3" fmla="*/ 7 h 20"/>
                <a:gd name="T4" fmla="*/ 12 w 17"/>
                <a:gd name="T5" fmla="*/ 7 h 20"/>
                <a:gd name="T6" fmla="*/ 9 w 17"/>
                <a:gd name="T7" fmla="*/ 4 h 20"/>
                <a:gd name="T8" fmla="*/ 5 w 17"/>
                <a:gd name="T9" fmla="*/ 4 h 20"/>
                <a:gd name="T10" fmla="*/ 5 w 17"/>
                <a:gd name="T11" fmla="*/ 10 h 20"/>
                <a:gd name="T12" fmla="*/ 9 w 17"/>
                <a:gd name="T13" fmla="*/ 10 h 20"/>
                <a:gd name="T14" fmla="*/ 0 w 17"/>
                <a:gd name="T15" fmla="*/ 2 h 20"/>
                <a:gd name="T16" fmla="*/ 2 w 17"/>
                <a:gd name="T17" fmla="*/ 0 h 20"/>
                <a:gd name="T18" fmla="*/ 9 w 17"/>
                <a:gd name="T19" fmla="*/ 0 h 20"/>
                <a:gd name="T20" fmla="*/ 15 w 17"/>
                <a:gd name="T21" fmla="*/ 2 h 20"/>
                <a:gd name="T22" fmla="*/ 17 w 17"/>
                <a:gd name="T23" fmla="*/ 7 h 20"/>
                <a:gd name="T24" fmla="*/ 17 w 17"/>
                <a:gd name="T25" fmla="*/ 7 h 20"/>
                <a:gd name="T26" fmla="*/ 13 w 17"/>
                <a:gd name="T27" fmla="*/ 13 h 20"/>
                <a:gd name="T28" fmla="*/ 16 w 17"/>
                <a:gd name="T29" fmla="*/ 17 h 20"/>
                <a:gd name="T30" fmla="*/ 16 w 17"/>
                <a:gd name="T31" fmla="*/ 18 h 20"/>
                <a:gd name="T32" fmla="*/ 14 w 17"/>
                <a:gd name="T33" fmla="*/ 20 h 20"/>
                <a:gd name="T34" fmla="*/ 12 w 17"/>
                <a:gd name="T35" fmla="*/ 19 h 20"/>
                <a:gd name="T36" fmla="*/ 8 w 17"/>
                <a:gd name="T37" fmla="*/ 14 h 20"/>
                <a:gd name="T38" fmla="*/ 5 w 17"/>
                <a:gd name="T39" fmla="*/ 14 h 20"/>
                <a:gd name="T40" fmla="*/ 5 w 17"/>
                <a:gd name="T41" fmla="*/ 18 h 20"/>
                <a:gd name="T42" fmla="*/ 2 w 17"/>
                <a:gd name="T43" fmla="*/ 20 h 20"/>
                <a:gd name="T44" fmla="*/ 0 w 17"/>
                <a:gd name="T45" fmla="*/ 18 h 20"/>
                <a:gd name="T46" fmla="*/ 0 w 17"/>
                <a:gd name="T47"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20">
                  <a:moveTo>
                    <a:pt x="9" y="10"/>
                  </a:moveTo>
                  <a:cubicBezTo>
                    <a:pt x="11" y="10"/>
                    <a:pt x="12" y="9"/>
                    <a:pt x="12" y="7"/>
                  </a:cubicBezTo>
                  <a:cubicBezTo>
                    <a:pt x="12" y="7"/>
                    <a:pt x="12" y="7"/>
                    <a:pt x="12" y="7"/>
                  </a:cubicBezTo>
                  <a:cubicBezTo>
                    <a:pt x="12" y="5"/>
                    <a:pt x="11" y="4"/>
                    <a:pt x="9" y="4"/>
                  </a:cubicBezTo>
                  <a:cubicBezTo>
                    <a:pt x="5" y="4"/>
                    <a:pt x="5" y="4"/>
                    <a:pt x="5" y="4"/>
                  </a:cubicBezTo>
                  <a:cubicBezTo>
                    <a:pt x="5" y="10"/>
                    <a:pt x="5" y="10"/>
                    <a:pt x="5" y="10"/>
                  </a:cubicBezTo>
                  <a:lnTo>
                    <a:pt x="9" y="10"/>
                  </a:lnTo>
                  <a:close/>
                  <a:moveTo>
                    <a:pt x="0" y="2"/>
                  </a:moveTo>
                  <a:cubicBezTo>
                    <a:pt x="0" y="1"/>
                    <a:pt x="1" y="0"/>
                    <a:pt x="2" y="0"/>
                  </a:cubicBezTo>
                  <a:cubicBezTo>
                    <a:pt x="9" y="0"/>
                    <a:pt x="9" y="0"/>
                    <a:pt x="9" y="0"/>
                  </a:cubicBezTo>
                  <a:cubicBezTo>
                    <a:pt x="12" y="0"/>
                    <a:pt x="14" y="1"/>
                    <a:pt x="15" y="2"/>
                  </a:cubicBezTo>
                  <a:cubicBezTo>
                    <a:pt x="16" y="3"/>
                    <a:pt x="17" y="5"/>
                    <a:pt x="17" y="7"/>
                  </a:cubicBezTo>
                  <a:cubicBezTo>
                    <a:pt x="17" y="7"/>
                    <a:pt x="17" y="7"/>
                    <a:pt x="17" y="7"/>
                  </a:cubicBezTo>
                  <a:cubicBezTo>
                    <a:pt x="17" y="10"/>
                    <a:pt x="15" y="12"/>
                    <a:pt x="13" y="13"/>
                  </a:cubicBezTo>
                  <a:cubicBezTo>
                    <a:pt x="16" y="17"/>
                    <a:pt x="16" y="17"/>
                    <a:pt x="16" y="17"/>
                  </a:cubicBezTo>
                  <a:cubicBezTo>
                    <a:pt x="16" y="17"/>
                    <a:pt x="16" y="18"/>
                    <a:pt x="16" y="18"/>
                  </a:cubicBezTo>
                  <a:cubicBezTo>
                    <a:pt x="16" y="19"/>
                    <a:pt x="15" y="20"/>
                    <a:pt x="14" y="20"/>
                  </a:cubicBezTo>
                  <a:cubicBezTo>
                    <a:pt x="13" y="20"/>
                    <a:pt x="13" y="20"/>
                    <a:pt x="12" y="19"/>
                  </a:cubicBezTo>
                  <a:cubicBezTo>
                    <a:pt x="8" y="14"/>
                    <a:pt x="8" y="14"/>
                    <a:pt x="8" y="14"/>
                  </a:cubicBezTo>
                  <a:cubicBezTo>
                    <a:pt x="5" y="14"/>
                    <a:pt x="5" y="14"/>
                    <a:pt x="5" y="14"/>
                  </a:cubicBezTo>
                  <a:cubicBezTo>
                    <a:pt x="5" y="18"/>
                    <a:pt x="5" y="18"/>
                    <a:pt x="5" y="18"/>
                  </a:cubicBezTo>
                  <a:cubicBezTo>
                    <a:pt x="5" y="19"/>
                    <a:pt x="4" y="20"/>
                    <a:pt x="2" y="20"/>
                  </a:cubicBezTo>
                  <a:cubicBezTo>
                    <a:pt x="1" y="20"/>
                    <a:pt x="0" y="19"/>
                    <a:pt x="0" y="18"/>
                  </a:cubicBezTo>
                  <a:lnTo>
                    <a:pt x="0" y="2"/>
                  </a:lnTo>
                  <a:close/>
                </a:path>
              </a:pathLst>
            </a:custGeom>
            <a:solidFill>
              <a:srgbClr val="717073"/>
            </a:solidFill>
            <a:ln>
              <a:noFill/>
            </a:ln>
            <a:extLst>
              <a:ext uri="{91240B29-F687-4f45-9708-019B960494DF}">
                <a14:hiddenLine xmlns:v="urn:schemas-microsoft-com:vml" xmlns="" xmlns:lc="http://schemas.openxmlformats.org/drawingml/2006/lockedCanvas" xmlns:p1710="http://schemas.microsoft.com/office/powerpoint/2017/10/main" xmlns:p1510="http://schemas.microsoft.com/office/powerpoint/2015/10/main" xmlns:p166="http://schemas.microsoft.com/office/powerpoint/2016/6/main" xmlns:cdr="http://schemas.openxmlformats.org/drawingml/2006/chartDrawing" xmlns:p173="http://schemas.microsoft.com/office/powerpoint/2017/3/main" xmlns:pslz="http://schemas.microsoft.com/office/powerpoint/2016/slidezoom" xmlns:c="http://schemas.openxmlformats.org/drawingml/2006/chart" xmlns:comp="http://schemas.openxmlformats.org/drawingml/2006/compatibility" xmlns:psuz="http://schemas.microsoft.com/office/powerpoint/2016/summaryzoom" xmlns:wp="http://schemas.openxmlformats.org/drawingml/2006/wordprocessingDrawing" xmlns:p159="http://schemas.microsoft.com/office/powerpoint/2015/09/main" xmlns:mc="http://schemas.openxmlformats.org/markup-compatibility/2006" xmlns:p15="http://schemas.microsoft.com/office/powerpoint/2012/main" xmlns:p16="http://schemas.microsoft.com/office/powerpoint/2015/main" xmlns:p14="http://schemas.microsoft.com/office/powerpoint/2010/main" xmlns:p184="http://schemas.microsoft.com/office/powerpoint/2018/4/main" xmlns:psez="http://schemas.microsoft.com/office/powerpoint/2016/sectionzoom" xmlns:wp14="http://schemas.microsoft.com/office/word/2010/wordprocessingDrawing" xmlns:pic="http://schemas.openxmlformats.org/drawingml/2006/picture" xmlns:dgm="http://schemas.openxmlformats.org/drawingml/2006/diagram" xmlns:xdr="http://schemas.openxmlformats.org/drawingml/2006/spreadsheetDrawing" xmlns:a13cmd="http://schemas.microsoft.com/office/drawing/2013/main/command" xmlns:a14="http://schemas.microsoft.com/office/drawing/2010/main" xmlns:p13cmd="http://schemas.microsoft.com/office/powerpoint/2013/main/command"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en-US" baseline="0" dirty="0"/>
            </a:p>
          </p:txBody>
        </p:sp>
      </p:grpSp>
    </p:spTree>
    <p:extLst>
      <p:ext uri="{BB962C8B-B14F-4D97-AF65-F5344CB8AC3E}">
        <p14:creationId xmlns:p14="http://schemas.microsoft.com/office/powerpoint/2010/main" val="928140892"/>
      </p:ext>
    </p:extLst>
  </p:cSld>
  <p:clrMap bg1="lt1" tx1="dk1" bg2="lt2" tx2="dk2" accent1="accent1" accent2="accent2" accent3="accent3" accent4="accent4" accent5="accent5" accent6="accent6" hlink="hlink" folHlink="folHlink"/>
  <p:sldLayoutIdLst>
    <p:sldLayoutId id="2147483938" r:id="rId1"/>
    <p:sldLayoutId id="2147483941" r:id="rId2"/>
    <p:sldLayoutId id="2147483942" r:id="rId3"/>
    <p:sldLayoutId id="2147483956" r:id="rId4"/>
    <p:sldLayoutId id="2147483992" r:id="rId5"/>
    <p:sldLayoutId id="2147483957" r:id="rId6"/>
    <p:sldLayoutId id="2147483993" r:id="rId7"/>
    <p:sldLayoutId id="2147483958" r:id="rId8"/>
    <p:sldLayoutId id="2147483960" r:id="rId9"/>
    <p:sldLayoutId id="2147483962" r:id="rId10"/>
    <p:sldLayoutId id="2147483963" r:id="rId11"/>
    <p:sldLayoutId id="2147483964" r:id="rId12"/>
    <p:sldLayoutId id="2147483965" r:id="rId13"/>
    <p:sldLayoutId id="2147483968" r:id="rId14"/>
    <p:sldLayoutId id="2147483969" r:id="rId15"/>
    <p:sldLayoutId id="2147483979" r:id="rId16"/>
    <p:sldLayoutId id="2147483980" r:id="rId17"/>
  </p:sldLayoutIdLst>
  <p:hf hdr="0" dt="0"/>
  <p:txStyles>
    <p:titleStyle>
      <a:lvl1pPr algn="l" defTabSz="914400" rtl="0" eaLnBrk="1" latinLnBrk="0" hangingPunct="1">
        <a:lnSpc>
          <a:spcPct val="90000"/>
        </a:lnSpc>
        <a:spcBef>
          <a:spcPct val="0"/>
        </a:spcBef>
        <a:buNone/>
        <a:defRPr sz="2800" b="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20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8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6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4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4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20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6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4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20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guide id="3" orient="horz" pos="1872">
          <p15:clr>
            <a:srgbClr val="F26B43"/>
          </p15:clr>
        </p15:guide>
        <p15:guide id="4" orient="horz" pos="1584">
          <p15:clr>
            <a:srgbClr val="F26B43"/>
          </p15:clr>
        </p15:guide>
        <p15:guide id="5" orient="horz" pos="1296">
          <p15:clr>
            <a:srgbClr val="F26B43"/>
          </p15:clr>
        </p15:guide>
        <p15:guide id="6" orient="horz" pos="1008">
          <p15:clr>
            <a:srgbClr val="F26B43"/>
          </p15:clr>
        </p15:guide>
        <p15:guide id="7" orient="horz" pos="720">
          <p15:clr>
            <a:srgbClr val="F26B43"/>
          </p15:clr>
        </p15:guide>
        <p15:guide id="8" orient="horz" pos="576">
          <p15:clr>
            <a:srgbClr val="F26B43"/>
          </p15:clr>
        </p15:guide>
        <p15:guide id="9" orient="horz" pos="288">
          <p15:clr>
            <a:srgbClr val="F26B43"/>
          </p15:clr>
        </p15:guide>
        <p15:guide id="10" orient="horz">
          <p15:clr>
            <a:srgbClr val="F26B43"/>
          </p15:clr>
        </p15:guide>
        <p15:guide id="11" orient="horz" pos="2448">
          <p15:clr>
            <a:srgbClr val="F26B43"/>
          </p15:clr>
        </p15:guide>
        <p15:guide id="12" orient="horz" pos="2736">
          <p15:clr>
            <a:srgbClr val="F26B43"/>
          </p15:clr>
        </p15:guide>
        <p15:guide id="13" orient="horz" pos="3024">
          <p15:clr>
            <a:srgbClr val="F26B43"/>
          </p15:clr>
        </p15:guide>
        <p15:guide id="14" orient="horz" pos="3312">
          <p15:clr>
            <a:srgbClr val="F26B43"/>
          </p15:clr>
        </p15:guide>
        <p15:guide id="15" orient="horz" pos="3600">
          <p15:clr>
            <a:srgbClr val="F26B43"/>
          </p15:clr>
        </p15:guide>
        <p15:guide id="16" orient="horz" pos="3888">
          <p15:clr>
            <a:srgbClr val="F26B43"/>
          </p15:clr>
        </p15:guide>
        <p15:guide id="17" orient="horz" pos="4032">
          <p15:clr>
            <a:srgbClr val="F26B43"/>
          </p15:clr>
        </p15:guide>
        <p15:guide id="18" pos="3551">
          <p15:clr>
            <a:srgbClr val="F26B43"/>
          </p15:clr>
        </p15:guide>
        <p15:guide id="19" pos="3263">
          <p15:clr>
            <a:srgbClr val="F26B43"/>
          </p15:clr>
        </p15:guide>
        <p15:guide id="20" pos="2975">
          <p15:clr>
            <a:srgbClr val="F26B43"/>
          </p15:clr>
        </p15:guide>
        <p15:guide id="21" pos="2687">
          <p15:clr>
            <a:srgbClr val="F26B43"/>
          </p15:clr>
        </p15:guide>
        <p15:guide id="22" pos="2399">
          <p15:clr>
            <a:srgbClr val="F26B43"/>
          </p15:clr>
        </p15:guide>
        <p15:guide id="23" pos="2111">
          <p15:clr>
            <a:srgbClr val="F26B43"/>
          </p15:clr>
        </p15:guide>
        <p15:guide id="24" pos="1823">
          <p15:clr>
            <a:srgbClr val="F26B43"/>
          </p15:clr>
        </p15:guide>
        <p15:guide id="25" pos="1535">
          <p15:clr>
            <a:srgbClr val="F26B43"/>
          </p15:clr>
        </p15:guide>
        <p15:guide id="26" pos="1247">
          <p15:clr>
            <a:srgbClr val="F26B43"/>
          </p15:clr>
        </p15:guide>
        <p15:guide id="27" pos="959">
          <p15:clr>
            <a:srgbClr val="F26B43"/>
          </p15:clr>
        </p15:guide>
        <p15:guide id="28" pos="671">
          <p15:clr>
            <a:srgbClr val="F26B43"/>
          </p15:clr>
        </p15:guide>
        <p15:guide id="29" pos="383">
          <p15:clr>
            <a:srgbClr val="F26B43"/>
          </p15:clr>
        </p15:guide>
        <p15:guide id="30" pos="4127">
          <p15:clr>
            <a:srgbClr val="F26B43"/>
          </p15:clr>
        </p15:guide>
        <p15:guide id="31" pos="4415">
          <p15:clr>
            <a:srgbClr val="F26B43"/>
          </p15:clr>
        </p15:guide>
        <p15:guide id="32" pos="4703">
          <p15:clr>
            <a:srgbClr val="F26B43"/>
          </p15:clr>
        </p15:guide>
        <p15:guide id="33" pos="4991">
          <p15:clr>
            <a:srgbClr val="F26B43"/>
          </p15:clr>
        </p15:guide>
        <p15:guide id="34" pos="5279">
          <p15:clr>
            <a:srgbClr val="F26B43"/>
          </p15:clr>
        </p15:guide>
        <p15:guide id="35" pos="5567">
          <p15:clr>
            <a:srgbClr val="F26B43"/>
          </p15:clr>
        </p15:guide>
        <p15:guide id="36" pos="5855">
          <p15:clr>
            <a:srgbClr val="F26B43"/>
          </p15:clr>
        </p15:guide>
        <p15:guide id="37" pos="6143">
          <p15:clr>
            <a:srgbClr val="F26B43"/>
          </p15:clr>
        </p15:guide>
        <p15:guide id="38" pos="6431">
          <p15:clr>
            <a:srgbClr val="F26B43"/>
          </p15:clr>
        </p15:guide>
        <p15:guide id="39" pos="6719">
          <p15:clr>
            <a:srgbClr val="F26B43"/>
          </p15:clr>
        </p15:guide>
        <p15:guide id="40" pos="7007">
          <p15:clr>
            <a:srgbClr val="F26B43"/>
          </p15:clr>
        </p15:guide>
        <p15:guide id="41" pos="7295">
          <p15:clr>
            <a:srgbClr val="F26B43"/>
          </p15:clr>
        </p15:guide>
        <p15:guide id="42" pos="7678">
          <p15:clr>
            <a:srgbClr val="F26B43"/>
          </p15:clr>
        </p15:guide>
        <p15:guide id="43" orient="horz" pos="4320">
          <p15:clr>
            <a:srgbClr val="F26B43"/>
          </p15:clr>
        </p15:guide>
        <p15:guide id="4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tiff"/><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tiff"/><Relationship Id="rId4" Type="http://schemas.openxmlformats.org/officeDocument/2006/relationships/image" Target="../media/image4.tiff"/><Relationship Id="rId9" Type="http://schemas.openxmlformats.org/officeDocument/2006/relationships/image" Target="../media/image9.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35C9D-49E8-AF44-B4FE-4802DCA9F8D5}"/>
              </a:ext>
            </a:extLst>
          </p:cNvPr>
          <p:cNvSpPr>
            <a:spLocks noGrp="1"/>
          </p:cNvSpPr>
          <p:nvPr>
            <p:ph type="title"/>
          </p:nvPr>
        </p:nvSpPr>
        <p:spPr/>
        <p:txBody>
          <a:bodyPr/>
          <a:lstStyle/>
          <a:p>
            <a:r>
              <a:rPr lang="en-US" dirty="0"/>
              <a:t>Architecture</a:t>
            </a:r>
          </a:p>
        </p:txBody>
      </p:sp>
      <p:sp>
        <p:nvSpPr>
          <p:cNvPr id="4" name="Text Placeholder 3"/>
          <p:cNvSpPr>
            <a:spLocks noGrp="1"/>
          </p:cNvSpPr>
          <p:nvPr>
            <p:ph type="subTitle" idx="10"/>
          </p:nvPr>
        </p:nvSpPr>
        <p:spPr/>
        <p:txBody>
          <a:bodyPr/>
          <a:lstStyle/>
          <a:p>
            <a:r>
              <a:rPr lang="en-US" dirty="0"/>
              <a:t>VMware NSX-T Data Center</a:t>
            </a:r>
          </a:p>
        </p:txBody>
      </p:sp>
    </p:spTree>
    <p:extLst>
      <p:ext uri="{BB962C8B-B14F-4D97-AF65-F5344CB8AC3E}">
        <p14:creationId xmlns:p14="http://schemas.microsoft.com/office/powerpoint/2010/main" val="1785457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DE293C-1FDA-6040-AC93-9BCCE144F72C}"/>
              </a:ext>
            </a:extLst>
          </p:cNvPr>
          <p:cNvSpPr>
            <a:spLocks noGrp="1"/>
          </p:cNvSpPr>
          <p:nvPr>
            <p:ph sz="quarter" idx="14"/>
          </p:nvPr>
        </p:nvSpPr>
        <p:spPr>
          <a:xfrm>
            <a:off x="506237" y="1474170"/>
            <a:ext cx="11682588" cy="4572000"/>
          </a:xfrm>
        </p:spPr>
        <p:txBody>
          <a:bodyPr/>
          <a:lstStyle/>
          <a:p>
            <a:pPr>
              <a:spcBef>
                <a:spcPts val="0"/>
              </a:spcBef>
            </a:pPr>
            <a:endParaRPr lang="en-US" sz="1400">
              <a:latin typeface="Courier New" panose="02070309020205020404" pitchFamily="49" charset="0"/>
              <a:cs typeface="Courier New" panose="02070309020205020404" pitchFamily="49" charset="0"/>
            </a:endParaRPr>
          </a:p>
          <a:p>
            <a:pPr>
              <a:spcBef>
                <a:spcPts val="0"/>
              </a:spcBef>
            </a:pPr>
            <a:endParaRPr lang="en-US" sz="1400">
              <a:latin typeface="Courier New" panose="02070309020205020404" pitchFamily="49" charset="0"/>
              <a:cs typeface="Courier New" panose="02070309020205020404" pitchFamily="49" charset="0"/>
            </a:endParaRPr>
          </a:p>
        </p:txBody>
      </p:sp>
      <p:sp>
        <p:nvSpPr>
          <p:cNvPr id="3" name="Title 2">
            <a:extLst>
              <a:ext uri="{FF2B5EF4-FFF2-40B4-BE49-F238E27FC236}">
                <a16:creationId xmlns:a16="http://schemas.microsoft.com/office/drawing/2014/main" id="{E6D8701B-188D-CD47-96AC-B9C02A1ABDB6}"/>
              </a:ext>
            </a:extLst>
          </p:cNvPr>
          <p:cNvSpPr>
            <a:spLocks noGrp="1"/>
          </p:cNvSpPr>
          <p:nvPr>
            <p:ph type="title"/>
          </p:nvPr>
        </p:nvSpPr>
        <p:spPr/>
        <p:txBody>
          <a:bodyPr/>
          <a:lstStyle/>
          <a:p>
            <a:r>
              <a:rPr lang="en-US"/>
              <a:t>Cluster Operations</a:t>
            </a:r>
          </a:p>
        </p:txBody>
      </p:sp>
      <p:sp>
        <p:nvSpPr>
          <p:cNvPr id="4" name="Subtitle 3">
            <a:extLst>
              <a:ext uri="{FF2B5EF4-FFF2-40B4-BE49-F238E27FC236}">
                <a16:creationId xmlns:a16="http://schemas.microsoft.com/office/drawing/2014/main" id="{59966FE1-B897-C34F-BA50-EE2C962FEF9F}"/>
              </a:ext>
            </a:extLst>
          </p:cNvPr>
          <p:cNvSpPr>
            <a:spLocks noGrp="1"/>
          </p:cNvSpPr>
          <p:nvPr>
            <p:ph type="subTitle" idx="10"/>
          </p:nvPr>
        </p:nvSpPr>
        <p:spPr/>
        <p:txBody>
          <a:bodyPr/>
          <a:lstStyle/>
          <a:p>
            <a:r>
              <a:rPr lang="en-US"/>
              <a:t>Cluster Status – Services and Logs </a:t>
            </a:r>
          </a:p>
        </p:txBody>
      </p:sp>
      <p:graphicFrame>
        <p:nvGraphicFramePr>
          <p:cNvPr id="6" name="Table 5">
            <a:extLst>
              <a:ext uri="{FF2B5EF4-FFF2-40B4-BE49-F238E27FC236}">
                <a16:creationId xmlns:a16="http://schemas.microsoft.com/office/drawing/2014/main" id="{0169DB0D-ECD2-3C44-ACDB-83EF2D20758F}"/>
              </a:ext>
            </a:extLst>
          </p:cNvPr>
          <p:cNvGraphicFramePr>
            <a:graphicFrameLocks noGrp="1"/>
          </p:cNvGraphicFramePr>
          <p:nvPr/>
        </p:nvGraphicFramePr>
        <p:xfrm>
          <a:off x="776043" y="1736944"/>
          <a:ext cx="10608537" cy="2865120"/>
        </p:xfrm>
        <a:graphic>
          <a:graphicData uri="http://schemas.openxmlformats.org/drawingml/2006/table">
            <a:tbl>
              <a:tblPr firstRow="1" bandRow="1">
                <a:tableStyleId>{EB9631B5-78F2-41C9-869B-9F39066F8104}</a:tableStyleId>
              </a:tblPr>
              <a:tblGrid>
                <a:gridCol w="2676842">
                  <a:extLst>
                    <a:ext uri="{9D8B030D-6E8A-4147-A177-3AD203B41FA5}">
                      <a16:colId xmlns:a16="http://schemas.microsoft.com/office/drawing/2014/main" val="876579701"/>
                    </a:ext>
                  </a:extLst>
                </a:gridCol>
                <a:gridCol w="2142845">
                  <a:extLst>
                    <a:ext uri="{9D8B030D-6E8A-4147-A177-3AD203B41FA5}">
                      <a16:colId xmlns:a16="http://schemas.microsoft.com/office/drawing/2014/main" val="2145751118"/>
                    </a:ext>
                  </a:extLst>
                </a:gridCol>
                <a:gridCol w="1749287">
                  <a:extLst>
                    <a:ext uri="{9D8B030D-6E8A-4147-A177-3AD203B41FA5}">
                      <a16:colId xmlns:a16="http://schemas.microsoft.com/office/drawing/2014/main" val="2248663215"/>
                    </a:ext>
                  </a:extLst>
                </a:gridCol>
                <a:gridCol w="4039563">
                  <a:extLst>
                    <a:ext uri="{9D8B030D-6E8A-4147-A177-3AD203B41FA5}">
                      <a16:colId xmlns:a16="http://schemas.microsoft.com/office/drawing/2014/main" val="1634490544"/>
                    </a:ext>
                  </a:extLst>
                </a:gridCol>
              </a:tblGrid>
              <a:tr h="370840">
                <a:tc>
                  <a:txBody>
                    <a:bodyPr/>
                    <a:lstStyle/>
                    <a:p>
                      <a:r>
                        <a:rPr lang="en-US"/>
                        <a:t>get cluster status</a:t>
                      </a:r>
                    </a:p>
                    <a:p>
                      <a:r>
                        <a:rPr lang="en-US"/>
                        <a:t>(</a:t>
                      </a:r>
                      <a:r>
                        <a:rPr lang="en-US" err="1"/>
                        <a:t>nsxcli</a:t>
                      </a:r>
                      <a:r>
                        <a:rPr lang="en-US"/>
                        <a:t>)</a:t>
                      </a:r>
                    </a:p>
                  </a:txBody>
                  <a:tcPr/>
                </a:tc>
                <a:tc>
                  <a:txBody>
                    <a:bodyPr/>
                    <a:lstStyle/>
                    <a:p>
                      <a:r>
                        <a:rPr lang="en-US"/>
                        <a:t>get services</a:t>
                      </a:r>
                    </a:p>
                    <a:p>
                      <a:r>
                        <a:rPr lang="en-US"/>
                        <a:t>(</a:t>
                      </a:r>
                      <a:r>
                        <a:rPr lang="en-US" err="1"/>
                        <a:t>nsxcli</a:t>
                      </a:r>
                      <a:r>
                        <a:rPr lang="en-US"/>
                        <a:t>)</a:t>
                      </a:r>
                    </a:p>
                  </a:txBody>
                  <a:tcPr/>
                </a:tc>
                <a:tc>
                  <a:txBody>
                    <a:bodyPr/>
                    <a:lstStyle/>
                    <a:p>
                      <a:r>
                        <a:rPr lang="en-US"/>
                        <a:t>get log-file</a:t>
                      </a:r>
                    </a:p>
                    <a:p>
                      <a:r>
                        <a:rPr lang="en-US"/>
                        <a:t>(</a:t>
                      </a:r>
                      <a:r>
                        <a:rPr lang="en-US" err="1"/>
                        <a:t>nsxcli</a:t>
                      </a:r>
                      <a:r>
                        <a:rPr lang="en-US"/>
                        <a:t>)</a:t>
                      </a:r>
                    </a:p>
                  </a:txBody>
                  <a:tcPr/>
                </a:tc>
                <a:tc>
                  <a:txBody>
                    <a:bodyPr/>
                    <a:lstStyle/>
                    <a:p>
                      <a:r>
                        <a:rPr lang="en-US"/>
                        <a:t>login as root</a:t>
                      </a:r>
                    </a:p>
                    <a:p>
                      <a:r>
                        <a:rPr lang="en-US"/>
                        <a:t>(Linux)</a:t>
                      </a:r>
                    </a:p>
                  </a:txBody>
                  <a:tcPr/>
                </a:tc>
                <a:extLst>
                  <a:ext uri="{0D108BD9-81ED-4DB2-BD59-A6C34878D82A}">
                    <a16:rowId xmlns:a16="http://schemas.microsoft.com/office/drawing/2014/main" val="526443712"/>
                  </a:ext>
                </a:extLst>
              </a:tr>
              <a:tr h="370840">
                <a:tc>
                  <a:txBody>
                    <a:bodyPr/>
                    <a:lstStyle/>
                    <a:p>
                      <a:r>
                        <a:rPr lang="en-US" sz="1600" b="1">
                          <a:latin typeface="Courier New" panose="02070309020205020404" pitchFamily="49" charset="0"/>
                          <a:cs typeface="Courier New" panose="02070309020205020404" pitchFamily="49" charset="0"/>
                        </a:rPr>
                        <a:t>DATASTORE</a:t>
                      </a:r>
                      <a:endParaRPr lang="en-US" sz="1600"/>
                    </a:p>
                  </a:txBody>
                  <a:tcPr/>
                </a:tc>
                <a:tc>
                  <a:txBody>
                    <a:bodyPr/>
                    <a:lstStyle/>
                    <a:p>
                      <a:r>
                        <a:rPr lang="en-US" sz="1600" b="1">
                          <a:latin typeface="Courier New" panose="02070309020205020404" pitchFamily="49" charset="0"/>
                          <a:cs typeface="Courier New" panose="02070309020205020404" pitchFamily="49" charset="0"/>
                        </a:rPr>
                        <a:t>datastore</a:t>
                      </a:r>
                      <a:endParaRPr lang="en-US" sz="1600"/>
                    </a:p>
                  </a:txBody>
                  <a:tcPr/>
                </a:tc>
                <a:tc>
                  <a:txBody>
                    <a:bodyPr/>
                    <a:lstStyle/>
                    <a:p>
                      <a:endParaRPr lang="en-US" sz="1600">
                        <a:solidFill>
                          <a:srgbClr val="FF0000"/>
                        </a:solidFill>
                      </a:endParaRPr>
                    </a:p>
                  </a:txBody>
                  <a:tcPr/>
                </a:tc>
                <a:tc>
                  <a:txBody>
                    <a:bodyPr/>
                    <a:lstStyle/>
                    <a:p>
                      <a:r>
                        <a:rPr lang="en-US" sz="1800" b="0">
                          <a:solidFill>
                            <a:schemeClr val="tx1"/>
                          </a:solidFill>
                          <a:latin typeface="+mn-lt"/>
                          <a:cs typeface="Courier New" panose="02070309020205020404" pitchFamily="49" charset="0"/>
                        </a:rPr>
                        <a:t>/</a:t>
                      </a:r>
                      <a:r>
                        <a:rPr lang="en-US" sz="1800" b="0" err="1">
                          <a:solidFill>
                            <a:schemeClr val="tx1"/>
                          </a:solidFill>
                          <a:latin typeface="+mn-lt"/>
                          <a:cs typeface="Courier New" panose="02070309020205020404" pitchFamily="49" charset="0"/>
                        </a:rPr>
                        <a:t>var</a:t>
                      </a:r>
                      <a:r>
                        <a:rPr lang="en-US" sz="1800" b="0">
                          <a:solidFill>
                            <a:schemeClr val="tx1"/>
                          </a:solidFill>
                          <a:latin typeface="+mn-lt"/>
                          <a:cs typeface="Courier New" panose="02070309020205020404" pitchFamily="49" charset="0"/>
                        </a:rPr>
                        <a:t>/log/</a:t>
                      </a:r>
                      <a:r>
                        <a:rPr lang="en-US" sz="1800" b="0" err="1">
                          <a:solidFill>
                            <a:schemeClr val="tx1"/>
                          </a:solidFill>
                          <a:latin typeface="+mn-lt"/>
                          <a:cs typeface="Courier New" panose="02070309020205020404" pitchFamily="49" charset="0"/>
                        </a:rPr>
                        <a:t>corfu</a:t>
                      </a:r>
                      <a:r>
                        <a:rPr lang="en-US" sz="1800" b="0">
                          <a:solidFill>
                            <a:schemeClr val="tx1"/>
                          </a:solidFill>
                          <a:latin typeface="+mn-lt"/>
                          <a:cs typeface="Courier New" panose="02070309020205020404" pitchFamily="49" charset="0"/>
                        </a:rPr>
                        <a:t>/corfu.9000.log</a:t>
                      </a:r>
                      <a:endParaRPr lang="en-US" sz="1800" b="0">
                        <a:solidFill>
                          <a:schemeClr val="tx1"/>
                        </a:solidFill>
                        <a:latin typeface="+mn-lt"/>
                      </a:endParaRPr>
                    </a:p>
                  </a:txBody>
                  <a:tcPr/>
                </a:tc>
                <a:extLst>
                  <a:ext uri="{0D108BD9-81ED-4DB2-BD59-A6C34878D82A}">
                    <a16:rowId xmlns:a16="http://schemas.microsoft.com/office/drawing/2014/main" val="1594112023"/>
                  </a:ext>
                </a:extLst>
              </a:tr>
              <a:tr h="370840">
                <a:tc>
                  <a:txBody>
                    <a:bodyPr/>
                    <a:lstStyle/>
                    <a:p>
                      <a:r>
                        <a:rPr lang="en-US" sz="1600" b="1">
                          <a:latin typeface="Courier New" panose="02070309020205020404" pitchFamily="49" charset="0"/>
                          <a:cs typeface="Courier New" panose="02070309020205020404" pitchFamily="49" charset="0"/>
                        </a:rPr>
                        <a:t>CLUSTER_BOOT_MANAGER</a:t>
                      </a:r>
                      <a:endParaRPr lang="en-US" sz="16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err="1">
                          <a:latin typeface="Courier New" panose="02070309020205020404" pitchFamily="49" charset="0"/>
                          <a:cs typeface="Courier New" panose="02070309020205020404" pitchFamily="49" charset="0"/>
                        </a:rPr>
                        <a:t>cluster_manager</a:t>
                      </a:r>
                      <a:endParaRPr lang="en-US" sz="1600"/>
                    </a:p>
                  </a:txBody>
                  <a:tcPr/>
                </a:tc>
                <a:tc>
                  <a:txBody>
                    <a:bodyPr/>
                    <a:lstStyle/>
                    <a:p>
                      <a:endParaRPr lang="en-US" sz="1600">
                        <a:solidFill>
                          <a:srgbClr val="FF0000"/>
                        </a:solidFill>
                      </a:endParaRPr>
                    </a:p>
                  </a:txBody>
                  <a:tcPr/>
                </a:tc>
                <a:tc>
                  <a:txBody>
                    <a:bodyPr/>
                    <a:lstStyle/>
                    <a:p>
                      <a:r>
                        <a:rPr lang="en-US" sz="1800" b="0">
                          <a:solidFill>
                            <a:schemeClr val="tx1"/>
                          </a:solidFill>
                          <a:latin typeface="+mn-lt"/>
                          <a:cs typeface="Courier New" panose="02070309020205020404" pitchFamily="49" charset="0"/>
                        </a:rPr>
                        <a:t>/</a:t>
                      </a:r>
                      <a:r>
                        <a:rPr lang="en-US" sz="1800" b="0" err="1">
                          <a:solidFill>
                            <a:schemeClr val="tx1"/>
                          </a:solidFill>
                          <a:latin typeface="+mn-lt"/>
                          <a:cs typeface="Courier New" panose="02070309020205020404" pitchFamily="49" charset="0"/>
                        </a:rPr>
                        <a:t>var</a:t>
                      </a:r>
                      <a:r>
                        <a:rPr lang="en-US" sz="1800" b="0">
                          <a:solidFill>
                            <a:schemeClr val="tx1"/>
                          </a:solidFill>
                          <a:latin typeface="+mn-lt"/>
                          <a:cs typeface="Courier New" panose="02070309020205020404" pitchFamily="49" charset="0"/>
                        </a:rPr>
                        <a:t>/log/</a:t>
                      </a:r>
                      <a:r>
                        <a:rPr lang="en-US" sz="1800" b="0" err="1">
                          <a:solidFill>
                            <a:schemeClr val="tx1"/>
                          </a:solidFill>
                          <a:latin typeface="+mn-lt"/>
                          <a:cs typeface="Courier New" panose="02070309020205020404" pitchFamily="49" charset="0"/>
                        </a:rPr>
                        <a:t>cbm</a:t>
                      </a:r>
                      <a:r>
                        <a:rPr lang="en-US" sz="1800" b="0">
                          <a:solidFill>
                            <a:schemeClr val="tx1"/>
                          </a:solidFill>
                          <a:latin typeface="+mn-lt"/>
                          <a:cs typeface="Courier New" panose="02070309020205020404" pitchFamily="49" charset="0"/>
                        </a:rPr>
                        <a:t>/</a:t>
                      </a:r>
                      <a:r>
                        <a:rPr lang="en-US" sz="1800" b="0" err="1">
                          <a:solidFill>
                            <a:schemeClr val="tx1"/>
                          </a:solidFill>
                          <a:latin typeface="+mn-lt"/>
                          <a:cs typeface="Courier New" panose="02070309020205020404" pitchFamily="49" charset="0"/>
                        </a:rPr>
                        <a:t>cbm.log</a:t>
                      </a:r>
                      <a:endParaRPr lang="en-US" sz="1800" b="0">
                        <a:solidFill>
                          <a:schemeClr val="tx1"/>
                        </a:solidFill>
                        <a:latin typeface="+mn-lt"/>
                      </a:endParaRPr>
                    </a:p>
                  </a:txBody>
                  <a:tcPr/>
                </a:tc>
                <a:extLst>
                  <a:ext uri="{0D108BD9-81ED-4DB2-BD59-A6C34878D82A}">
                    <a16:rowId xmlns:a16="http://schemas.microsoft.com/office/drawing/2014/main" val="3130787022"/>
                  </a:ext>
                </a:extLst>
              </a:tr>
              <a:tr h="370840">
                <a:tc>
                  <a:txBody>
                    <a:bodyPr/>
                    <a:lstStyle/>
                    <a:p>
                      <a:r>
                        <a:rPr lang="en-US" sz="1600" b="1">
                          <a:latin typeface="Courier New" panose="02070309020205020404" pitchFamily="49" charset="0"/>
                          <a:cs typeface="Courier New" panose="02070309020205020404" pitchFamily="49" charset="0"/>
                        </a:rPr>
                        <a:t>CONTROLLER</a:t>
                      </a:r>
                      <a:endParaRPr lang="en-US" sz="1600"/>
                    </a:p>
                  </a:txBody>
                  <a:tcPr/>
                </a:tc>
                <a:tc>
                  <a:txBody>
                    <a:bodyPr/>
                    <a:lstStyle/>
                    <a:p>
                      <a:r>
                        <a:rPr lang="en-US" sz="1600" b="1">
                          <a:latin typeface="Courier New" panose="02070309020205020404" pitchFamily="49" charset="0"/>
                          <a:cs typeface="Courier New" panose="02070309020205020404" pitchFamily="49" charset="0"/>
                        </a:rPr>
                        <a:t>controller</a:t>
                      </a:r>
                      <a:endParaRPr lang="en-US" sz="1600"/>
                    </a:p>
                  </a:txBody>
                  <a:tcPr/>
                </a:tc>
                <a:tc>
                  <a:txBody>
                    <a:bodyPr/>
                    <a:lstStyle/>
                    <a:p>
                      <a:endParaRPr lang="en-US" sz="1600">
                        <a:solidFill>
                          <a:srgbClr val="FF0000"/>
                        </a:solidFill>
                      </a:endParaRPr>
                    </a:p>
                  </a:txBody>
                  <a:tcPr/>
                </a:tc>
                <a:tc>
                  <a:txBody>
                    <a:bodyPr/>
                    <a:lstStyle/>
                    <a:p>
                      <a:r>
                        <a:rPr lang="en-US" sz="1800" b="0">
                          <a:solidFill>
                            <a:schemeClr val="tx1"/>
                          </a:solidFill>
                          <a:latin typeface="+mn-lt"/>
                          <a:cs typeface="Courier New" panose="02070309020205020404" pitchFamily="49" charset="0"/>
                        </a:rPr>
                        <a:t>/</a:t>
                      </a:r>
                      <a:r>
                        <a:rPr lang="en-US" sz="1800" b="0" err="1">
                          <a:solidFill>
                            <a:schemeClr val="tx1"/>
                          </a:solidFill>
                          <a:latin typeface="+mn-lt"/>
                          <a:cs typeface="Courier New" panose="02070309020205020404" pitchFamily="49" charset="0"/>
                        </a:rPr>
                        <a:t>var</a:t>
                      </a:r>
                      <a:r>
                        <a:rPr lang="en-US" sz="1800" b="0">
                          <a:solidFill>
                            <a:schemeClr val="tx1"/>
                          </a:solidFill>
                          <a:latin typeface="+mn-lt"/>
                          <a:cs typeface="Courier New" panose="02070309020205020404" pitchFamily="49" charset="0"/>
                        </a:rPr>
                        <a:t>/log/</a:t>
                      </a:r>
                      <a:r>
                        <a:rPr lang="en-US" sz="1800" b="0" err="1">
                          <a:solidFill>
                            <a:schemeClr val="tx1"/>
                          </a:solidFill>
                          <a:latin typeface="+mn-lt"/>
                          <a:cs typeface="Courier New" panose="02070309020205020404" pitchFamily="49" charset="0"/>
                        </a:rPr>
                        <a:t>cloudnet</a:t>
                      </a:r>
                      <a:r>
                        <a:rPr lang="en-US" sz="1800" b="0">
                          <a:solidFill>
                            <a:schemeClr val="tx1"/>
                          </a:solidFill>
                          <a:latin typeface="+mn-lt"/>
                          <a:cs typeface="Courier New" panose="02070309020205020404" pitchFamily="49" charset="0"/>
                        </a:rPr>
                        <a:t>/</a:t>
                      </a:r>
                      <a:r>
                        <a:rPr lang="en-US" sz="1800" b="0" err="1">
                          <a:solidFill>
                            <a:schemeClr val="tx1"/>
                          </a:solidFill>
                          <a:latin typeface="+mn-lt"/>
                          <a:cs typeface="Courier New" panose="02070309020205020404" pitchFamily="49" charset="0"/>
                        </a:rPr>
                        <a:t>nsx-ccp.log</a:t>
                      </a:r>
                      <a:endParaRPr lang="en-US" sz="1800" b="0">
                        <a:solidFill>
                          <a:schemeClr val="tx1"/>
                        </a:solidFill>
                        <a:latin typeface="+mn-lt"/>
                      </a:endParaRPr>
                    </a:p>
                  </a:txBody>
                  <a:tcPr/>
                </a:tc>
                <a:extLst>
                  <a:ext uri="{0D108BD9-81ED-4DB2-BD59-A6C34878D82A}">
                    <a16:rowId xmlns:a16="http://schemas.microsoft.com/office/drawing/2014/main" val="3924142407"/>
                  </a:ext>
                </a:extLst>
              </a:tr>
              <a:tr h="370840">
                <a:tc>
                  <a:txBody>
                    <a:bodyPr/>
                    <a:lstStyle/>
                    <a:p>
                      <a:r>
                        <a:rPr lang="en-US" sz="1600" b="1">
                          <a:latin typeface="Courier New" panose="02070309020205020404" pitchFamily="49" charset="0"/>
                          <a:cs typeface="Courier New" panose="02070309020205020404" pitchFamily="49" charset="0"/>
                        </a:rPr>
                        <a:t>MANAGER</a:t>
                      </a:r>
                      <a:endParaRPr lang="en-US" sz="1600"/>
                    </a:p>
                  </a:txBody>
                  <a:tcPr/>
                </a:tc>
                <a:tc>
                  <a:txBody>
                    <a:bodyPr/>
                    <a:lstStyle/>
                    <a:p>
                      <a:r>
                        <a:rPr lang="en-US" sz="1600" b="1">
                          <a:latin typeface="Courier New" panose="02070309020205020404" pitchFamily="49" charset="0"/>
                          <a:cs typeface="Courier New" panose="02070309020205020404" pitchFamily="49" charset="0"/>
                        </a:rPr>
                        <a:t>manager</a:t>
                      </a:r>
                      <a:endParaRPr lang="en-US" sz="1600"/>
                    </a:p>
                  </a:txBody>
                  <a:tcPr/>
                </a:tc>
                <a:tc>
                  <a:txBody>
                    <a:bodyPr/>
                    <a:lstStyle/>
                    <a:p>
                      <a:r>
                        <a:rPr lang="en-US" sz="1600" b="1" err="1">
                          <a:latin typeface="Courier New" panose="02070309020205020404" pitchFamily="49" charset="0"/>
                          <a:cs typeface="Courier New" panose="02070309020205020404" pitchFamily="49" charset="0"/>
                        </a:rPr>
                        <a:t>manager.log</a:t>
                      </a:r>
                      <a:r>
                        <a:rPr lang="en-US" sz="1600" b="1">
                          <a:latin typeface="Courier New" panose="02070309020205020404" pitchFamily="49" charset="0"/>
                          <a:cs typeface="Courier New" panose="02070309020205020404" pitchFamily="49" charset="0"/>
                        </a:rPr>
                        <a:t> </a:t>
                      </a:r>
                      <a:endParaRPr lang="en-US" sz="1600"/>
                    </a:p>
                  </a:txBody>
                  <a:tcPr/>
                </a:tc>
                <a:tc>
                  <a:txBody>
                    <a:bodyPr/>
                    <a:lstStyle/>
                    <a:p>
                      <a:r>
                        <a:rPr lang="en-US"/>
                        <a:t>/</a:t>
                      </a:r>
                      <a:r>
                        <a:rPr lang="en-US" err="1"/>
                        <a:t>var</a:t>
                      </a:r>
                      <a:r>
                        <a:rPr lang="en-US"/>
                        <a:t>/log/proton/</a:t>
                      </a:r>
                      <a:r>
                        <a:rPr lang="en-US" err="1"/>
                        <a:t>nsxapi.log</a:t>
                      </a:r>
                      <a:endParaRPr lang="en-US"/>
                    </a:p>
                  </a:txBody>
                  <a:tcPr/>
                </a:tc>
                <a:extLst>
                  <a:ext uri="{0D108BD9-81ED-4DB2-BD59-A6C34878D82A}">
                    <a16:rowId xmlns:a16="http://schemas.microsoft.com/office/drawing/2014/main" val="2259793871"/>
                  </a:ext>
                </a:extLst>
              </a:tr>
              <a:tr h="370840">
                <a:tc>
                  <a:txBody>
                    <a:bodyPr/>
                    <a:lstStyle/>
                    <a:p>
                      <a:r>
                        <a:rPr lang="en-US" sz="1600" b="1">
                          <a:latin typeface="Courier New" panose="02070309020205020404" pitchFamily="49" charset="0"/>
                          <a:cs typeface="Courier New" panose="02070309020205020404" pitchFamily="49" charset="0"/>
                        </a:rPr>
                        <a:t>POLICY</a:t>
                      </a:r>
                      <a:endParaRPr lang="en-US" sz="1600"/>
                    </a:p>
                  </a:txBody>
                  <a:tcPr/>
                </a:tc>
                <a:tc>
                  <a:txBody>
                    <a:bodyPr/>
                    <a:lstStyle/>
                    <a:p>
                      <a:r>
                        <a:rPr lang="en-US" sz="1600" b="1">
                          <a:latin typeface="Courier New" panose="02070309020205020404" pitchFamily="49" charset="0"/>
                          <a:cs typeface="Courier New" panose="02070309020205020404" pitchFamily="49" charset="0"/>
                        </a:rPr>
                        <a:t>policy</a:t>
                      </a:r>
                      <a:endParaRPr lang="en-US" sz="1600"/>
                    </a:p>
                  </a:txBody>
                  <a:tcPr/>
                </a:tc>
                <a:tc>
                  <a:txBody>
                    <a:bodyPr/>
                    <a:lstStyle/>
                    <a:p>
                      <a:r>
                        <a:rPr lang="en-US" sz="1600" b="1" err="1">
                          <a:latin typeface="Courier New" panose="02070309020205020404" pitchFamily="49" charset="0"/>
                          <a:cs typeface="Courier New" panose="02070309020205020404" pitchFamily="49" charset="0"/>
                        </a:rPr>
                        <a:t>policy.log</a:t>
                      </a:r>
                      <a:endParaRPr lang="en-US" sz="1600"/>
                    </a:p>
                  </a:txBody>
                  <a:tcPr/>
                </a:tc>
                <a:tc>
                  <a:txBody>
                    <a:bodyPr/>
                    <a:lstStyle/>
                    <a:p>
                      <a:r>
                        <a:rPr lang="en-US"/>
                        <a:t>/</a:t>
                      </a:r>
                      <a:r>
                        <a:rPr lang="en-US" err="1"/>
                        <a:t>var</a:t>
                      </a:r>
                      <a:r>
                        <a:rPr lang="en-US"/>
                        <a:t>/log/policy/</a:t>
                      </a:r>
                      <a:r>
                        <a:rPr lang="en-US" err="1"/>
                        <a:t>policy.log</a:t>
                      </a:r>
                      <a:endParaRPr lang="en-US"/>
                    </a:p>
                  </a:txBody>
                  <a:tcPr/>
                </a:tc>
                <a:extLst>
                  <a:ext uri="{0D108BD9-81ED-4DB2-BD59-A6C34878D82A}">
                    <a16:rowId xmlns:a16="http://schemas.microsoft.com/office/drawing/2014/main" val="401799926"/>
                  </a:ext>
                </a:extLst>
              </a:tr>
              <a:tr h="370840">
                <a:tc>
                  <a:txBody>
                    <a:bodyPr/>
                    <a:lstStyle/>
                    <a:p>
                      <a:r>
                        <a:rPr lang="en-US" sz="1600" b="1">
                          <a:latin typeface="Courier New" panose="02070309020205020404" pitchFamily="49" charset="0"/>
                          <a:cs typeface="Courier New" panose="02070309020205020404" pitchFamily="49" charset="0"/>
                        </a:rPr>
                        <a:t>HTTPS</a:t>
                      </a:r>
                      <a:endParaRPr lang="en-US" sz="1600"/>
                    </a:p>
                  </a:txBody>
                  <a:tcPr/>
                </a:tc>
                <a:tc>
                  <a:txBody>
                    <a:bodyPr/>
                    <a:lstStyle/>
                    <a:p>
                      <a:r>
                        <a:rPr lang="en-US" sz="1600" b="1">
                          <a:latin typeface="Courier New" panose="02070309020205020404" pitchFamily="49" charset="0"/>
                          <a:cs typeface="Courier New" panose="02070309020205020404" pitchFamily="49" charset="0"/>
                        </a:rPr>
                        <a:t>http</a:t>
                      </a:r>
                      <a:endParaRPr lang="en-US" sz="1600"/>
                    </a:p>
                  </a:txBody>
                  <a:tcPr/>
                </a:tc>
                <a:tc>
                  <a:txBody>
                    <a:bodyPr/>
                    <a:lstStyle/>
                    <a:p>
                      <a:r>
                        <a:rPr lang="en-US" sz="1600" b="1" err="1">
                          <a:latin typeface="Courier New" panose="02070309020205020404" pitchFamily="49" charset="0"/>
                          <a:cs typeface="Courier New" panose="02070309020205020404" pitchFamily="49" charset="0"/>
                        </a:rPr>
                        <a:t>http.log</a:t>
                      </a:r>
                      <a:endParaRPr lang="en-US" sz="1600"/>
                    </a:p>
                  </a:txBody>
                  <a:tcPr/>
                </a:tc>
                <a:tc>
                  <a:txBody>
                    <a:bodyPr/>
                    <a:lstStyle/>
                    <a:p>
                      <a:r>
                        <a:rPr lang="en-US"/>
                        <a:t>/</a:t>
                      </a:r>
                      <a:r>
                        <a:rPr lang="en-US" err="1"/>
                        <a:t>var</a:t>
                      </a:r>
                      <a:r>
                        <a:rPr lang="en-US"/>
                        <a:t>/log/proxy/reserve-</a:t>
                      </a:r>
                      <a:r>
                        <a:rPr lang="en-US" err="1"/>
                        <a:t>proxy.log</a:t>
                      </a:r>
                      <a:endParaRPr lang="en-US"/>
                    </a:p>
                  </a:txBody>
                  <a:tcPr/>
                </a:tc>
                <a:extLst>
                  <a:ext uri="{0D108BD9-81ED-4DB2-BD59-A6C34878D82A}">
                    <a16:rowId xmlns:a16="http://schemas.microsoft.com/office/drawing/2014/main" val="668263225"/>
                  </a:ext>
                </a:extLst>
              </a:tr>
            </a:tbl>
          </a:graphicData>
        </a:graphic>
      </p:graphicFrame>
      <p:graphicFrame>
        <p:nvGraphicFramePr>
          <p:cNvPr id="8" name="Table 7">
            <a:extLst>
              <a:ext uri="{FF2B5EF4-FFF2-40B4-BE49-F238E27FC236}">
                <a16:creationId xmlns:a16="http://schemas.microsoft.com/office/drawing/2014/main" id="{6B922B18-20FA-5D4C-9FBA-6BCA10A3F3D0}"/>
              </a:ext>
            </a:extLst>
          </p:cNvPr>
          <p:cNvGraphicFramePr>
            <a:graphicFrameLocks noGrp="1"/>
          </p:cNvGraphicFramePr>
          <p:nvPr/>
        </p:nvGraphicFramePr>
        <p:xfrm>
          <a:off x="776041" y="4878370"/>
          <a:ext cx="10608539" cy="741680"/>
        </p:xfrm>
        <a:graphic>
          <a:graphicData uri="http://schemas.openxmlformats.org/drawingml/2006/table">
            <a:tbl>
              <a:tblPr firstRow="1" bandRow="1">
                <a:tableStyleId>{EB9631B5-78F2-41C9-869B-9F39066F8104}</a:tableStyleId>
              </a:tblPr>
              <a:tblGrid>
                <a:gridCol w="10608539">
                  <a:extLst>
                    <a:ext uri="{9D8B030D-6E8A-4147-A177-3AD203B41FA5}">
                      <a16:colId xmlns:a16="http://schemas.microsoft.com/office/drawing/2014/main" val="2216679631"/>
                    </a:ext>
                  </a:extLst>
                </a:gridCol>
              </a:tblGrid>
              <a:tr h="370840">
                <a:tc>
                  <a:txBody>
                    <a:bodyPr/>
                    <a:lstStyle/>
                    <a:p>
                      <a:r>
                        <a:rPr lang="en-US" b="1">
                          <a:latin typeface="Courier New" panose="02070309020205020404" pitchFamily="49" charset="0"/>
                          <a:cs typeface="Courier New" panose="02070309020205020404" pitchFamily="49" charset="0"/>
                        </a:rPr>
                        <a:t>Overall log</a:t>
                      </a:r>
                      <a:endParaRPr lang="en-US"/>
                    </a:p>
                  </a:txBody>
                  <a:tcPr/>
                </a:tc>
                <a:extLst>
                  <a:ext uri="{0D108BD9-81ED-4DB2-BD59-A6C34878D82A}">
                    <a16:rowId xmlns:a16="http://schemas.microsoft.com/office/drawing/2014/main" val="3288030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Courier New" panose="02070309020205020404" pitchFamily="49" charset="0"/>
                          <a:cs typeface="Courier New" panose="02070309020205020404" pitchFamily="49" charset="0"/>
                        </a:rPr>
                        <a:t>/</a:t>
                      </a:r>
                      <a:r>
                        <a:rPr lang="en-US" b="1" err="1">
                          <a:latin typeface="Courier New" panose="02070309020205020404" pitchFamily="49" charset="0"/>
                          <a:cs typeface="Courier New" panose="02070309020205020404" pitchFamily="49" charset="0"/>
                        </a:rPr>
                        <a:t>var</a:t>
                      </a:r>
                      <a:r>
                        <a:rPr lang="en-US" b="1">
                          <a:latin typeface="Courier New" panose="02070309020205020404" pitchFamily="49" charset="0"/>
                          <a:cs typeface="Courier New" panose="02070309020205020404" pitchFamily="49" charset="0"/>
                        </a:rPr>
                        <a:t>/log/syslog</a:t>
                      </a:r>
                    </a:p>
                  </a:txBody>
                  <a:tcPr/>
                </a:tc>
                <a:extLst>
                  <a:ext uri="{0D108BD9-81ED-4DB2-BD59-A6C34878D82A}">
                    <a16:rowId xmlns:a16="http://schemas.microsoft.com/office/drawing/2014/main" val="1766024450"/>
                  </a:ext>
                </a:extLst>
              </a:tr>
            </a:tbl>
          </a:graphicData>
        </a:graphic>
      </p:graphicFrame>
    </p:spTree>
    <p:extLst>
      <p:ext uri="{BB962C8B-B14F-4D97-AF65-F5344CB8AC3E}">
        <p14:creationId xmlns:p14="http://schemas.microsoft.com/office/powerpoint/2010/main" val="3705962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DE293C-1FDA-6040-AC93-9BCCE144F72C}"/>
              </a:ext>
            </a:extLst>
          </p:cNvPr>
          <p:cNvSpPr>
            <a:spLocks noGrp="1"/>
          </p:cNvSpPr>
          <p:nvPr>
            <p:ph sz="quarter" idx="14"/>
          </p:nvPr>
        </p:nvSpPr>
        <p:spPr>
          <a:xfrm>
            <a:off x="382575" y="1435357"/>
            <a:ext cx="10972800" cy="4572000"/>
          </a:xfrm>
        </p:spPr>
        <p:txBody>
          <a:bodyPr/>
          <a:lstStyle/>
          <a:p>
            <a:pPr>
              <a:spcBef>
                <a:spcPts val="0"/>
              </a:spcBef>
            </a:pPr>
            <a:r>
              <a:rPr lang="en-US" sz="1400" b="1">
                <a:highlight>
                  <a:srgbClr val="FFFF00"/>
                </a:highlight>
                <a:latin typeface="Courier New" panose="02070309020205020404" pitchFamily="49" charset="0"/>
                <a:cs typeface="Courier New" panose="02070309020205020404" pitchFamily="49" charset="0"/>
              </a:rPr>
              <a:t>nsx-mgr-1&gt; </a:t>
            </a:r>
            <a:r>
              <a:rPr lang="en-US" sz="1600" b="1">
                <a:highlight>
                  <a:srgbClr val="FFFF00"/>
                </a:highlight>
                <a:latin typeface="Courier New" panose="02070309020205020404" pitchFamily="49" charset="0"/>
                <a:cs typeface="Courier New" panose="02070309020205020404" pitchFamily="49" charset="0"/>
              </a:rPr>
              <a:t>get cluster status</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Cluster Id: e3e7cb66-519c-4e01-9c0e-074fb703f82d</a:t>
            </a:r>
          </a:p>
          <a:p>
            <a:pPr>
              <a:spcBef>
                <a:spcPts val="0"/>
              </a:spcBef>
            </a:pPr>
            <a:r>
              <a:rPr lang="en-US" sz="1000">
                <a:latin typeface="Courier New" panose="02070309020205020404" pitchFamily="49" charset="0"/>
                <a:cs typeface="Courier New" panose="02070309020205020404" pitchFamily="49" charset="0"/>
              </a:rPr>
              <a:t>Group Type: </a:t>
            </a:r>
            <a:r>
              <a:rPr lang="en-US" sz="1200" b="1">
                <a:latin typeface="Courier New" panose="02070309020205020404" pitchFamily="49" charset="0"/>
                <a:cs typeface="Courier New" panose="02070309020205020404" pitchFamily="49" charset="0"/>
              </a:rPr>
              <a:t>DATASTORE</a:t>
            </a:r>
          </a:p>
          <a:p>
            <a:pPr>
              <a:spcBef>
                <a:spcPts val="0"/>
              </a:spcBef>
            </a:pPr>
            <a:r>
              <a:rPr lang="en-US" sz="1000">
                <a:latin typeface="Courier New" panose="02070309020205020404" pitchFamily="49" charset="0"/>
                <a:cs typeface="Courier New" panose="02070309020205020404" pitchFamily="49" charset="0"/>
              </a:rPr>
              <a:t>Group Status: STABLE</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Members:</a:t>
            </a:r>
          </a:p>
          <a:p>
            <a:pPr>
              <a:spcBef>
                <a:spcPts val="0"/>
              </a:spcBef>
            </a:pPr>
            <a:r>
              <a:rPr lang="en-US" sz="1000">
                <a:latin typeface="Courier New" panose="02070309020205020404" pitchFamily="49" charset="0"/>
                <a:cs typeface="Courier New" panose="02070309020205020404" pitchFamily="49" charset="0"/>
              </a:rPr>
              <a:t>    UUID                                       FQDN                                       IP               STATUS</a:t>
            </a:r>
          </a:p>
          <a:p>
            <a:pPr>
              <a:spcBef>
                <a:spcPts val="0"/>
              </a:spcBef>
            </a:pPr>
            <a:r>
              <a:rPr lang="en-US" sz="1000">
                <a:latin typeface="Courier New" panose="02070309020205020404" pitchFamily="49" charset="0"/>
                <a:cs typeface="Courier New" panose="02070309020205020404" pitchFamily="49" charset="0"/>
              </a:rPr>
              <a:t>    2eae3b42-d003-b512-b3ef-53d9c7046716       nsx-mgr-1                                  192.168.110.152  UP</a:t>
            </a:r>
          </a:p>
          <a:p>
            <a:pPr>
              <a:spcBef>
                <a:spcPts val="0"/>
              </a:spcBef>
            </a:pPr>
            <a:r>
              <a:rPr lang="en-US" sz="1000">
                <a:latin typeface="Courier New" panose="02070309020205020404" pitchFamily="49" charset="0"/>
                <a:cs typeface="Courier New" panose="02070309020205020404" pitchFamily="49" charset="0"/>
              </a:rPr>
              <a:t>    c7d3b784-90e0-4e9c-a11e-7f9cb6add230       nsx-mgr-2                                  192.168.110.162  UP</a:t>
            </a:r>
          </a:p>
          <a:p>
            <a:pPr>
              <a:spcBef>
                <a:spcPts val="0"/>
              </a:spcBef>
            </a:pPr>
            <a:r>
              <a:rPr lang="en-US" sz="1000">
                <a:latin typeface="Courier New" panose="02070309020205020404" pitchFamily="49" charset="0"/>
                <a:cs typeface="Courier New" panose="02070309020205020404" pitchFamily="49" charset="0"/>
              </a:rPr>
              <a:t>    d65499c6-3956-42aa-a084-3798c87f9d81       nsx-mgr-3                                  192.168.110.172  UP</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Group Type: </a:t>
            </a:r>
            <a:r>
              <a:rPr lang="en-US" sz="1200" b="1">
                <a:latin typeface="Courier New" panose="02070309020205020404" pitchFamily="49" charset="0"/>
                <a:cs typeface="Courier New" panose="02070309020205020404" pitchFamily="49" charset="0"/>
              </a:rPr>
              <a:t>CLUSTER_BOOT_MANAGER</a:t>
            </a:r>
          </a:p>
          <a:p>
            <a:pPr>
              <a:spcBef>
                <a:spcPts val="0"/>
              </a:spcBef>
            </a:pPr>
            <a:r>
              <a:rPr lang="en-US" sz="1000">
                <a:latin typeface="Courier New" panose="02070309020205020404" pitchFamily="49" charset="0"/>
                <a:cs typeface="Courier New" panose="02070309020205020404" pitchFamily="49" charset="0"/>
              </a:rPr>
              <a:t>Group Status: STABLE</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Members:</a:t>
            </a:r>
          </a:p>
          <a:p>
            <a:pPr>
              <a:spcBef>
                <a:spcPts val="0"/>
              </a:spcBef>
            </a:pPr>
            <a:r>
              <a:rPr lang="en-US" sz="1000">
                <a:latin typeface="Courier New" panose="02070309020205020404" pitchFamily="49" charset="0"/>
                <a:cs typeface="Courier New" panose="02070309020205020404" pitchFamily="49" charset="0"/>
              </a:rPr>
              <a:t>    UUID                                       FQDN                                       IP               STATUS</a:t>
            </a:r>
          </a:p>
          <a:p>
            <a:pPr>
              <a:spcBef>
                <a:spcPts val="0"/>
              </a:spcBef>
            </a:pPr>
            <a:r>
              <a:rPr lang="en-US" sz="1000">
                <a:latin typeface="Courier New" panose="02070309020205020404" pitchFamily="49" charset="0"/>
                <a:cs typeface="Courier New" panose="02070309020205020404" pitchFamily="49" charset="0"/>
              </a:rPr>
              <a:t>    c7d3b784-90e0-4e9c-a11e-7f9cb6add230       nsx-mgr-2                                  192.168.110.162  UP</a:t>
            </a:r>
          </a:p>
          <a:p>
            <a:pPr>
              <a:spcBef>
                <a:spcPts val="0"/>
              </a:spcBef>
            </a:pPr>
            <a:r>
              <a:rPr lang="en-US" sz="1000">
                <a:latin typeface="Courier New" panose="02070309020205020404" pitchFamily="49" charset="0"/>
                <a:cs typeface="Courier New" panose="02070309020205020404" pitchFamily="49" charset="0"/>
              </a:rPr>
              <a:t>    2eae3b42-d003-b512-b3ef-53d9c7046716       nsx-mgr-1                                  192.168.110.152  UP</a:t>
            </a:r>
          </a:p>
          <a:p>
            <a:pPr>
              <a:spcBef>
                <a:spcPts val="0"/>
              </a:spcBef>
            </a:pPr>
            <a:r>
              <a:rPr lang="en-US" sz="1000">
                <a:latin typeface="Courier New" panose="02070309020205020404" pitchFamily="49" charset="0"/>
                <a:cs typeface="Courier New" panose="02070309020205020404" pitchFamily="49" charset="0"/>
              </a:rPr>
              <a:t>    d65499c6-3956-42aa-a084-3798c87f9d81       nsx-mgr-3                                  192.168.110.172  UP</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Group Type: </a:t>
            </a:r>
            <a:r>
              <a:rPr lang="en-US" sz="1200" b="1">
                <a:latin typeface="Courier New" panose="02070309020205020404" pitchFamily="49" charset="0"/>
                <a:cs typeface="Courier New" panose="02070309020205020404" pitchFamily="49" charset="0"/>
              </a:rPr>
              <a:t>CONTROLLER</a:t>
            </a:r>
          </a:p>
          <a:p>
            <a:pPr>
              <a:spcBef>
                <a:spcPts val="0"/>
              </a:spcBef>
            </a:pPr>
            <a:r>
              <a:rPr lang="en-US" sz="1000">
                <a:latin typeface="Courier New" panose="02070309020205020404" pitchFamily="49" charset="0"/>
                <a:cs typeface="Courier New" panose="02070309020205020404" pitchFamily="49" charset="0"/>
              </a:rPr>
              <a:t>Group Status: STABLE</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Members:</a:t>
            </a:r>
          </a:p>
          <a:p>
            <a:pPr>
              <a:spcBef>
                <a:spcPts val="0"/>
              </a:spcBef>
            </a:pPr>
            <a:r>
              <a:rPr lang="en-US" sz="1000">
                <a:latin typeface="Courier New" panose="02070309020205020404" pitchFamily="49" charset="0"/>
                <a:cs typeface="Courier New" panose="02070309020205020404" pitchFamily="49" charset="0"/>
              </a:rPr>
              <a:t>    UUID                                       FQDN                                       IP               STATUS</a:t>
            </a:r>
          </a:p>
          <a:p>
            <a:pPr>
              <a:spcBef>
                <a:spcPts val="0"/>
              </a:spcBef>
            </a:pPr>
            <a:r>
              <a:rPr lang="en-US" sz="1000">
                <a:latin typeface="Courier New" panose="02070309020205020404" pitchFamily="49" charset="0"/>
                <a:cs typeface="Courier New" panose="02070309020205020404" pitchFamily="49" charset="0"/>
              </a:rPr>
              <a:t>    c757537e-2b1b-40eb-af50-827eb79eeadf       nsx-mgr-1                                  192.168.110.152  UP</a:t>
            </a:r>
          </a:p>
          <a:p>
            <a:pPr>
              <a:spcBef>
                <a:spcPts val="0"/>
              </a:spcBef>
            </a:pPr>
            <a:r>
              <a:rPr lang="en-US" sz="1000">
                <a:latin typeface="Courier New" panose="02070309020205020404" pitchFamily="49" charset="0"/>
                <a:cs typeface="Courier New" panose="02070309020205020404" pitchFamily="49" charset="0"/>
              </a:rPr>
              <a:t>    1bac0a2a-98a4-4a8c-a78d-a6124e997c6f       nsx-mgr-3                                  192.168.110.172  UP</a:t>
            </a:r>
          </a:p>
          <a:p>
            <a:pPr>
              <a:spcBef>
                <a:spcPts val="0"/>
              </a:spcBef>
            </a:pPr>
            <a:r>
              <a:rPr lang="en-US" sz="1000">
                <a:latin typeface="Courier New" panose="02070309020205020404" pitchFamily="49" charset="0"/>
                <a:cs typeface="Courier New" panose="02070309020205020404" pitchFamily="49" charset="0"/>
              </a:rPr>
              <a:t>    881b4876-c042-4434-a62f-ad9a1dba1bfa       nsx-mgr-2                                  192.168.110.162  UP</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endParaRPr lang="en-US" sz="1000">
              <a:latin typeface="Courier New" panose="02070309020205020404" pitchFamily="49" charset="0"/>
              <a:cs typeface="Courier New" panose="02070309020205020404" pitchFamily="49" charset="0"/>
            </a:endParaRPr>
          </a:p>
        </p:txBody>
      </p:sp>
      <p:sp>
        <p:nvSpPr>
          <p:cNvPr id="3" name="Title 2">
            <a:extLst>
              <a:ext uri="{FF2B5EF4-FFF2-40B4-BE49-F238E27FC236}">
                <a16:creationId xmlns:a16="http://schemas.microsoft.com/office/drawing/2014/main" id="{E6D8701B-188D-CD47-96AC-B9C02A1ABDB6}"/>
              </a:ext>
            </a:extLst>
          </p:cNvPr>
          <p:cNvSpPr>
            <a:spLocks noGrp="1"/>
          </p:cNvSpPr>
          <p:nvPr>
            <p:ph type="title"/>
          </p:nvPr>
        </p:nvSpPr>
        <p:spPr/>
        <p:txBody>
          <a:bodyPr/>
          <a:lstStyle/>
          <a:p>
            <a:r>
              <a:rPr lang="en-US"/>
              <a:t>Cluster Operations</a:t>
            </a:r>
          </a:p>
        </p:txBody>
      </p:sp>
      <p:sp>
        <p:nvSpPr>
          <p:cNvPr id="4" name="Subtitle 3">
            <a:extLst>
              <a:ext uri="{FF2B5EF4-FFF2-40B4-BE49-F238E27FC236}">
                <a16:creationId xmlns:a16="http://schemas.microsoft.com/office/drawing/2014/main" id="{59966FE1-B897-C34F-BA50-EE2C962FEF9F}"/>
              </a:ext>
            </a:extLst>
          </p:cNvPr>
          <p:cNvSpPr>
            <a:spLocks noGrp="1"/>
          </p:cNvSpPr>
          <p:nvPr>
            <p:ph type="subTitle" idx="10"/>
          </p:nvPr>
        </p:nvSpPr>
        <p:spPr/>
        <p:txBody>
          <a:bodyPr/>
          <a:lstStyle/>
          <a:p>
            <a:r>
              <a:rPr lang="en-US"/>
              <a:t>Cluster Status</a:t>
            </a:r>
          </a:p>
        </p:txBody>
      </p:sp>
      <p:cxnSp>
        <p:nvCxnSpPr>
          <p:cNvPr id="6" name="Straight Connector 5">
            <a:extLst>
              <a:ext uri="{FF2B5EF4-FFF2-40B4-BE49-F238E27FC236}">
                <a16:creationId xmlns:a16="http://schemas.microsoft.com/office/drawing/2014/main" id="{8C08E6EA-C840-3D43-850A-ACEAF1F95282}"/>
              </a:ext>
            </a:extLst>
          </p:cNvPr>
          <p:cNvCxnSpPr>
            <a:cxnSpLocks/>
          </p:cNvCxnSpPr>
          <p:nvPr/>
        </p:nvCxnSpPr>
        <p:spPr bwMode="gray">
          <a:xfrm>
            <a:off x="2183642" y="2033516"/>
            <a:ext cx="3125337" cy="0"/>
          </a:xfrm>
          <a:prstGeom prst="line">
            <a:avLst/>
          </a:prstGeom>
          <a:ln w="12700">
            <a:solidFill>
              <a:srgbClr val="FF0000"/>
            </a:solidFill>
            <a:miter lim="8000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00E45E-B6A0-CE4B-86FD-0FDA5C139B11}"/>
              </a:ext>
            </a:extLst>
          </p:cNvPr>
          <p:cNvCxnSpPr>
            <a:cxnSpLocks/>
          </p:cNvCxnSpPr>
          <p:nvPr/>
        </p:nvCxnSpPr>
        <p:spPr bwMode="gray">
          <a:xfrm>
            <a:off x="3209499" y="3429000"/>
            <a:ext cx="2099480" cy="0"/>
          </a:xfrm>
          <a:prstGeom prst="line">
            <a:avLst/>
          </a:prstGeom>
          <a:ln w="12700">
            <a:solidFill>
              <a:srgbClr val="FF0000"/>
            </a:solidFill>
            <a:miter lim="8000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B9E16B2-430D-5647-9BEE-84C9B5CCAF50}"/>
              </a:ext>
            </a:extLst>
          </p:cNvPr>
          <p:cNvCxnSpPr/>
          <p:nvPr/>
        </p:nvCxnSpPr>
        <p:spPr bwMode="gray">
          <a:xfrm>
            <a:off x="2279176" y="4849505"/>
            <a:ext cx="3029803" cy="0"/>
          </a:xfrm>
          <a:prstGeom prst="line">
            <a:avLst/>
          </a:prstGeom>
          <a:ln w="12700">
            <a:solidFill>
              <a:srgbClr val="FF0000"/>
            </a:solidFill>
            <a:miter lim="8000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A5B6CF1-3D3E-B34E-BCB2-4FA4D54FD972}"/>
              </a:ext>
            </a:extLst>
          </p:cNvPr>
          <p:cNvCxnSpPr>
            <a:cxnSpLocks/>
          </p:cNvCxnSpPr>
          <p:nvPr/>
        </p:nvCxnSpPr>
        <p:spPr bwMode="gray">
          <a:xfrm>
            <a:off x="5308979" y="1596788"/>
            <a:ext cx="0" cy="3252717"/>
          </a:xfrm>
          <a:prstGeom prst="line">
            <a:avLst/>
          </a:prstGeom>
          <a:ln w="12700">
            <a:solidFill>
              <a:srgbClr val="FF000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41887207-B52B-9944-BC04-D0C7A947F087}"/>
              </a:ext>
            </a:extLst>
          </p:cNvPr>
          <p:cNvSpPr txBox="1"/>
          <p:nvPr/>
        </p:nvSpPr>
        <p:spPr>
          <a:xfrm>
            <a:off x="4259237" y="1403295"/>
            <a:ext cx="2414501" cy="184666"/>
          </a:xfrm>
          <a:prstGeom prst="rect">
            <a:avLst/>
          </a:prstGeom>
          <a:ln>
            <a:solidFill>
              <a:srgbClr val="FF0000"/>
            </a:solidFill>
          </a:ln>
        </p:spPr>
        <p:txBody>
          <a:bodyPr wrap="square" lIns="0" tIns="0" rIns="0" bIns="0" rtlCol="0" anchor="t">
            <a:spAutoFit/>
          </a:bodyPr>
          <a:lstStyle/>
          <a:p>
            <a:pPr>
              <a:spcAft>
                <a:spcPts val="600"/>
              </a:spcAft>
            </a:pPr>
            <a:r>
              <a:rPr lang="en-US" sz="1200">
                <a:solidFill>
                  <a:srgbClr val="FF0000"/>
                </a:solidFill>
              </a:rPr>
              <a:t>  Services running on the cluster  </a:t>
            </a:r>
          </a:p>
        </p:txBody>
      </p:sp>
    </p:spTree>
    <p:extLst>
      <p:ext uri="{BB962C8B-B14F-4D97-AF65-F5344CB8AC3E}">
        <p14:creationId xmlns:p14="http://schemas.microsoft.com/office/powerpoint/2010/main" val="3470295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DE293C-1FDA-6040-AC93-9BCCE144F72C}"/>
              </a:ext>
            </a:extLst>
          </p:cNvPr>
          <p:cNvSpPr>
            <a:spLocks noGrp="1"/>
          </p:cNvSpPr>
          <p:nvPr>
            <p:ph sz="quarter" idx="14"/>
          </p:nvPr>
        </p:nvSpPr>
        <p:spPr>
          <a:xfrm>
            <a:off x="579809" y="1253360"/>
            <a:ext cx="10972800" cy="4572000"/>
          </a:xfrm>
        </p:spPr>
        <p:txBody>
          <a:bodyPr/>
          <a:lstStyle/>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Group Type: </a:t>
            </a:r>
            <a:r>
              <a:rPr lang="en-US" sz="1400" b="1">
                <a:latin typeface="Courier New" panose="02070309020205020404" pitchFamily="49" charset="0"/>
                <a:cs typeface="Courier New" panose="02070309020205020404" pitchFamily="49" charset="0"/>
              </a:rPr>
              <a:t>MANAGER</a:t>
            </a:r>
          </a:p>
          <a:p>
            <a:pPr>
              <a:spcBef>
                <a:spcPts val="0"/>
              </a:spcBef>
            </a:pPr>
            <a:r>
              <a:rPr lang="en-US" sz="1000">
                <a:latin typeface="Courier New" panose="02070309020205020404" pitchFamily="49" charset="0"/>
                <a:cs typeface="Courier New" panose="02070309020205020404" pitchFamily="49" charset="0"/>
              </a:rPr>
              <a:t>Group Status: STABLE</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Members:</a:t>
            </a:r>
          </a:p>
          <a:p>
            <a:pPr>
              <a:spcBef>
                <a:spcPts val="0"/>
              </a:spcBef>
            </a:pPr>
            <a:r>
              <a:rPr lang="en-US" sz="1000">
                <a:latin typeface="Courier New" panose="02070309020205020404" pitchFamily="49" charset="0"/>
                <a:cs typeface="Courier New" panose="02070309020205020404" pitchFamily="49" charset="0"/>
              </a:rPr>
              <a:t>    UUID                                       FQDN                                       IP               STATUS</a:t>
            </a:r>
          </a:p>
          <a:p>
            <a:pPr>
              <a:spcBef>
                <a:spcPts val="0"/>
              </a:spcBef>
            </a:pPr>
            <a:r>
              <a:rPr lang="en-US" sz="1000">
                <a:latin typeface="Courier New" panose="02070309020205020404" pitchFamily="49" charset="0"/>
                <a:cs typeface="Courier New" panose="02070309020205020404" pitchFamily="49" charset="0"/>
              </a:rPr>
              <a:t>    c7d3b784-90e0-4e9c-a11e-7f9cb6add230       nsx-mgr-2                                  192.168.110.162  UP</a:t>
            </a:r>
          </a:p>
          <a:p>
            <a:pPr>
              <a:spcBef>
                <a:spcPts val="0"/>
              </a:spcBef>
            </a:pPr>
            <a:r>
              <a:rPr lang="en-US" sz="1000">
                <a:latin typeface="Courier New" panose="02070309020205020404" pitchFamily="49" charset="0"/>
                <a:cs typeface="Courier New" panose="02070309020205020404" pitchFamily="49" charset="0"/>
              </a:rPr>
              <a:t>    2eae3b42-d003-b512-b3ef-53d9c7046716       nsx-mgr-1                                  192.168.110.152  UP</a:t>
            </a:r>
          </a:p>
          <a:p>
            <a:pPr>
              <a:spcBef>
                <a:spcPts val="0"/>
              </a:spcBef>
            </a:pPr>
            <a:r>
              <a:rPr lang="en-US" sz="1000">
                <a:latin typeface="Courier New" panose="02070309020205020404" pitchFamily="49" charset="0"/>
                <a:cs typeface="Courier New" panose="02070309020205020404" pitchFamily="49" charset="0"/>
              </a:rPr>
              <a:t>    d65499c6-3956-42aa-a084-3798c87f9d81       nsx-mgr-3                                  192.168.110.172  UP</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Group Type: </a:t>
            </a:r>
            <a:r>
              <a:rPr lang="en-US" sz="1400" b="1">
                <a:latin typeface="Courier New" panose="02070309020205020404" pitchFamily="49" charset="0"/>
                <a:cs typeface="Courier New" panose="02070309020205020404" pitchFamily="49" charset="0"/>
              </a:rPr>
              <a:t>POLICY</a:t>
            </a:r>
          </a:p>
          <a:p>
            <a:pPr>
              <a:spcBef>
                <a:spcPts val="0"/>
              </a:spcBef>
            </a:pPr>
            <a:r>
              <a:rPr lang="en-US" sz="1000">
                <a:latin typeface="Courier New" panose="02070309020205020404" pitchFamily="49" charset="0"/>
                <a:cs typeface="Courier New" panose="02070309020205020404" pitchFamily="49" charset="0"/>
              </a:rPr>
              <a:t>Group Status: STABLE</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Members:</a:t>
            </a:r>
          </a:p>
          <a:p>
            <a:pPr>
              <a:spcBef>
                <a:spcPts val="0"/>
              </a:spcBef>
            </a:pPr>
            <a:r>
              <a:rPr lang="en-US" sz="1000">
                <a:latin typeface="Courier New" panose="02070309020205020404" pitchFamily="49" charset="0"/>
                <a:cs typeface="Courier New" panose="02070309020205020404" pitchFamily="49" charset="0"/>
              </a:rPr>
              <a:t>    UUID                                       FQDN                                       IP               STATUS</a:t>
            </a:r>
          </a:p>
          <a:p>
            <a:pPr>
              <a:spcBef>
                <a:spcPts val="0"/>
              </a:spcBef>
            </a:pPr>
            <a:r>
              <a:rPr lang="en-US" sz="1000">
                <a:latin typeface="Courier New" panose="02070309020205020404" pitchFamily="49" charset="0"/>
                <a:cs typeface="Courier New" panose="02070309020205020404" pitchFamily="49" charset="0"/>
              </a:rPr>
              <a:t>    c7d3b784-90e0-4e9c-a11e-7f9cb6add230       nsx-mgr-2                                  192.168.110.162  UP</a:t>
            </a:r>
          </a:p>
          <a:p>
            <a:pPr>
              <a:spcBef>
                <a:spcPts val="0"/>
              </a:spcBef>
            </a:pPr>
            <a:r>
              <a:rPr lang="en-US" sz="1000">
                <a:latin typeface="Courier New" panose="02070309020205020404" pitchFamily="49" charset="0"/>
                <a:cs typeface="Courier New" panose="02070309020205020404" pitchFamily="49" charset="0"/>
              </a:rPr>
              <a:t>    2eae3b42-d003-b512-b3ef-53d9c7046716       nsx-mgr-1                                  192.168.110.152  UP</a:t>
            </a:r>
          </a:p>
          <a:p>
            <a:pPr>
              <a:spcBef>
                <a:spcPts val="0"/>
              </a:spcBef>
            </a:pPr>
            <a:r>
              <a:rPr lang="en-US" sz="1000">
                <a:latin typeface="Courier New" panose="02070309020205020404" pitchFamily="49" charset="0"/>
                <a:cs typeface="Courier New" panose="02070309020205020404" pitchFamily="49" charset="0"/>
              </a:rPr>
              <a:t>    d65499c6-3956-42aa-a084-3798c87f9d81       nsx-mgr-3                                  192.168.110.172  UP</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Group Type: </a:t>
            </a:r>
            <a:r>
              <a:rPr lang="en-US" sz="1400" b="1">
                <a:latin typeface="Courier New" panose="02070309020205020404" pitchFamily="49" charset="0"/>
                <a:cs typeface="Courier New" panose="02070309020205020404" pitchFamily="49" charset="0"/>
              </a:rPr>
              <a:t>HTTPS</a:t>
            </a:r>
          </a:p>
          <a:p>
            <a:pPr>
              <a:spcBef>
                <a:spcPts val="0"/>
              </a:spcBef>
            </a:pPr>
            <a:r>
              <a:rPr lang="en-US" sz="1000">
                <a:latin typeface="Courier New" panose="02070309020205020404" pitchFamily="49" charset="0"/>
                <a:cs typeface="Courier New" panose="02070309020205020404" pitchFamily="49" charset="0"/>
              </a:rPr>
              <a:t>Group Status: STABLE</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Members:</a:t>
            </a:r>
          </a:p>
          <a:p>
            <a:pPr>
              <a:spcBef>
                <a:spcPts val="0"/>
              </a:spcBef>
            </a:pPr>
            <a:r>
              <a:rPr lang="en-US" sz="1000">
                <a:latin typeface="Courier New" panose="02070309020205020404" pitchFamily="49" charset="0"/>
                <a:cs typeface="Courier New" panose="02070309020205020404" pitchFamily="49" charset="0"/>
              </a:rPr>
              <a:t>    UUID                                       FQDN                                       IP               STATUS</a:t>
            </a:r>
          </a:p>
          <a:p>
            <a:pPr>
              <a:spcBef>
                <a:spcPts val="0"/>
              </a:spcBef>
            </a:pPr>
            <a:r>
              <a:rPr lang="en-US" sz="1000">
                <a:latin typeface="Courier New" panose="02070309020205020404" pitchFamily="49" charset="0"/>
                <a:cs typeface="Courier New" panose="02070309020205020404" pitchFamily="49" charset="0"/>
              </a:rPr>
              <a:t>    c7d3b784-90e0-4e9c-a11e-7f9cb6add230       nsx-mgr-2                                  192.168.110.162  UP</a:t>
            </a:r>
          </a:p>
          <a:p>
            <a:pPr>
              <a:spcBef>
                <a:spcPts val="0"/>
              </a:spcBef>
            </a:pPr>
            <a:r>
              <a:rPr lang="en-US" sz="1000">
                <a:latin typeface="Courier New" panose="02070309020205020404" pitchFamily="49" charset="0"/>
                <a:cs typeface="Courier New" panose="02070309020205020404" pitchFamily="49" charset="0"/>
              </a:rPr>
              <a:t>    2eae3b42-d003-b512-b3ef-53d9c7046716       nsx-mgr-1                                  192.168.110.152  UP</a:t>
            </a:r>
          </a:p>
          <a:p>
            <a:pPr>
              <a:spcBef>
                <a:spcPts val="0"/>
              </a:spcBef>
            </a:pPr>
            <a:r>
              <a:rPr lang="en-US" sz="1000">
                <a:latin typeface="Courier New" panose="02070309020205020404" pitchFamily="49" charset="0"/>
                <a:cs typeface="Courier New" panose="02070309020205020404" pitchFamily="49" charset="0"/>
              </a:rPr>
              <a:t>    d65499c6-3956-42aa-a084-3798c87f9d81       nsx-mgr-3                                  192.168.110.172  UP</a:t>
            </a:r>
          </a:p>
          <a:p>
            <a:pPr>
              <a:spcBef>
                <a:spcPts val="0"/>
              </a:spcBef>
            </a:pPr>
            <a:endParaRPr lang="en-US" sz="1000">
              <a:latin typeface="Courier New" panose="02070309020205020404" pitchFamily="49" charset="0"/>
              <a:cs typeface="Courier New" panose="02070309020205020404" pitchFamily="49" charset="0"/>
            </a:endParaRPr>
          </a:p>
          <a:p>
            <a:pPr>
              <a:spcBef>
                <a:spcPts val="0"/>
              </a:spcBef>
            </a:pPr>
            <a:r>
              <a:rPr lang="en-US" sz="1000">
                <a:latin typeface="Courier New" panose="02070309020205020404" pitchFamily="49" charset="0"/>
                <a:cs typeface="Courier New" panose="02070309020205020404" pitchFamily="49" charset="0"/>
              </a:rPr>
              <a:t>nsx-mgr-1&gt;</a:t>
            </a:r>
          </a:p>
          <a:p>
            <a:pPr>
              <a:spcBef>
                <a:spcPts val="0"/>
              </a:spcBef>
            </a:pPr>
            <a:endParaRPr lang="en-US" sz="1000">
              <a:latin typeface="Courier New" panose="02070309020205020404" pitchFamily="49" charset="0"/>
              <a:cs typeface="Courier New" panose="02070309020205020404" pitchFamily="49" charset="0"/>
            </a:endParaRPr>
          </a:p>
        </p:txBody>
      </p:sp>
      <p:sp>
        <p:nvSpPr>
          <p:cNvPr id="3" name="Title 2">
            <a:extLst>
              <a:ext uri="{FF2B5EF4-FFF2-40B4-BE49-F238E27FC236}">
                <a16:creationId xmlns:a16="http://schemas.microsoft.com/office/drawing/2014/main" id="{E6D8701B-188D-CD47-96AC-B9C02A1ABDB6}"/>
              </a:ext>
            </a:extLst>
          </p:cNvPr>
          <p:cNvSpPr>
            <a:spLocks noGrp="1"/>
          </p:cNvSpPr>
          <p:nvPr>
            <p:ph type="title"/>
          </p:nvPr>
        </p:nvSpPr>
        <p:spPr/>
        <p:txBody>
          <a:bodyPr/>
          <a:lstStyle/>
          <a:p>
            <a:r>
              <a:rPr lang="en-US"/>
              <a:t>Cluster Operations</a:t>
            </a:r>
          </a:p>
        </p:txBody>
      </p:sp>
      <p:sp>
        <p:nvSpPr>
          <p:cNvPr id="4" name="Subtitle 3">
            <a:extLst>
              <a:ext uri="{FF2B5EF4-FFF2-40B4-BE49-F238E27FC236}">
                <a16:creationId xmlns:a16="http://schemas.microsoft.com/office/drawing/2014/main" id="{59966FE1-B897-C34F-BA50-EE2C962FEF9F}"/>
              </a:ext>
            </a:extLst>
          </p:cNvPr>
          <p:cNvSpPr>
            <a:spLocks noGrp="1"/>
          </p:cNvSpPr>
          <p:nvPr>
            <p:ph type="subTitle" idx="10"/>
          </p:nvPr>
        </p:nvSpPr>
        <p:spPr/>
        <p:txBody>
          <a:bodyPr/>
          <a:lstStyle/>
          <a:p>
            <a:r>
              <a:rPr lang="en-US"/>
              <a:t>Cluster Status – Cont. </a:t>
            </a:r>
          </a:p>
        </p:txBody>
      </p:sp>
      <p:cxnSp>
        <p:nvCxnSpPr>
          <p:cNvPr id="10" name="Straight Connector 9">
            <a:extLst>
              <a:ext uri="{FF2B5EF4-FFF2-40B4-BE49-F238E27FC236}">
                <a16:creationId xmlns:a16="http://schemas.microsoft.com/office/drawing/2014/main" id="{335284C7-44D8-1247-B9FA-CF12C49BAC47}"/>
              </a:ext>
            </a:extLst>
          </p:cNvPr>
          <p:cNvCxnSpPr>
            <a:cxnSpLocks/>
          </p:cNvCxnSpPr>
          <p:nvPr/>
        </p:nvCxnSpPr>
        <p:spPr bwMode="gray">
          <a:xfrm>
            <a:off x="2306472" y="1487603"/>
            <a:ext cx="3002507" cy="0"/>
          </a:xfrm>
          <a:prstGeom prst="line">
            <a:avLst/>
          </a:prstGeom>
          <a:ln w="12700">
            <a:solidFill>
              <a:srgbClr val="FF0000"/>
            </a:solidFill>
            <a:miter lim="8000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1CF0045-8F7D-AC49-809A-22F1E8852B33}"/>
              </a:ext>
            </a:extLst>
          </p:cNvPr>
          <p:cNvCxnSpPr>
            <a:cxnSpLocks/>
          </p:cNvCxnSpPr>
          <p:nvPr/>
        </p:nvCxnSpPr>
        <p:spPr bwMode="gray">
          <a:xfrm>
            <a:off x="2142699" y="2968955"/>
            <a:ext cx="3166280" cy="3410"/>
          </a:xfrm>
          <a:prstGeom prst="line">
            <a:avLst/>
          </a:prstGeom>
          <a:ln w="12700">
            <a:solidFill>
              <a:srgbClr val="FF0000"/>
            </a:solidFill>
            <a:miter lim="8000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5057FFE-28D4-2741-95E0-3C5CB7C61385}"/>
              </a:ext>
            </a:extLst>
          </p:cNvPr>
          <p:cNvCxnSpPr>
            <a:cxnSpLocks/>
          </p:cNvCxnSpPr>
          <p:nvPr/>
        </p:nvCxnSpPr>
        <p:spPr bwMode="gray">
          <a:xfrm>
            <a:off x="2033516" y="4362732"/>
            <a:ext cx="3275463" cy="0"/>
          </a:xfrm>
          <a:prstGeom prst="line">
            <a:avLst/>
          </a:prstGeom>
          <a:ln w="12700">
            <a:solidFill>
              <a:srgbClr val="FF0000"/>
            </a:solidFill>
            <a:miter lim="800000"/>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DF05603-3370-984B-979B-13EC9A314275}"/>
              </a:ext>
            </a:extLst>
          </p:cNvPr>
          <p:cNvCxnSpPr>
            <a:cxnSpLocks/>
          </p:cNvCxnSpPr>
          <p:nvPr/>
        </p:nvCxnSpPr>
        <p:spPr bwMode="gray">
          <a:xfrm>
            <a:off x="5308979" y="1009932"/>
            <a:ext cx="0" cy="3352800"/>
          </a:xfrm>
          <a:prstGeom prst="line">
            <a:avLst/>
          </a:prstGeom>
          <a:ln w="12700">
            <a:solidFill>
              <a:srgbClr val="FF0000"/>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72BEA98-DAF4-F445-8DC1-6AA19ABD056A}"/>
              </a:ext>
            </a:extLst>
          </p:cNvPr>
          <p:cNvSpPr txBox="1"/>
          <p:nvPr/>
        </p:nvSpPr>
        <p:spPr>
          <a:xfrm>
            <a:off x="4259237" y="816439"/>
            <a:ext cx="2482757" cy="184666"/>
          </a:xfrm>
          <a:prstGeom prst="rect">
            <a:avLst/>
          </a:prstGeom>
          <a:ln>
            <a:solidFill>
              <a:srgbClr val="FF0000"/>
            </a:solidFill>
          </a:ln>
        </p:spPr>
        <p:txBody>
          <a:bodyPr wrap="square" lIns="0" tIns="0" rIns="0" bIns="0" rtlCol="0" anchor="t">
            <a:spAutoFit/>
          </a:bodyPr>
          <a:lstStyle/>
          <a:p>
            <a:pPr>
              <a:spcAft>
                <a:spcPts val="600"/>
              </a:spcAft>
            </a:pPr>
            <a:r>
              <a:rPr lang="en-US" sz="1200">
                <a:solidFill>
                  <a:srgbClr val="FF0000"/>
                </a:solidFill>
              </a:rPr>
              <a:t>  Services running on the cluster  </a:t>
            </a:r>
          </a:p>
        </p:txBody>
      </p:sp>
    </p:spTree>
    <p:extLst>
      <p:ext uri="{BB962C8B-B14F-4D97-AF65-F5344CB8AC3E}">
        <p14:creationId xmlns:p14="http://schemas.microsoft.com/office/powerpoint/2010/main" val="1681216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creenshot of a cell phone&#10;&#10;Description automatically generated">
            <a:extLst>
              <a:ext uri="{FF2B5EF4-FFF2-40B4-BE49-F238E27FC236}">
                <a16:creationId xmlns:a16="http://schemas.microsoft.com/office/drawing/2014/main" id="{40CA9EAC-BB0D-EB4B-9A2C-8231A3140C69}"/>
              </a:ext>
            </a:extLst>
          </p:cNvPr>
          <p:cNvPicPr>
            <a:picLocks noChangeAspect="1"/>
          </p:cNvPicPr>
          <p:nvPr/>
        </p:nvPicPr>
        <p:blipFill>
          <a:blip r:embed="rId3"/>
          <a:stretch>
            <a:fillRect/>
          </a:stretch>
        </p:blipFill>
        <p:spPr>
          <a:xfrm>
            <a:off x="592866" y="1395529"/>
            <a:ext cx="6033325" cy="3664686"/>
          </a:xfrm>
          <a:prstGeom prst="rect">
            <a:avLst/>
          </a:prstGeom>
          <a:ln>
            <a:solidFill>
              <a:schemeClr val="tx1"/>
            </a:solidFill>
          </a:ln>
        </p:spPr>
      </p:pic>
      <p:sp>
        <p:nvSpPr>
          <p:cNvPr id="2" name="Title 1">
            <a:extLst>
              <a:ext uri="{FF2B5EF4-FFF2-40B4-BE49-F238E27FC236}">
                <a16:creationId xmlns:a16="http://schemas.microsoft.com/office/drawing/2014/main" id="{6F9A6817-5732-DB42-AA50-E8C35A7931FC}"/>
              </a:ext>
            </a:extLst>
          </p:cNvPr>
          <p:cNvSpPr>
            <a:spLocks noGrp="1"/>
          </p:cNvSpPr>
          <p:nvPr>
            <p:ph type="title"/>
          </p:nvPr>
        </p:nvSpPr>
        <p:spPr/>
        <p:txBody>
          <a:bodyPr/>
          <a:lstStyle/>
          <a:p>
            <a:r>
              <a:rPr lang="en-US">
                <a:solidFill>
                  <a:srgbClr val="002060"/>
                </a:solidFill>
              </a:rPr>
              <a:t>NSX Management Cluster</a:t>
            </a:r>
          </a:p>
        </p:txBody>
      </p:sp>
      <p:sp>
        <p:nvSpPr>
          <p:cNvPr id="3" name="Subtitle 2">
            <a:extLst>
              <a:ext uri="{FF2B5EF4-FFF2-40B4-BE49-F238E27FC236}">
                <a16:creationId xmlns:a16="http://schemas.microsoft.com/office/drawing/2014/main" id="{4B0BFC19-6859-AB45-9705-239003E3D62A}"/>
              </a:ext>
            </a:extLst>
          </p:cNvPr>
          <p:cNvSpPr>
            <a:spLocks noGrp="1"/>
          </p:cNvSpPr>
          <p:nvPr>
            <p:ph type="subTitle" idx="10"/>
          </p:nvPr>
        </p:nvSpPr>
        <p:spPr/>
        <p:txBody>
          <a:bodyPr/>
          <a:lstStyle/>
          <a:p>
            <a:r>
              <a:rPr lang="en-US"/>
              <a:t>How to get to Dashboard</a:t>
            </a:r>
          </a:p>
        </p:txBody>
      </p:sp>
      <p:pic>
        <p:nvPicPr>
          <p:cNvPr id="8" name="Picture 7" descr="A screenshot of a cell phone&#10;&#10;Description automatically generated">
            <a:extLst>
              <a:ext uri="{FF2B5EF4-FFF2-40B4-BE49-F238E27FC236}">
                <a16:creationId xmlns:a16="http://schemas.microsoft.com/office/drawing/2014/main" id="{349C27FE-C2D5-5148-9CAE-3315699728E4}"/>
              </a:ext>
            </a:extLst>
          </p:cNvPr>
          <p:cNvPicPr>
            <a:picLocks noChangeAspect="1"/>
          </p:cNvPicPr>
          <p:nvPr/>
        </p:nvPicPr>
        <p:blipFill>
          <a:blip r:embed="rId4"/>
          <a:stretch>
            <a:fillRect/>
          </a:stretch>
        </p:blipFill>
        <p:spPr>
          <a:xfrm>
            <a:off x="2750099" y="1978885"/>
            <a:ext cx="6170454" cy="3664686"/>
          </a:xfrm>
          <a:prstGeom prst="rect">
            <a:avLst/>
          </a:prstGeom>
          <a:ln>
            <a:solidFill>
              <a:schemeClr val="tx1"/>
            </a:solidFill>
          </a:ln>
        </p:spPr>
      </p:pic>
      <p:pic>
        <p:nvPicPr>
          <p:cNvPr id="5" name="Picture 4" descr="A screenshot of a cell phone&#10;&#10;Description automatically generated">
            <a:extLst>
              <a:ext uri="{FF2B5EF4-FFF2-40B4-BE49-F238E27FC236}">
                <a16:creationId xmlns:a16="http://schemas.microsoft.com/office/drawing/2014/main" id="{D07992F0-153C-F048-BDA4-7945CE9FEADC}"/>
              </a:ext>
            </a:extLst>
          </p:cNvPr>
          <p:cNvPicPr>
            <a:picLocks noChangeAspect="1"/>
          </p:cNvPicPr>
          <p:nvPr/>
        </p:nvPicPr>
        <p:blipFill>
          <a:blip r:embed="rId5"/>
          <a:stretch>
            <a:fillRect/>
          </a:stretch>
        </p:blipFill>
        <p:spPr>
          <a:xfrm>
            <a:off x="6074209" y="2562241"/>
            <a:ext cx="5258533" cy="3664686"/>
          </a:xfrm>
          <a:prstGeom prst="rect">
            <a:avLst/>
          </a:prstGeom>
          <a:ln>
            <a:solidFill>
              <a:schemeClr val="tx1"/>
            </a:solidFill>
          </a:ln>
        </p:spPr>
      </p:pic>
    </p:spTree>
    <p:extLst>
      <p:ext uri="{BB962C8B-B14F-4D97-AF65-F5344CB8AC3E}">
        <p14:creationId xmlns:p14="http://schemas.microsoft.com/office/powerpoint/2010/main" val="2473490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547135-5B55-4DB3-B413-7CA685C7E922}"/>
              </a:ext>
            </a:extLst>
          </p:cNvPr>
          <p:cNvSpPr>
            <a:spLocks noGrp="1"/>
          </p:cNvSpPr>
          <p:nvPr>
            <p:ph type="body" sz="quarter" idx="21"/>
          </p:nvPr>
        </p:nvSpPr>
        <p:spPr/>
        <p:txBody>
          <a:bodyPr/>
          <a:lstStyle/>
          <a:p>
            <a:r>
              <a:rPr lang="en-US" dirty="0"/>
              <a:t>No Layer 2 adjacent requirement</a:t>
            </a:r>
          </a:p>
          <a:p>
            <a:endParaRPr lang="en-US" dirty="0"/>
          </a:p>
        </p:txBody>
      </p:sp>
      <p:sp>
        <p:nvSpPr>
          <p:cNvPr id="22" name="Text Placeholder 21">
            <a:extLst>
              <a:ext uri="{FF2B5EF4-FFF2-40B4-BE49-F238E27FC236}">
                <a16:creationId xmlns:a16="http://schemas.microsoft.com/office/drawing/2014/main" id="{7C7A45ED-F49C-BF45-A8EF-B60E7C6079DA}"/>
              </a:ext>
            </a:extLst>
          </p:cNvPr>
          <p:cNvSpPr>
            <a:spLocks noGrp="1"/>
          </p:cNvSpPr>
          <p:nvPr>
            <p:ph type="body" sz="quarter" idx="20"/>
          </p:nvPr>
        </p:nvSpPr>
        <p:spPr/>
        <p:txBody>
          <a:bodyPr/>
          <a:lstStyle/>
          <a:p>
            <a:r>
              <a:rPr lang="en-US" dirty="0"/>
              <a:t>All three node IP can be used for GUI and API access, however upon failure of that node, different IP has to be used</a:t>
            </a:r>
          </a:p>
          <a:p>
            <a:endParaRPr lang="en-US" dirty="0"/>
          </a:p>
          <a:p>
            <a:endParaRPr lang="en-US" dirty="0"/>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dirty="0"/>
              <a:t>Cons</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a:t>Pros</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a:t>Management Clustering Deployment Options</a:t>
            </a:r>
          </a:p>
        </p:txBody>
      </p:sp>
      <p:sp>
        <p:nvSpPr>
          <p:cNvPr id="16" name="Subtitle 15">
            <a:extLst>
              <a:ext uri="{FF2B5EF4-FFF2-40B4-BE49-F238E27FC236}">
                <a16:creationId xmlns:a16="http://schemas.microsoft.com/office/drawing/2014/main" id="{45491AF2-7589-4744-98BA-4516A9F1C371}"/>
              </a:ext>
            </a:extLst>
          </p:cNvPr>
          <p:cNvSpPr>
            <a:spLocks noGrp="1"/>
          </p:cNvSpPr>
          <p:nvPr>
            <p:ph type="subTitle" idx="10"/>
          </p:nvPr>
        </p:nvSpPr>
        <p:spPr/>
        <p:txBody>
          <a:bodyPr/>
          <a:lstStyle/>
          <a:p>
            <a:r>
              <a:rPr lang="en-US" dirty="0"/>
              <a:t>Default mode – </a:t>
            </a:r>
          </a:p>
        </p:txBody>
      </p:sp>
      <p:sp>
        <p:nvSpPr>
          <p:cNvPr id="12" name="Rectangle 11">
            <a:extLst>
              <a:ext uri="{FF2B5EF4-FFF2-40B4-BE49-F238E27FC236}">
                <a16:creationId xmlns:a16="http://schemas.microsoft.com/office/drawing/2014/main" id="{654BE10D-178C-422C-985C-BE15C5BE6CD0}"/>
              </a:ext>
            </a:extLst>
          </p:cNvPr>
          <p:cNvSpPr/>
          <p:nvPr/>
        </p:nvSpPr>
        <p:spPr>
          <a:xfrm>
            <a:off x="614328" y="3857875"/>
            <a:ext cx="6750975" cy="1678488"/>
          </a:xfrm>
          <a:prstGeom prst="rect">
            <a:avLst/>
          </a:prstGeom>
          <a:solidFill>
            <a:schemeClr val="accent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800" u="none" strike="noStrike" kern="0" cap="none" spc="0" normalizeH="0" baseline="0" noProof="0">
              <a:ln>
                <a:noFill/>
              </a:ln>
              <a:solidFill>
                <a:schemeClr val="bg1"/>
              </a:solidFill>
              <a:effectLst/>
              <a:uLnTx/>
              <a:uFillTx/>
            </a:endParaRPr>
          </a:p>
        </p:txBody>
      </p:sp>
      <p:grpSp>
        <p:nvGrpSpPr>
          <p:cNvPr id="2" name="Group 1">
            <a:extLst>
              <a:ext uri="{FF2B5EF4-FFF2-40B4-BE49-F238E27FC236}">
                <a16:creationId xmlns:a16="http://schemas.microsoft.com/office/drawing/2014/main" id="{40407628-AC50-5C43-8B57-09694905B296}"/>
              </a:ext>
            </a:extLst>
          </p:cNvPr>
          <p:cNvGrpSpPr>
            <a:grpSpLocks noChangeAspect="1"/>
          </p:cNvGrpSpPr>
          <p:nvPr/>
        </p:nvGrpSpPr>
        <p:grpSpPr>
          <a:xfrm>
            <a:off x="1323583" y="4147051"/>
            <a:ext cx="914400" cy="914400"/>
            <a:chOff x="5181600" y="4114800"/>
            <a:chExt cx="1828959" cy="1828959"/>
          </a:xfrm>
        </p:grpSpPr>
        <p:sp>
          <p:nvSpPr>
            <p:cNvPr id="99" name="Oval 98">
              <a:extLst>
                <a:ext uri="{FF2B5EF4-FFF2-40B4-BE49-F238E27FC236}">
                  <a16:creationId xmlns:a16="http://schemas.microsoft.com/office/drawing/2014/main" id="{D904A6AB-96FD-3A4C-A2F6-2F7E3EC1916A}"/>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0" name="Group 99">
              <a:extLst>
                <a:ext uri="{FF2B5EF4-FFF2-40B4-BE49-F238E27FC236}">
                  <a16:creationId xmlns:a16="http://schemas.microsoft.com/office/drawing/2014/main" id="{82784EFC-8144-3D48-AA8E-4F90B19A6D4B}"/>
                </a:ext>
              </a:extLst>
            </p:cNvPr>
            <p:cNvGrpSpPr/>
            <p:nvPr/>
          </p:nvGrpSpPr>
          <p:grpSpPr>
            <a:xfrm>
              <a:off x="5486400" y="4549571"/>
              <a:ext cx="1224852" cy="1015906"/>
              <a:chOff x="3895725" y="4733925"/>
              <a:chExt cx="2159000" cy="1790700"/>
            </a:xfrm>
            <a:solidFill>
              <a:schemeClr val="bg1"/>
            </a:solidFill>
          </p:grpSpPr>
          <p:sp>
            <p:nvSpPr>
              <p:cNvPr id="101" name="Freeform 8">
                <a:extLst>
                  <a:ext uri="{FF2B5EF4-FFF2-40B4-BE49-F238E27FC236}">
                    <a16:creationId xmlns:a16="http://schemas.microsoft.com/office/drawing/2014/main" id="{2A0E56CD-AE2B-A845-9CCD-DFABFE841114}"/>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9">
                <a:extLst>
                  <a:ext uri="{FF2B5EF4-FFF2-40B4-BE49-F238E27FC236}">
                    <a16:creationId xmlns:a16="http://schemas.microsoft.com/office/drawing/2014/main" id="{10BE772C-7421-0843-B3CC-6DE929CDCBF4}"/>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10">
                <a:extLst>
                  <a:ext uri="{FF2B5EF4-FFF2-40B4-BE49-F238E27FC236}">
                    <a16:creationId xmlns:a16="http://schemas.microsoft.com/office/drawing/2014/main" id="{ED105E43-AE11-1347-A896-CA15EB5108C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11">
                <a:extLst>
                  <a:ext uri="{FF2B5EF4-FFF2-40B4-BE49-F238E27FC236}">
                    <a16:creationId xmlns:a16="http://schemas.microsoft.com/office/drawing/2014/main" id="{A2040962-F6C7-9E4B-9569-12C5BE96BBFE}"/>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12">
                <a:extLst>
                  <a:ext uri="{FF2B5EF4-FFF2-40B4-BE49-F238E27FC236}">
                    <a16:creationId xmlns:a16="http://schemas.microsoft.com/office/drawing/2014/main" id="{00A3EBB7-F4A7-ED40-A0E0-26D2036B41DB}"/>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13">
                <a:extLst>
                  <a:ext uri="{FF2B5EF4-FFF2-40B4-BE49-F238E27FC236}">
                    <a16:creationId xmlns:a16="http://schemas.microsoft.com/office/drawing/2014/main" id="{F5BEE34A-2FAD-874F-B89C-D23E44EE0438}"/>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07" name="Group 106">
            <a:extLst>
              <a:ext uri="{FF2B5EF4-FFF2-40B4-BE49-F238E27FC236}">
                <a16:creationId xmlns:a16="http://schemas.microsoft.com/office/drawing/2014/main" id="{63D53F5E-4B5B-D848-B05B-26FEABD19C76}"/>
              </a:ext>
            </a:extLst>
          </p:cNvPr>
          <p:cNvGrpSpPr>
            <a:grpSpLocks noChangeAspect="1"/>
          </p:cNvGrpSpPr>
          <p:nvPr/>
        </p:nvGrpSpPr>
        <p:grpSpPr>
          <a:xfrm>
            <a:off x="3384908" y="4147051"/>
            <a:ext cx="914400" cy="914400"/>
            <a:chOff x="5181600" y="4114800"/>
            <a:chExt cx="1828959" cy="1828959"/>
          </a:xfrm>
        </p:grpSpPr>
        <p:sp>
          <p:nvSpPr>
            <p:cNvPr id="108" name="Oval 107">
              <a:extLst>
                <a:ext uri="{FF2B5EF4-FFF2-40B4-BE49-F238E27FC236}">
                  <a16:creationId xmlns:a16="http://schemas.microsoft.com/office/drawing/2014/main" id="{CEA11DBB-5E24-A949-BD98-D1FB5797002B}"/>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9" name="Group 108">
              <a:extLst>
                <a:ext uri="{FF2B5EF4-FFF2-40B4-BE49-F238E27FC236}">
                  <a16:creationId xmlns:a16="http://schemas.microsoft.com/office/drawing/2014/main" id="{39081E0E-B388-5545-AC6E-EFF4E3B96699}"/>
                </a:ext>
              </a:extLst>
            </p:cNvPr>
            <p:cNvGrpSpPr/>
            <p:nvPr/>
          </p:nvGrpSpPr>
          <p:grpSpPr>
            <a:xfrm>
              <a:off x="5486400" y="4549571"/>
              <a:ext cx="1224852" cy="1015906"/>
              <a:chOff x="3895725" y="4733925"/>
              <a:chExt cx="2159000" cy="1790700"/>
            </a:xfrm>
            <a:solidFill>
              <a:schemeClr val="bg1"/>
            </a:solidFill>
          </p:grpSpPr>
          <p:sp>
            <p:nvSpPr>
              <p:cNvPr id="110" name="Freeform 8">
                <a:extLst>
                  <a:ext uri="{FF2B5EF4-FFF2-40B4-BE49-F238E27FC236}">
                    <a16:creationId xmlns:a16="http://schemas.microsoft.com/office/drawing/2014/main" id="{0BA136AC-397D-2F4D-A0DB-D90E0ABFDF2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9">
                <a:extLst>
                  <a:ext uri="{FF2B5EF4-FFF2-40B4-BE49-F238E27FC236}">
                    <a16:creationId xmlns:a16="http://schemas.microsoft.com/office/drawing/2014/main" id="{1621FDEA-0F92-774A-8D08-AB787E3BADB2}"/>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10">
                <a:extLst>
                  <a:ext uri="{FF2B5EF4-FFF2-40B4-BE49-F238E27FC236}">
                    <a16:creationId xmlns:a16="http://schemas.microsoft.com/office/drawing/2014/main" id="{F4241D79-7DD8-0E41-A46C-6CCFB6268A60}"/>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11">
                <a:extLst>
                  <a:ext uri="{FF2B5EF4-FFF2-40B4-BE49-F238E27FC236}">
                    <a16:creationId xmlns:a16="http://schemas.microsoft.com/office/drawing/2014/main" id="{12438238-948E-4043-B108-93313FAF7E3B}"/>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12">
                <a:extLst>
                  <a:ext uri="{FF2B5EF4-FFF2-40B4-BE49-F238E27FC236}">
                    <a16:creationId xmlns:a16="http://schemas.microsoft.com/office/drawing/2014/main" id="{95CF38A8-92D2-6747-8B3F-E18541F9C78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13">
                <a:extLst>
                  <a:ext uri="{FF2B5EF4-FFF2-40B4-BE49-F238E27FC236}">
                    <a16:creationId xmlns:a16="http://schemas.microsoft.com/office/drawing/2014/main" id="{0C5928BB-28B2-FF44-8C37-4535F79ACF8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6" name="Group 115">
            <a:extLst>
              <a:ext uri="{FF2B5EF4-FFF2-40B4-BE49-F238E27FC236}">
                <a16:creationId xmlns:a16="http://schemas.microsoft.com/office/drawing/2014/main" id="{20FA0221-1914-9F49-A91F-519A72BEE032}"/>
              </a:ext>
            </a:extLst>
          </p:cNvPr>
          <p:cNvGrpSpPr>
            <a:grpSpLocks noChangeAspect="1"/>
          </p:cNvGrpSpPr>
          <p:nvPr/>
        </p:nvGrpSpPr>
        <p:grpSpPr>
          <a:xfrm>
            <a:off x="5446233" y="4147051"/>
            <a:ext cx="914400" cy="914400"/>
            <a:chOff x="5181600" y="4114800"/>
            <a:chExt cx="1828959" cy="1828959"/>
          </a:xfrm>
        </p:grpSpPr>
        <p:sp>
          <p:nvSpPr>
            <p:cNvPr id="117" name="Oval 116">
              <a:extLst>
                <a:ext uri="{FF2B5EF4-FFF2-40B4-BE49-F238E27FC236}">
                  <a16:creationId xmlns:a16="http://schemas.microsoft.com/office/drawing/2014/main" id="{1B00EEDF-4788-FC42-A76D-87507D97BB0B}"/>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8" name="Group 117">
              <a:extLst>
                <a:ext uri="{FF2B5EF4-FFF2-40B4-BE49-F238E27FC236}">
                  <a16:creationId xmlns:a16="http://schemas.microsoft.com/office/drawing/2014/main" id="{E6C62F92-88C3-7C4B-9D2E-EDF4E7FDDD87}"/>
                </a:ext>
              </a:extLst>
            </p:cNvPr>
            <p:cNvGrpSpPr/>
            <p:nvPr/>
          </p:nvGrpSpPr>
          <p:grpSpPr>
            <a:xfrm>
              <a:off x="5486400" y="4549571"/>
              <a:ext cx="1224852" cy="1015906"/>
              <a:chOff x="3895725" y="4733925"/>
              <a:chExt cx="2159000" cy="1790700"/>
            </a:xfrm>
            <a:solidFill>
              <a:schemeClr val="bg1"/>
            </a:solidFill>
          </p:grpSpPr>
          <p:sp>
            <p:nvSpPr>
              <p:cNvPr id="119" name="Freeform 8">
                <a:extLst>
                  <a:ext uri="{FF2B5EF4-FFF2-40B4-BE49-F238E27FC236}">
                    <a16:creationId xmlns:a16="http://schemas.microsoft.com/office/drawing/2014/main" id="{A6E4B1DE-C226-AB47-98AA-D7C0538A45E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
                <a:extLst>
                  <a:ext uri="{FF2B5EF4-FFF2-40B4-BE49-F238E27FC236}">
                    <a16:creationId xmlns:a16="http://schemas.microsoft.com/office/drawing/2014/main" id="{B69E60E1-F539-624E-A58C-FADA7C077699}"/>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10">
                <a:extLst>
                  <a:ext uri="{FF2B5EF4-FFF2-40B4-BE49-F238E27FC236}">
                    <a16:creationId xmlns:a16="http://schemas.microsoft.com/office/drawing/2014/main" id="{81C04061-1ECB-9C42-8BA2-A32430FC9C3C}"/>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11">
                <a:extLst>
                  <a:ext uri="{FF2B5EF4-FFF2-40B4-BE49-F238E27FC236}">
                    <a16:creationId xmlns:a16="http://schemas.microsoft.com/office/drawing/2014/main" id="{6DA37D17-7C07-DD48-814B-8AC9623B67A9}"/>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2">
                <a:extLst>
                  <a:ext uri="{FF2B5EF4-FFF2-40B4-BE49-F238E27FC236}">
                    <a16:creationId xmlns:a16="http://schemas.microsoft.com/office/drawing/2014/main" id="{5CE1818E-F51E-BF44-813F-5C553B4D8A1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3">
                <a:extLst>
                  <a:ext uri="{FF2B5EF4-FFF2-40B4-BE49-F238E27FC236}">
                    <a16:creationId xmlns:a16="http://schemas.microsoft.com/office/drawing/2014/main" id="{FB928853-5119-324D-9E7C-B03D96F3FF1C}"/>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sp>
        <p:nvSpPr>
          <p:cNvPr id="5" name="TextBox 4">
            <a:extLst>
              <a:ext uri="{FF2B5EF4-FFF2-40B4-BE49-F238E27FC236}">
                <a16:creationId xmlns:a16="http://schemas.microsoft.com/office/drawing/2014/main" id="{517839A3-4769-7B4E-BE21-E1E015F92813}"/>
              </a:ext>
            </a:extLst>
          </p:cNvPr>
          <p:cNvSpPr txBox="1"/>
          <p:nvPr/>
        </p:nvSpPr>
        <p:spPr>
          <a:xfrm>
            <a:off x="2115417" y="5098486"/>
            <a:ext cx="3147965" cy="276999"/>
          </a:xfrm>
          <a:prstGeom prst="rect">
            <a:avLst/>
          </a:prstGeom>
        </p:spPr>
        <p:txBody>
          <a:bodyPr wrap="square" lIns="0" tIns="0" rIns="0" bIns="0" rtlCol="0">
            <a:spAutoFit/>
          </a:bodyPr>
          <a:lstStyle/>
          <a:p>
            <a:pPr algn="ctr">
              <a:spcAft>
                <a:spcPts val="600"/>
              </a:spcAft>
            </a:pPr>
            <a:r>
              <a:rPr lang="en-US" dirty="0">
                <a:solidFill>
                  <a:schemeClr val="bg1"/>
                </a:solidFill>
              </a:rPr>
              <a:t>NSX Management Cluster</a:t>
            </a:r>
          </a:p>
        </p:txBody>
      </p:sp>
      <p:grpSp>
        <p:nvGrpSpPr>
          <p:cNvPr id="11" name="Group 10">
            <a:extLst>
              <a:ext uri="{FF2B5EF4-FFF2-40B4-BE49-F238E27FC236}">
                <a16:creationId xmlns:a16="http://schemas.microsoft.com/office/drawing/2014/main" id="{31BF83E3-0AE5-DE43-BB2F-307C2AA372CD}"/>
              </a:ext>
            </a:extLst>
          </p:cNvPr>
          <p:cNvGrpSpPr>
            <a:grpSpLocks noChangeAspect="1"/>
          </p:cNvGrpSpPr>
          <p:nvPr/>
        </p:nvGrpSpPr>
        <p:grpSpPr>
          <a:xfrm>
            <a:off x="3384828" y="2384559"/>
            <a:ext cx="914480" cy="914400"/>
            <a:chOff x="7466013" y="1371441"/>
            <a:chExt cx="1828959" cy="1828959"/>
          </a:xfrm>
        </p:grpSpPr>
        <p:sp>
          <p:nvSpPr>
            <p:cNvPr id="138" name="Oval 137">
              <a:extLst>
                <a:ext uri="{FF2B5EF4-FFF2-40B4-BE49-F238E27FC236}">
                  <a16:creationId xmlns:a16="http://schemas.microsoft.com/office/drawing/2014/main" id="{834E24ED-1D8E-694A-A088-F5386484F48B}"/>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sp>
          <p:nvSpPr>
            <p:cNvPr id="139" name="Freeform 138">
              <a:extLst>
                <a:ext uri="{FF2B5EF4-FFF2-40B4-BE49-F238E27FC236}">
                  <a16:creationId xmlns:a16="http://schemas.microsoft.com/office/drawing/2014/main" id="{2538A875-5D80-CD4D-885F-C968FC098F5A}"/>
                </a:ext>
              </a:extLst>
            </p:cNvPr>
            <p:cNvSpPr>
              <a:spLocks noChangeAspect="1" noEditPoints="1"/>
            </p:cNvSpPr>
            <p:nvPr/>
          </p:nvSpPr>
          <p:spPr bwMode="auto">
            <a:xfrm>
              <a:off x="7831713" y="1971537"/>
              <a:ext cx="1097557" cy="628766"/>
            </a:xfrm>
            <a:custGeom>
              <a:avLst/>
              <a:gdLst>
                <a:gd name="T0" fmla="*/ 368 w 384"/>
                <a:gd name="T1" fmla="*/ 174 h 220"/>
                <a:gd name="T2" fmla="*/ 353 w 384"/>
                <a:gd name="T3" fmla="*/ 174 h 220"/>
                <a:gd name="T4" fmla="*/ 354 w 384"/>
                <a:gd name="T5" fmla="*/ 167 h 220"/>
                <a:gd name="T6" fmla="*/ 354 w 384"/>
                <a:gd name="T7" fmla="*/ 22 h 220"/>
                <a:gd name="T8" fmla="*/ 332 w 384"/>
                <a:gd name="T9" fmla="*/ 0 h 220"/>
                <a:gd name="T10" fmla="*/ 52 w 384"/>
                <a:gd name="T11" fmla="*/ 0 h 220"/>
                <a:gd name="T12" fmla="*/ 30 w 384"/>
                <a:gd name="T13" fmla="*/ 22 h 220"/>
                <a:gd name="T14" fmla="*/ 30 w 384"/>
                <a:gd name="T15" fmla="*/ 167 h 220"/>
                <a:gd name="T16" fmla="*/ 31 w 384"/>
                <a:gd name="T17" fmla="*/ 174 h 220"/>
                <a:gd name="T18" fmla="*/ 16 w 384"/>
                <a:gd name="T19" fmla="*/ 174 h 220"/>
                <a:gd name="T20" fmla="*/ 0 w 384"/>
                <a:gd name="T21" fmla="*/ 190 h 220"/>
                <a:gd name="T22" fmla="*/ 0 w 384"/>
                <a:gd name="T23" fmla="*/ 203 h 220"/>
                <a:gd name="T24" fmla="*/ 16 w 384"/>
                <a:gd name="T25" fmla="*/ 220 h 220"/>
                <a:gd name="T26" fmla="*/ 368 w 384"/>
                <a:gd name="T27" fmla="*/ 220 h 220"/>
                <a:gd name="T28" fmla="*/ 384 w 384"/>
                <a:gd name="T29" fmla="*/ 203 h 220"/>
                <a:gd name="T30" fmla="*/ 384 w 384"/>
                <a:gd name="T31" fmla="*/ 190 h 220"/>
                <a:gd name="T32" fmla="*/ 368 w 384"/>
                <a:gd name="T33" fmla="*/ 174 h 220"/>
                <a:gd name="T34" fmla="*/ 46 w 384"/>
                <a:gd name="T35" fmla="*/ 167 h 220"/>
                <a:gd name="T36" fmla="*/ 46 w 384"/>
                <a:gd name="T37" fmla="*/ 22 h 220"/>
                <a:gd name="T38" fmla="*/ 52 w 384"/>
                <a:gd name="T39" fmla="*/ 16 h 220"/>
                <a:gd name="T40" fmla="*/ 332 w 384"/>
                <a:gd name="T41" fmla="*/ 16 h 220"/>
                <a:gd name="T42" fmla="*/ 338 w 384"/>
                <a:gd name="T43" fmla="*/ 22 h 220"/>
                <a:gd name="T44" fmla="*/ 338 w 384"/>
                <a:gd name="T45" fmla="*/ 167 h 220"/>
                <a:gd name="T46" fmla="*/ 332 w 384"/>
                <a:gd name="T47" fmla="*/ 174 h 220"/>
                <a:gd name="T48" fmla="*/ 237 w 384"/>
                <a:gd name="T49" fmla="*/ 174 h 220"/>
                <a:gd name="T50" fmla="*/ 149 w 384"/>
                <a:gd name="T51" fmla="*/ 174 h 220"/>
                <a:gd name="T52" fmla="*/ 52 w 384"/>
                <a:gd name="T53" fmla="*/ 174 h 220"/>
                <a:gd name="T54" fmla="*/ 46 w 384"/>
                <a:gd name="T55" fmla="*/ 167 h 220"/>
                <a:gd name="T56" fmla="*/ 16 w 384"/>
                <a:gd name="T57" fmla="*/ 204 h 220"/>
                <a:gd name="T58" fmla="*/ 16 w 384"/>
                <a:gd name="T59" fmla="*/ 203 h 220"/>
                <a:gd name="T60" fmla="*/ 16 w 384"/>
                <a:gd name="T61" fmla="*/ 190 h 220"/>
                <a:gd name="T62" fmla="*/ 16 w 384"/>
                <a:gd name="T63" fmla="*/ 190 h 220"/>
                <a:gd name="T64" fmla="*/ 52 w 384"/>
                <a:gd name="T65" fmla="*/ 190 h 220"/>
                <a:gd name="T66" fmla="*/ 142 w 384"/>
                <a:gd name="T67" fmla="*/ 190 h 220"/>
                <a:gd name="T68" fmla="*/ 149 w 384"/>
                <a:gd name="T69" fmla="*/ 197 h 220"/>
                <a:gd name="T70" fmla="*/ 161 w 384"/>
                <a:gd name="T71" fmla="*/ 204 h 220"/>
                <a:gd name="T72" fmla="*/ 16 w 384"/>
                <a:gd name="T73" fmla="*/ 204 h 220"/>
                <a:gd name="T74" fmla="*/ 368 w 384"/>
                <a:gd name="T75" fmla="*/ 203 h 220"/>
                <a:gd name="T76" fmla="*/ 368 w 384"/>
                <a:gd name="T77" fmla="*/ 204 h 220"/>
                <a:gd name="T78" fmla="*/ 226 w 384"/>
                <a:gd name="T79" fmla="*/ 204 h 220"/>
                <a:gd name="T80" fmla="*/ 238 w 384"/>
                <a:gd name="T81" fmla="*/ 196 h 220"/>
                <a:gd name="T82" fmla="*/ 244 w 384"/>
                <a:gd name="T83" fmla="*/ 190 h 220"/>
                <a:gd name="T84" fmla="*/ 332 w 384"/>
                <a:gd name="T85" fmla="*/ 190 h 220"/>
                <a:gd name="T86" fmla="*/ 368 w 384"/>
                <a:gd name="T87" fmla="*/ 190 h 220"/>
                <a:gd name="T88" fmla="*/ 368 w 384"/>
                <a:gd name="T89" fmla="*/ 190 h 220"/>
                <a:gd name="T90" fmla="*/ 368 w 384"/>
                <a:gd name="T91" fmla="*/ 20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220">
                  <a:moveTo>
                    <a:pt x="368" y="174"/>
                  </a:moveTo>
                  <a:cubicBezTo>
                    <a:pt x="353" y="174"/>
                    <a:pt x="353" y="174"/>
                    <a:pt x="353" y="174"/>
                  </a:cubicBezTo>
                  <a:cubicBezTo>
                    <a:pt x="354" y="172"/>
                    <a:pt x="354" y="170"/>
                    <a:pt x="354" y="167"/>
                  </a:cubicBezTo>
                  <a:cubicBezTo>
                    <a:pt x="354" y="22"/>
                    <a:pt x="354" y="22"/>
                    <a:pt x="354" y="22"/>
                  </a:cubicBezTo>
                  <a:cubicBezTo>
                    <a:pt x="354" y="10"/>
                    <a:pt x="344" y="0"/>
                    <a:pt x="332" y="0"/>
                  </a:cubicBezTo>
                  <a:cubicBezTo>
                    <a:pt x="52" y="0"/>
                    <a:pt x="52" y="0"/>
                    <a:pt x="52" y="0"/>
                  </a:cubicBezTo>
                  <a:cubicBezTo>
                    <a:pt x="40" y="0"/>
                    <a:pt x="30" y="10"/>
                    <a:pt x="30" y="22"/>
                  </a:cubicBezTo>
                  <a:cubicBezTo>
                    <a:pt x="30" y="167"/>
                    <a:pt x="30" y="167"/>
                    <a:pt x="30" y="167"/>
                  </a:cubicBezTo>
                  <a:cubicBezTo>
                    <a:pt x="30" y="170"/>
                    <a:pt x="30" y="172"/>
                    <a:pt x="31" y="174"/>
                  </a:cubicBezTo>
                  <a:cubicBezTo>
                    <a:pt x="16" y="174"/>
                    <a:pt x="16" y="174"/>
                    <a:pt x="16" y="174"/>
                  </a:cubicBezTo>
                  <a:cubicBezTo>
                    <a:pt x="7" y="174"/>
                    <a:pt x="0" y="181"/>
                    <a:pt x="0" y="190"/>
                  </a:cubicBezTo>
                  <a:cubicBezTo>
                    <a:pt x="0" y="203"/>
                    <a:pt x="0" y="203"/>
                    <a:pt x="0" y="203"/>
                  </a:cubicBezTo>
                  <a:cubicBezTo>
                    <a:pt x="0" y="212"/>
                    <a:pt x="7" y="220"/>
                    <a:pt x="16" y="220"/>
                  </a:cubicBezTo>
                  <a:cubicBezTo>
                    <a:pt x="368" y="220"/>
                    <a:pt x="368" y="220"/>
                    <a:pt x="368" y="220"/>
                  </a:cubicBezTo>
                  <a:cubicBezTo>
                    <a:pt x="377" y="220"/>
                    <a:pt x="384" y="212"/>
                    <a:pt x="384" y="203"/>
                  </a:cubicBezTo>
                  <a:cubicBezTo>
                    <a:pt x="384" y="190"/>
                    <a:pt x="384" y="190"/>
                    <a:pt x="384" y="190"/>
                  </a:cubicBezTo>
                  <a:cubicBezTo>
                    <a:pt x="384" y="181"/>
                    <a:pt x="377" y="174"/>
                    <a:pt x="368" y="174"/>
                  </a:cubicBezTo>
                  <a:close/>
                  <a:moveTo>
                    <a:pt x="46" y="167"/>
                  </a:moveTo>
                  <a:cubicBezTo>
                    <a:pt x="46" y="22"/>
                    <a:pt x="46" y="22"/>
                    <a:pt x="46" y="22"/>
                  </a:cubicBezTo>
                  <a:cubicBezTo>
                    <a:pt x="46" y="19"/>
                    <a:pt x="49" y="16"/>
                    <a:pt x="52" y="16"/>
                  </a:cubicBezTo>
                  <a:cubicBezTo>
                    <a:pt x="332" y="16"/>
                    <a:pt x="332" y="16"/>
                    <a:pt x="332" y="16"/>
                  </a:cubicBezTo>
                  <a:cubicBezTo>
                    <a:pt x="335" y="16"/>
                    <a:pt x="338" y="19"/>
                    <a:pt x="338" y="22"/>
                  </a:cubicBezTo>
                  <a:cubicBezTo>
                    <a:pt x="338" y="167"/>
                    <a:pt x="338" y="167"/>
                    <a:pt x="338" y="167"/>
                  </a:cubicBezTo>
                  <a:cubicBezTo>
                    <a:pt x="338" y="171"/>
                    <a:pt x="335" y="174"/>
                    <a:pt x="332" y="174"/>
                  </a:cubicBezTo>
                  <a:cubicBezTo>
                    <a:pt x="237" y="174"/>
                    <a:pt x="237" y="174"/>
                    <a:pt x="237" y="174"/>
                  </a:cubicBezTo>
                  <a:cubicBezTo>
                    <a:pt x="149" y="174"/>
                    <a:pt x="149" y="174"/>
                    <a:pt x="149" y="174"/>
                  </a:cubicBezTo>
                  <a:cubicBezTo>
                    <a:pt x="52" y="174"/>
                    <a:pt x="52" y="174"/>
                    <a:pt x="52" y="174"/>
                  </a:cubicBezTo>
                  <a:cubicBezTo>
                    <a:pt x="49" y="174"/>
                    <a:pt x="46" y="171"/>
                    <a:pt x="46" y="167"/>
                  </a:cubicBezTo>
                  <a:close/>
                  <a:moveTo>
                    <a:pt x="16" y="204"/>
                  </a:moveTo>
                  <a:cubicBezTo>
                    <a:pt x="16" y="204"/>
                    <a:pt x="16" y="204"/>
                    <a:pt x="16" y="203"/>
                  </a:cubicBezTo>
                  <a:cubicBezTo>
                    <a:pt x="16" y="190"/>
                    <a:pt x="16" y="190"/>
                    <a:pt x="16" y="190"/>
                  </a:cubicBezTo>
                  <a:cubicBezTo>
                    <a:pt x="16" y="190"/>
                    <a:pt x="16" y="190"/>
                    <a:pt x="16" y="190"/>
                  </a:cubicBezTo>
                  <a:cubicBezTo>
                    <a:pt x="52" y="190"/>
                    <a:pt x="52" y="190"/>
                    <a:pt x="52" y="190"/>
                  </a:cubicBezTo>
                  <a:cubicBezTo>
                    <a:pt x="142" y="190"/>
                    <a:pt x="142" y="190"/>
                    <a:pt x="142" y="190"/>
                  </a:cubicBezTo>
                  <a:cubicBezTo>
                    <a:pt x="149" y="197"/>
                    <a:pt x="149" y="197"/>
                    <a:pt x="149" y="197"/>
                  </a:cubicBezTo>
                  <a:cubicBezTo>
                    <a:pt x="152" y="200"/>
                    <a:pt x="156" y="203"/>
                    <a:pt x="161" y="204"/>
                  </a:cubicBezTo>
                  <a:lnTo>
                    <a:pt x="16" y="204"/>
                  </a:lnTo>
                  <a:close/>
                  <a:moveTo>
                    <a:pt x="368" y="203"/>
                  </a:moveTo>
                  <a:cubicBezTo>
                    <a:pt x="368" y="204"/>
                    <a:pt x="368" y="204"/>
                    <a:pt x="368" y="204"/>
                  </a:cubicBezTo>
                  <a:cubicBezTo>
                    <a:pt x="226" y="204"/>
                    <a:pt x="226" y="204"/>
                    <a:pt x="226" y="204"/>
                  </a:cubicBezTo>
                  <a:cubicBezTo>
                    <a:pt x="231" y="203"/>
                    <a:pt x="235" y="200"/>
                    <a:pt x="238" y="196"/>
                  </a:cubicBezTo>
                  <a:cubicBezTo>
                    <a:pt x="244" y="190"/>
                    <a:pt x="244" y="190"/>
                    <a:pt x="244" y="190"/>
                  </a:cubicBezTo>
                  <a:cubicBezTo>
                    <a:pt x="332" y="190"/>
                    <a:pt x="332" y="190"/>
                    <a:pt x="332" y="190"/>
                  </a:cubicBezTo>
                  <a:cubicBezTo>
                    <a:pt x="368" y="190"/>
                    <a:pt x="368" y="190"/>
                    <a:pt x="368" y="190"/>
                  </a:cubicBezTo>
                  <a:cubicBezTo>
                    <a:pt x="368" y="190"/>
                    <a:pt x="368" y="190"/>
                    <a:pt x="368" y="190"/>
                  </a:cubicBezTo>
                  <a:lnTo>
                    <a:pt x="368" y="2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47" name="Straight Arrow Connector 146">
            <a:extLst>
              <a:ext uri="{FF2B5EF4-FFF2-40B4-BE49-F238E27FC236}">
                <a16:creationId xmlns:a16="http://schemas.microsoft.com/office/drawing/2014/main" id="{9FCCFF01-08D7-C347-9D9E-4E3A5F1BA0A5}"/>
              </a:ext>
            </a:extLst>
          </p:cNvPr>
          <p:cNvCxnSpPr>
            <a:cxnSpLocks/>
            <a:stCxn id="138" idx="3"/>
          </p:cNvCxnSpPr>
          <p:nvPr/>
        </p:nvCxnSpPr>
        <p:spPr bwMode="gray">
          <a:xfrm flipH="1">
            <a:off x="1998738" y="3165048"/>
            <a:ext cx="1520012" cy="1021047"/>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5E69FF9-23F7-9648-8D56-D7B4ADC11C62}"/>
              </a:ext>
            </a:extLst>
          </p:cNvPr>
          <p:cNvSpPr txBox="1"/>
          <p:nvPr/>
        </p:nvSpPr>
        <p:spPr>
          <a:xfrm>
            <a:off x="3080055" y="2137826"/>
            <a:ext cx="762013" cy="369332"/>
          </a:xfrm>
          <a:prstGeom prst="rect">
            <a:avLst/>
          </a:prstGeom>
        </p:spPr>
        <p:txBody>
          <a:bodyPr wrap="square" lIns="0" tIns="0" rIns="0" bIns="0" rtlCol="0">
            <a:spAutoFit/>
          </a:bodyPr>
          <a:lstStyle/>
          <a:p>
            <a:pPr algn="l">
              <a:spcAft>
                <a:spcPts val="600"/>
              </a:spcAft>
            </a:pPr>
            <a:r>
              <a:rPr lang="en-US" sz="1200"/>
              <a:t>API or GUI Client</a:t>
            </a:r>
          </a:p>
        </p:txBody>
      </p:sp>
      <p:sp>
        <p:nvSpPr>
          <p:cNvPr id="150" name="TextBox 149">
            <a:extLst>
              <a:ext uri="{FF2B5EF4-FFF2-40B4-BE49-F238E27FC236}">
                <a16:creationId xmlns:a16="http://schemas.microsoft.com/office/drawing/2014/main" id="{6C21F67C-E64E-8646-8F90-3C7186C944AB}"/>
              </a:ext>
            </a:extLst>
          </p:cNvPr>
          <p:cNvSpPr txBox="1"/>
          <p:nvPr/>
        </p:nvSpPr>
        <p:spPr>
          <a:xfrm>
            <a:off x="1356878" y="3933316"/>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A</a:t>
            </a:r>
          </a:p>
        </p:txBody>
      </p:sp>
      <p:sp>
        <p:nvSpPr>
          <p:cNvPr id="152" name="TextBox 151">
            <a:extLst>
              <a:ext uri="{FF2B5EF4-FFF2-40B4-BE49-F238E27FC236}">
                <a16:creationId xmlns:a16="http://schemas.microsoft.com/office/drawing/2014/main" id="{6BA96832-A210-594D-8129-AF099F0E04FD}"/>
              </a:ext>
            </a:extLst>
          </p:cNvPr>
          <p:cNvSpPr txBox="1"/>
          <p:nvPr/>
        </p:nvSpPr>
        <p:spPr>
          <a:xfrm>
            <a:off x="3301250" y="3933316"/>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B</a:t>
            </a:r>
          </a:p>
        </p:txBody>
      </p:sp>
      <p:sp>
        <p:nvSpPr>
          <p:cNvPr id="153" name="TextBox 152">
            <a:extLst>
              <a:ext uri="{FF2B5EF4-FFF2-40B4-BE49-F238E27FC236}">
                <a16:creationId xmlns:a16="http://schemas.microsoft.com/office/drawing/2014/main" id="{CE4EC9BC-576D-5B4E-8A68-43430207E59B}"/>
              </a:ext>
            </a:extLst>
          </p:cNvPr>
          <p:cNvSpPr txBox="1"/>
          <p:nvPr/>
        </p:nvSpPr>
        <p:spPr>
          <a:xfrm>
            <a:off x="5822252" y="3935467"/>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C</a:t>
            </a:r>
          </a:p>
        </p:txBody>
      </p:sp>
      <p:cxnSp>
        <p:nvCxnSpPr>
          <p:cNvPr id="57" name="Straight Arrow Connector 56">
            <a:extLst>
              <a:ext uri="{FF2B5EF4-FFF2-40B4-BE49-F238E27FC236}">
                <a16:creationId xmlns:a16="http://schemas.microsoft.com/office/drawing/2014/main" id="{052DA226-9A60-F64A-93F2-3BDA42DE109A}"/>
              </a:ext>
            </a:extLst>
          </p:cNvPr>
          <p:cNvCxnSpPr>
            <a:cxnSpLocks/>
            <a:endCxn id="108" idx="0"/>
          </p:cNvCxnSpPr>
          <p:nvPr/>
        </p:nvCxnSpPr>
        <p:spPr bwMode="gray">
          <a:xfrm>
            <a:off x="3840061" y="3287458"/>
            <a:ext cx="2047" cy="859593"/>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FD456A13-83C4-004A-8B42-ADB3313A9BAC}"/>
              </a:ext>
            </a:extLst>
          </p:cNvPr>
          <p:cNvCxnSpPr>
            <a:cxnSpLocks/>
          </p:cNvCxnSpPr>
          <p:nvPr/>
        </p:nvCxnSpPr>
        <p:spPr bwMode="gray">
          <a:xfrm>
            <a:off x="4262328" y="3086700"/>
            <a:ext cx="1509873" cy="1048638"/>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7305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547135-5B55-4DB3-B413-7CA685C7E922}"/>
              </a:ext>
            </a:extLst>
          </p:cNvPr>
          <p:cNvSpPr>
            <a:spLocks noGrp="1"/>
          </p:cNvSpPr>
          <p:nvPr>
            <p:ph type="body" sz="quarter" idx="21"/>
          </p:nvPr>
        </p:nvSpPr>
        <p:spPr/>
        <p:txBody>
          <a:bodyPr/>
          <a:lstStyle/>
          <a:p>
            <a:pPr>
              <a:spcBef>
                <a:spcPts val="600"/>
              </a:spcBef>
            </a:pPr>
            <a:r>
              <a:rPr lang="en-US" sz="1200" dirty="0"/>
              <a:t>Single IP Availability</a:t>
            </a:r>
          </a:p>
          <a:p>
            <a:pPr>
              <a:spcBef>
                <a:spcPts val="600"/>
              </a:spcBef>
            </a:pPr>
            <a:r>
              <a:rPr lang="en-US" sz="1200" dirty="0"/>
              <a:t>Scales - UI and API load distribution</a:t>
            </a:r>
          </a:p>
          <a:p>
            <a:pPr>
              <a:spcBef>
                <a:spcPts val="600"/>
              </a:spcBef>
            </a:pPr>
            <a:r>
              <a:rPr lang="en-US" sz="1200" dirty="0"/>
              <a:t>Multi-subnet – no L2 across management racks</a:t>
            </a:r>
          </a:p>
          <a:p>
            <a:pPr>
              <a:spcBef>
                <a:spcPts val="600"/>
              </a:spcBef>
            </a:pPr>
            <a:endParaRPr lang="en-US" sz="1200" dirty="0"/>
          </a:p>
        </p:txBody>
      </p:sp>
      <p:sp>
        <p:nvSpPr>
          <p:cNvPr id="17" name="Text Placeholder 16">
            <a:extLst>
              <a:ext uri="{FF2B5EF4-FFF2-40B4-BE49-F238E27FC236}">
                <a16:creationId xmlns:a16="http://schemas.microsoft.com/office/drawing/2014/main" id="{257CBB04-3453-DB49-B421-12A94947B0AD}"/>
              </a:ext>
            </a:extLst>
          </p:cNvPr>
          <p:cNvSpPr>
            <a:spLocks noGrp="1"/>
          </p:cNvSpPr>
          <p:nvPr>
            <p:ph type="body" sz="quarter" idx="20"/>
          </p:nvPr>
        </p:nvSpPr>
        <p:spPr/>
        <p:txBody>
          <a:bodyPr/>
          <a:lstStyle/>
          <a:p>
            <a:pPr>
              <a:spcBef>
                <a:spcPts val="600"/>
              </a:spcBef>
            </a:pPr>
            <a:r>
              <a:rPr lang="en-US" sz="1200" dirty="0"/>
              <a:t>More complex setup with LB configuration required</a:t>
            </a:r>
          </a:p>
          <a:p>
            <a:pPr>
              <a:spcBef>
                <a:spcPts val="600"/>
              </a:spcBef>
            </a:pPr>
            <a:r>
              <a:rPr lang="en-US" sz="1200" dirty="0"/>
              <a:t>Costly</a:t>
            </a:r>
          </a:p>
          <a:p>
            <a:pPr>
              <a:spcBef>
                <a:spcPts val="600"/>
              </a:spcBef>
            </a:pPr>
            <a:endParaRPr lang="en-US" sz="1200" dirty="0"/>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a:t>Cons</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a:t>Pros</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a:t>Management Clustering</a:t>
            </a:r>
          </a:p>
        </p:txBody>
      </p:sp>
      <p:sp>
        <p:nvSpPr>
          <p:cNvPr id="4" name="Subtitle 3">
            <a:extLst>
              <a:ext uri="{FF2B5EF4-FFF2-40B4-BE49-F238E27FC236}">
                <a16:creationId xmlns:a16="http://schemas.microsoft.com/office/drawing/2014/main" id="{09B6555F-1EAF-4F7A-8578-4612F0A9F50E}"/>
              </a:ext>
            </a:extLst>
          </p:cNvPr>
          <p:cNvSpPr>
            <a:spLocks noGrp="1"/>
          </p:cNvSpPr>
          <p:nvPr>
            <p:ph type="subTitle" idx="10"/>
          </p:nvPr>
        </p:nvSpPr>
        <p:spPr/>
        <p:txBody>
          <a:bodyPr/>
          <a:lstStyle/>
          <a:p>
            <a:r>
              <a:rPr lang="en-US"/>
              <a:t>With External Load Balancer </a:t>
            </a:r>
          </a:p>
        </p:txBody>
      </p:sp>
      <p:sp>
        <p:nvSpPr>
          <p:cNvPr id="12" name="Rectangle 11">
            <a:extLst>
              <a:ext uri="{FF2B5EF4-FFF2-40B4-BE49-F238E27FC236}">
                <a16:creationId xmlns:a16="http://schemas.microsoft.com/office/drawing/2014/main" id="{654BE10D-178C-422C-985C-BE15C5BE6CD0}"/>
              </a:ext>
            </a:extLst>
          </p:cNvPr>
          <p:cNvSpPr/>
          <p:nvPr/>
        </p:nvSpPr>
        <p:spPr>
          <a:xfrm>
            <a:off x="614328" y="4183693"/>
            <a:ext cx="6750975" cy="1678488"/>
          </a:xfrm>
          <a:prstGeom prst="rect">
            <a:avLst/>
          </a:prstGeom>
          <a:solidFill>
            <a:schemeClr val="accent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800" u="none" strike="noStrike" kern="0" cap="none" spc="0" normalizeH="0" baseline="0" noProof="0">
              <a:ln>
                <a:noFill/>
              </a:ln>
              <a:solidFill>
                <a:schemeClr val="bg1"/>
              </a:solidFill>
              <a:effectLst/>
              <a:uLnTx/>
              <a:uFillTx/>
            </a:endParaRPr>
          </a:p>
        </p:txBody>
      </p:sp>
      <p:grpSp>
        <p:nvGrpSpPr>
          <p:cNvPr id="2" name="Group 1">
            <a:extLst>
              <a:ext uri="{FF2B5EF4-FFF2-40B4-BE49-F238E27FC236}">
                <a16:creationId xmlns:a16="http://schemas.microsoft.com/office/drawing/2014/main" id="{40407628-AC50-5C43-8B57-09694905B296}"/>
              </a:ext>
            </a:extLst>
          </p:cNvPr>
          <p:cNvGrpSpPr>
            <a:grpSpLocks noChangeAspect="1"/>
          </p:cNvGrpSpPr>
          <p:nvPr/>
        </p:nvGrpSpPr>
        <p:grpSpPr>
          <a:xfrm>
            <a:off x="1323583" y="4472869"/>
            <a:ext cx="914400" cy="914400"/>
            <a:chOff x="5181600" y="4114800"/>
            <a:chExt cx="1828959" cy="1828959"/>
          </a:xfrm>
        </p:grpSpPr>
        <p:sp>
          <p:nvSpPr>
            <p:cNvPr id="99" name="Oval 98">
              <a:extLst>
                <a:ext uri="{FF2B5EF4-FFF2-40B4-BE49-F238E27FC236}">
                  <a16:creationId xmlns:a16="http://schemas.microsoft.com/office/drawing/2014/main" id="{D904A6AB-96FD-3A4C-A2F6-2F7E3EC1916A}"/>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0" name="Group 99">
              <a:extLst>
                <a:ext uri="{FF2B5EF4-FFF2-40B4-BE49-F238E27FC236}">
                  <a16:creationId xmlns:a16="http://schemas.microsoft.com/office/drawing/2014/main" id="{82784EFC-8144-3D48-AA8E-4F90B19A6D4B}"/>
                </a:ext>
              </a:extLst>
            </p:cNvPr>
            <p:cNvGrpSpPr/>
            <p:nvPr/>
          </p:nvGrpSpPr>
          <p:grpSpPr>
            <a:xfrm>
              <a:off x="5486400" y="4549571"/>
              <a:ext cx="1224852" cy="1015906"/>
              <a:chOff x="3895725" y="4733925"/>
              <a:chExt cx="2159000" cy="1790700"/>
            </a:xfrm>
            <a:solidFill>
              <a:schemeClr val="bg1"/>
            </a:solidFill>
          </p:grpSpPr>
          <p:sp>
            <p:nvSpPr>
              <p:cNvPr id="101" name="Freeform 8">
                <a:extLst>
                  <a:ext uri="{FF2B5EF4-FFF2-40B4-BE49-F238E27FC236}">
                    <a16:creationId xmlns:a16="http://schemas.microsoft.com/office/drawing/2014/main" id="{2A0E56CD-AE2B-A845-9CCD-DFABFE841114}"/>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9">
                <a:extLst>
                  <a:ext uri="{FF2B5EF4-FFF2-40B4-BE49-F238E27FC236}">
                    <a16:creationId xmlns:a16="http://schemas.microsoft.com/office/drawing/2014/main" id="{10BE772C-7421-0843-B3CC-6DE929CDCBF4}"/>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10">
                <a:extLst>
                  <a:ext uri="{FF2B5EF4-FFF2-40B4-BE49-F238E27FC236}">
                    <a16:creationId xmlns:a16="http://schemas.microsoft.com/office/drawing/2014/main" id="{ED105E43-AE11-1347-A896-CA15EB5108C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11">
                <a:extLst>
                  <a:ext uri="{FF2B5EF4-FFF2-40B4-BE49-F238E27FC236}">
                    <a16:creationId xmlns:a16="http://schemas.microsoft.com/office/drawing/2014/main" id="{A2040962-F6C7-9E4B-9569-12C5BE96BBFE}"/>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12">
                <a:extLst>
                  <a:ext uri="{FF2B5EF4-FFF2-40B4-BE49-F238E27FC236}">
                    <a16:creationId xmlns:a16="http://schemas.microsoft.com/office/drawing/2014/main" id="{00A3EBB7-F4A7-ED40-A0E0-26D2036B41DB}"/>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13">
                <a:extLst>
                  <a:ext uri="{FF2B5EF4-FFF2-40B4-BE49-F238E27FC236}">
                    <a16:creationId xmlns:a16="http://schemas.microsoft.com/office/drawing/2014/main" id="{F5BEE34A-2FAD-874F-B89C-D23E44EE0438}"/>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07" name="Group 106">
            <a:extLst>
              <a:ext uri="{FF2B5EF4-FFF2-40B4-BE49-F238E27FC236}">
                <a16:creationId xmlns:a16="http://schemas.microsoft.com/office/drawing/2014/main" id="{63D53F5E-4B5B-D848-B05B-26FEABD19C76}"/>
              </a:ext>
            </a:extLst>
          </p:cNvPr>
          <p:cNvGrpSpPr>
            <a:grpSpLocks noChangeAspect="1"/>
          </p:cNvGrpSpPr>
          <p:nvPr/>
        </p:nvGrpSpPr>
        <p:grpSpPr>
          <a:xfrm>
            <a:off x="3384908" y="4472869"/>
            <a:ext cx="914400" cy="914400"/>
            <a:chOff x="5181600" y="4114800"/>
            <a:chExt cx="1828959" cy="1828959"/>
          </a:xfrm>
        </p:grpSpPr>
        <p:sp>
          <p:nvSpPr>
            <p:cNvPr id="108" name="Oval 107">
              <a:extLst>
                <a:ext uri="{FF2B5EF4-FFF2-40B4-BE49-F238E27FC236}">
                  <a16:creationId xmlns:a16="http://schemas.microsoft.com/office/drawing/2014/main" id="{CEA11DBB-5E24-A949-BD98-D1FB5797002B}"/>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9" name="Group 108">
              <a:extLst>
                <a:ext uri="{FF2B5EF4-FFF2-40B4-BE49-F238E27FC236}">
                  <a16:creationId xmlns:a16="http://schemas.microsoft.com/office/drawing/2014/main" id="{39081E0E-B388-5545-AC6E-EFF4E3B96699}"/>
                </a:ext>
              </a:extLst>
            </p:cNvPr>
            <p:cNvGrpSpPr/>
            <p:nvPr/>
          </p:nvGrpSpPr>
          <p:grpSpPr>
            <a:xfrm>
              <a:off x="5486400" y="4549571"/>
              <a:ext cx="1224852" cy="1015906"/>
              <a:chOff x="3895725" y="4733925"/>
              <a:chExt cx="2159000" cy="1790700"/>
            </a:xfrm>
            <a:solidFill>
              <a:schemeClr val="bg1"/>
            </a:solidFill>
          </p:grpSpPr>
          <p:sp>
            <p:nvSpPr>
              <p:cNvPr id="110" name="Freeform 8">
                <a:extLst>
                  <a:ext uri="{FF2B5EF4-FFF2-40B4-BE49-F238E27FC236}">
                    <a16:creationId xmlns:a16="http://schemas.microsoft.com/office/drawing/2014/main" id="{0BA136AC-397D-2F4D-A0DB-D90E0ABFDF2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9">
                <a:extLst>
                  <a:ext uri="{FF2B5EF4-FFF2-40B4-BE49-F238E27FC236}">
                    <a16:creationId xmlns:a16="http://schemas.microsoft.com/office/drawing/2014/main" id="{1621FDEA-0F92-774A-8D08-AB787E3BADB2}"/>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10">
                <a:extLst>
                  <a:ext uri="{FF2B5EF4-FFF2-40B4-BE49-F238E27FC236}">
                    <a16:creationId xmlns:a16="http://schemas.microsoft.com/office/drawing/2014/main" id="{F4241D79-7DD8-0E41-A46C-6CCFB6268A60}"/>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11">
                <a:extLst>
                  <a:ext uri="{FF2B5EF4-FFF2-40B4-BE49-F238E27FC236}">
                    <a16:creationId xmlns:a16="http://schemas.microsoft.com/office/drawing/2014/main" id="{12438238-948E-4043-B108-93313FAF7E3B}"/>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12">
                <a:extLst>
                  <a:ext uri="{FF2B5EF4-FFF2-40B4-BE49-F238E27FC236}">
                    <a16:creationId xmlns:a16="http://schemas.microsoft.com/office/drawing/2014/main" id="{95CF38A8-92D2-6747-8B3F-E18541F9C78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13">
                <a:extLst>
                  <a:ext uri="{FF2B5EF4-FFF2-40B4-BE49-F238E27FC236}">
                    <a16:creationId xmlns:a16="http://schemas.microsoft.com/office/drawing/2014/main" id="{0C5928BB-28B2-FF44-8C37-4535F79ACF8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6" name="Group 115">
            <a:extLst>
              <a:ext uri="{FF2B5EF4-FFF2-40B4-BE49-F238E27FC236}">
                <a16:creationId xmlns:a16="http://schemas.microsoft.com/office/drawing/2014/main" id="{20FA0221-1914-9F49-A91F-519A72BEE032}"/>
              </a:ext>
            </a:extLst>
          </p:cNvPr>
          <p:cNvGrpSpPr>
            <a:grpSpLocks noChangeAspect="1"/>
          </p:cNvGrpSpPr>
          <p:nvPr/>
        </p:nvGrpSpPr>
        <p:grpSpPr>
          <a:xfrm>
            <a:off x="5446233" y="4472869"/>
            <a:ext cx="914400" cy="914400"/>
            <a:chOff x="5181600" y="4114800"/>
            <a:chExt cx="1828959" cy="1828959"/>
          </a:xfrm>
        </p:grpSpPr>
        <p:sp>
          <p:nvSpPr>
            <p:cNvPr id="117" name="Oval 116">
              <a:extLst>
                <a:ext uri="{FF2B5EF4-FFF2-40B4-BE49-F238E27FC236}">
                  <a16:creationId xmlns:a16="http://schemas.microsoft.com/office/drawing/2014/main" id="{1B00EEDF-4788-FC42-A76D-87507D97BB0B}"/>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8" name="Group 117">
              <a:extLst>
                <a:ext uri="{FF2B5EF4-FFF2-40B4-BE49-F238E27FC236}">
                  <a16:creationId xmlns:a16="http://schemas.microsoft.com/office/drawing/2014/main" id="{E6C62F92-88C3-7C4B-9D2E-EDF4E7FDDD87}"/>
                </a:ext>
              </a:extLst>
            </p:cNvPr>
            <p:cNvGrpSpPr/>
            <p:nvPr/>
          </p:nvGrpSpPr>
          <p:grpSpPr>
            <a:xfrm>
              <a:off x="5486400" y="4549571"/>
              <a:ext cx="1224852" cy="1015906"/>
              <a:chOff x="3895725" y="4733925"/>
              <a:chExt cx="2159000" cy="1790700"/>
            </a:xfrm>
            <a:solidFill>
              <a:schemeClr val="bg1"/>
            </a:solidFill>
          </p:grpSpPr>
          <p:sp>
            <p:nvSpPr>
              <p:cNvPr id="119" name="Freeform 8">
                <a:extLst>
                  <a:ext uri="{FF2B5EF4-FFF2-40B4-BE49-F238E27FC236}">
                    <a16:creationId xmlns:a16="http://schemas.microsoft.com/office/drawing/2014/main" id="{A6E4B1DE-C226-AB47-98AA-D7C0538A45E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
                <a:extLst>
                  <a:ext uri="{FF2B5EF4-FFF2-40B4-BE49-F238E27FC236}">
                    <a16:creationId xmlns:a16="http://schemas.microsoft.com/office/drawing/2014/main" id="{B69E60E1-F539-624E-A58C-FADA7C077699}"/>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10">
                <a:extLst>
                  <a:ext uri="{FF2B5EF4-FFF2-40B4-BE49-F238E27FC236}">
                    <a16:creationId xmlns:a16="http://schemas.microsoft.com/office/drawing/2014/main" id="{81C04061-1ECB-9C42-8BA2-A32430FC9C3C}"/>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11">
                <a:extLst>
                  <a:ext uri="{FF2B5EF4-FFF2-40B4-BE49-F238E27FC236}">
                    <a16:creationId xmlns:a16="http://schemas.microsoft.com/office/drawing/2014/main" id="{6DA37D17-7C07-DD48-814B-8AC9623B67A9}"/>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2">
                <a:extLst>
                  <a:ext uri="{FF2B5EF4-FFF2-40B4-BE49-F238E27FC236}">
                    <a16:creationId xmlns:a16="http://schemas.microsoft.com/office/drawing/2014/main" id="{5CE1818E-F51E-BF44-813F-5C553B4D8A1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3">
                <a:extLst>
                  <a:ext uri="{FF2B5EF4-FFF2-40B4-BE49-F238E27FC236}">
                    <a16:creationId xmlns:a16="http://schemas.microsoft.com/office/drawing/2014/main" id="{FB928853-5119-324D-9E7C-B03D96F3FF1C}"/>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sp>
        <p:nvSpPr>
          <p:cNvPr id="5" name="TextBox 4">
            <a:extLst>
              <a:ext uri="{FF2B5EF4-FFF2-40B4-BE49-F238E27FC236}">
                <a16:creationId xmlns:a16="http://schemas.microsoft.com/office/drawing/2014/main" id="{517839A3-4769-7B4E-BE21-E1E015F92813}"/>
              </a:ext>
            </a:extLst>
          </p:cNvPr>
          <p:cNvSpPr txBox="1"/>
          <p:nvPr/>
        </p:nvSpPr>
        <p:spPr>
          <a:xfrm>
            <a:off x="614328" y="5539243"/>
            <a:ext cx="6750975" cy="276999"/>
          </a:xfrm>
          <a:prstGeom prst="rect">
            <a:avLst/>
          </a:prstGeom>
        </p:spPr>
        <p:txBody>
          <a:bodyPr wrap="square" lIns="0" tIns="0" rIns="0" bIns="0" rtlCol="0">
            <a:spAutoFit/>
          </a:bodyPr>
          <a:lstStyle/>
          <a:p>
            <a:pPr algn="ctr">
              <a:spcAft>
                <a:spcPts val="600"/>
              </a:spcAft>
            </a:pPr>
            <a:r>
              <a:rPr lang="en-US" dirty="0">
                <a:solidFill>
                  <a:schemeClr val="bg1"/>
                </a:solidFill>
              </a:rPr>
              <a:t>NSX Management Cluster</a:t>
            </a:r>
          </a:p>
        </p:txBody>
      </p:sp>
      <p:grpSp>
        <p:nvGrpSpPr>
          <p:cNvPr id="7" name="Group 6">
            <a:extLst>
              <a:ext uri="{FF2B5EF4-FFF2-40B4-BE49-F238E27FC236}">
                <a16:creationId xmlns:a16="http://schemas.microsoft.com/office/drawing/2014/main" id="{61B30BA9-C2BB-314C-A46C-0A3AFB8E9639}"/>
              </a:ext>
            </a:extLst>
          </p:cNvPr>
          <p:cNvGrpSpPr>
            <a:grpSpLocks noChangeAspect="1"/>
          </p:cNvGrpSpPr>
          <p:nvPr/>
        </p:nvGrpSpPr>
        <p:grpSpPr>
          <a:xfrm>
            <a:off x="3480799" y="2856331"/>
            <a:ext cx="914480" cy="914400"/>
            <a:chOff x="7466013" y="1371441"/>
            <a:chExt cx="1828959" cy="1828959"/>
          </a:xfrm>
        </p:grpSpPr>
        <p:sp>
          <p:nvSpPr>
            <p:cNvPr id="125" name="Oval 124">
              <a:extLst>
                <a:ext uri="{FF2B5EF4-FFF2-40B4-BE49-F238E27FC236}">
                  <a16:creationId xmlns:a16="http://schemas.microsoft.com/office/drawing/2014/main" id="{8C9B5BB3-0489-A647-8848-FB15E5073194}"/>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grpSp>
          <p:nvGrpSpPr>
            <p:cNvPr id="126" name="Group 125">
              <a:extLst>
                <a:ext uri="{FF2B5EF4-FFF2-40B4-BE49-F238E27FC236}">
                  <a16:creationId xmlns:a16="http://schemas.microsoft.com/office/drawing/2014/main" id="{6AF3A033-E463-854B-A110-EC454F3DC9FF}"/>
                </a:ext>
              </a:extLst>
            </p:cNvPr>
            <p:cNvGrpSpPr/>
            <p:nvPr/>
          </p:nvGrpSpPr>
          <p:grpSpPr>
            <a:xfrm>
              <a:off x="7782393" y="1755648"/>
              <a:ext cx="1063414" cy="1063412"/>
              <a:chOff x="2560638" y="566738"/>
              <a:chExt cx="6486525" cy="6486525"/>
            </a:xfrm>
            <a:solidFill>
              <a:schemeClr val="bg1"/>
            </a:solidFill>
          </p:grpSpPr>
          <p:sp>
            <p:nvSpPr>
              <p:cNvPr id="127" name="Freeform 1">
                <a:extLst>
                  <a:ext uri="{FF2B5EF4-FFF2-40B4-BE49-F238E27FC236}">
                    <a16:creationId xmlns:a16="http://schemas.microsoft.com/office/drawing/2014/main" id="{64B16AF9-EB7F-6F47-95E6-4EE6DF1F3C13}"/>
                  </a:ext>
                </a:extLst>
              </p:cNvPr>
              <p:cNvSpPr>
                <a:spLocks noChangeArrowheads="1"/>
              </p:cNvSpPr>
              <p:nvPr/>
            </p:nvSpPr>
            <p:spPr bwMode="auto">
              <a:xfrm>
                <a:off x="2560638" y="566738"/>
                <a:ext cx="6486525" cy="6486525"/>
              </a:xfrm>
              <a:custGeom>
                <a:avLst/>
                <a:gdLst>
                  <a:gd name="T0" fmla="*/ 18017 w 18018"/>
                  <a:gd name="T1" fmla="*/ 18017 h 18018"/>
                  <a:gd name="T2" fmla="*/ 5832 w 18018"/>
                  <a:gd name="T3" fmla="*/ 18017 h 18018"/>
                  <a:gd name="T4" fmla="*/ 0 w 18018"/>
                  <a:gd name="T5" fmla="*/ 11893 h 18018"/>
                  <a:gd name="T6" fmla="*/ 0 w 18018"/>
                  <a:gd name="T7" fmla="*/ 6212 h 18018"/>
                  <a:gd name="T8" fmla="*/ 5621 w 18018"/>
                  <a:gd name="T9" fmla="*/ 0 h 18018"/>
                  <a:gd name="T10" fmla="*/ 18017 w 18018"/>
                  <a:gd name="T11" fmla="*/ 0 h 18018"/>
                  <a:gd name="T12" fmla="*/ 18017 w 18018"/>
                  <a:gd name="T13" fmla="*/ 18017 h 18018"/>
                  <a:gd name="T14" fmla="*/ 6141 w 18018"/>
                  <a:gd name="T15" fmla="*/ 17293 h 18018"/>
                  <a:gd name="T16" fmla="*/ 17293 w 18018"/>
                  <a:gd name="T17" fmla="*/ 17293 h 18018"/>
                  <a:gd name="T18" fmla="*/ 17293 w 18018"/>
                  <a:gd name="T19" fmla="*/ 724 h 18018"/>
                  <a:gd name="T20" fmla="*/ 5938 w 18018"/>
                  <a:gd name="T21" fmla="*/ 724 h 18018"/>
                  <a:gd name="T22" fmla="*/ 724 w 18018"/>
                  <a:gd name="T23" fmla="*/ 6485 h 18018"/>
                  <a:gd name="T24" fmla="*/ 724 w 18018"/>
                  <a:gd name="T25" fmla="*/ 11602 h 18018"/>
                  <a:gd name="T26" fmla="*/ 6141 w 18018"/>
                  <a:gd name="T27" fmla="*/ 17293 h 18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18" h="18018">
                    <a:moveTo>
                      <a:pt x="18017" y="18017"/>
                    </a:moveTo>
                    <a:lnTo>
                      <a:pt x="5832" y="18017"/>
                    </a:lnTo>
                    <a:lnTo>
                      <a:pt x="0" y="11893"/>
                    </a:lnTo>
                    <a:lnTo>
                      <a:pt x="0" y="6212"/>
                    </a:lnTo>
                    <a:lnTo>
                      <a:pt x="5621" y="0"/>
                    </a:lnTo>
                    <a:lnTo>
                      <a:pt x="18017" y="0"/>
                    </a:lnTo>
                    <a:lnTo>
                      <a:pt x="18017" y="18017"/>
                    </a:lnTo>
                    <a:close/>
                    <a:moveTo>
                      <a:pt x="6141" y="17293"/>
                    </a:moveTo>
                    <a:lnTo>
                      <a:pt x="17293" y="17293"/>
                    </a:lnTo>
                    <a:lnTo>
                      <a:pt x="17293" y="724"/>
                    </a:lnTo>
                    <a:lnTo>
                      <a:pt x="5938" y="724"/>
                    </a:lnTo>
                    <a:lnTo>
                      <a:pt x="724" y="6485"/>
                    </a:lnTo>
                    <a:lnTo>
                      <a:pt x="724" y="11602"/>
                    </a:lnTo>
                    <a:lnTo>
                      <a:pt x="6141" y="1729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2">
                <a:extLst>
                  <a:ext uri="{FF2B5EF4-FFF2-40B4-BE49-F238E27FC236}">
                    <a16:creationId xmlns:a16="http://schemas.microsoft.com/office/drawing/2014/main" id="{861AF154-3CE4-6F41-A305-39B6E08E4AF3}"/>
                  </a:ext>
                </a:extLst>
              </p:cNvPr>
              <p:cNvSpPr>
                <a:spLocks noChangeArrowheads="1"/>
              </p:cNvSpPr>
              <p:nvPr/>
            </p:nvSpPr>
            <p:spPr bwMode="auto">
              <a:xfrm>
                <a:off x="5118100" y="5159375"/>
                <a:ext cx="1003300" cy="1008063"/>
              </a:xfrm>
              <a:custGeom>
                <a:avLst/>
                <a:gdLst>
                  <a:gd name="T0" fmla="*/ 2381 w 2788"/>
                  <a:gd name="T1" fmla="*/ 415 h 2798"/>
                  <a:gd name="T2" fmla="*/ 2558 w 2788"/>
                  <a:gd name="T3" fmla="*/ 635 h 2798"/>
                  <a:gd name="T4" fmla="*/ 2690 w 2788"/>
                  <a:gd name="T5" fmla="*/ 874 h 2798"/>
                  <a:gd name="T6" fmla="*/ 2761 w 2788"/>
                  <a:gd name="T7" fmla="*/ 1130 h 2798"/>
                  <a:gd name="T8" fmla="*/ 2787 w 2788"/>
                  <a:gd name="T9" fmla="*/ 1403 h 2798"/>
                  <a:gd name="T10" fmla="*/ 2761 w 2788"/>
                  <a:gd name="T11" fmla="*/ 1668 h 2798"/>
                  <a:gd name="T12" fmla="*/ 2690 w 2788"/>
                  <a:gd name="T13" fmla="*/ 1924 h 2798"/>
                  <a:gd name="T14" fmla="*/ 2558 w 2788"/>
                  <a:gd name="T15" fmla="*/ 2171 h 2798"/>
                  <a:gd name="T16" fmla="*/ 2381 w 2788"/>
                  <a:gd name="T17" fmla="*/ 2391 h 2798"/>
                  <a:gd name="T18" fmla="*/ 2276 w 2788"/>
                  <a:gd name="T19" fmla="*/ 2480 h 2798"/>
                  <a:gd name="T20" fmla="*/ 2046 w 2788"/>
                  <a:gd name="T21" fmla="*/ 2638 h 2798"/>
                  <a:gd name="T22" fmla="*/ 1791 w 2788"/>
                  <a:gd name="T23" fmla="*/ 2735 h 2798"/>
                  <a:gd name="T24" fmla="*/ 1527 w 2788"/>
                  <a:gd name="T25" fmla="*/ 2788 h 2798"/>
                  <a:gd name="T26" fmla="*/ 1262 w 2788"/>
                  <a:gd name="T27" fmla="*/ 2788 h 2798"/>
                  <a:gd name="T28" fmla="*/ 997 w 2788"/>
                  <a:gd name="T29" fmla="*/ 2735 h 2798"/>
                  <a:gd name="T30" fmla="*/ 741 w 2788"/>
                  <a:gd name="T31" fmla="*/ 2638 h 2798"/>
                  <a:gd name="T32" fmla="*/ 512 w 2788"/>
                  <a:gd name="T33" fmla="*/ 2480 h 2798"/>
                  <a:gd name="T34" fmla="*/ 406 w 2788"/>
                  <a:gd name="T35" fmla="*/ 2391 h 2798"/>
                  <a:gd name="T36" fmla="*/ 229 w 2788"/>
                  <a:gd name="T37" fmla="*/ 2171 h 2798"/>
                  <a:gd name="T38" fmla="*/ 97 w 2788"/>
                  <a:gd name="T39" fmla="*/ 1924 h 2798"/>
                  <a:gd name="T40" fmla="*/ 27 w 2788"/>
                  <a:gd name="T41" fmla="*/ 1668 h 2798"/>
                  <a:gd name="T42" fmla="*/ 0 w 2788"/>
                  <a:gd name="T43" fmla="*/ 1403 h 2798"/>
                  <a:gd name="T44" fmla="*/ 27 w 2788"/>
                  <a:gd name="T45" fmla="*/ 1130 h 2798"/>
                  <a:gd name="T46" fmla="*/ 97 w 2788"/>
                  <a:gd name="T47" fmla="*/ 874 h 2798"/>
                  <a:gd name="T48" fmla="*/ 229 w 2788"/>
                  <a:gd name="T49" fmla="*/ 635 h 2798"/>
                  <a:gd name="T50" fmla="*/ 406 w 2788"/>
                  <a:gd name="T51" fmla="*/ 415 h 2798"/>
                  <a:gd name="T52" fmla="*/ 512 w 2788"/>
                  <a:gd name="T53" fmla="*/ 318 h 2798"/>
                  <a:gd name="T54" fmla="*/ 741 w 2788"/>
                  <a:gd name="T55" fmla="*/ 159 h 2798"/>
                  <a:gd name="T56" fmla="*/ 997 w 2788"/>
                  <a:gd name="T57" fmla="*/ 62 h 2798"/>
                  <a:gd name="T58" fmla="*/ 1262 w 2788"/>
                  <a:gd name="T59" fmla="*/ 9 h 2798"/>
                  <a:gd name="T60" fmla="*/ 1527 w 2788"/>
                  <a:gd name="T61" fmla="*/ 9 h 2798"/>
                  <a:gd name="T62" fmla="*/ 1791 w 2788"/>
                  <a:gd name="T63" fmla="*/ 62 h 2798"/>
                  <a:gd name="T64" fmla="*/ 2046 w 2788"/>
                  <a:gd name="T65" fmla="*/ 159 h 2798"/>
                  <a:gd name="T66" fmla="*/ 2276 w 2788"/>
                  <a:gd name="T67" fmla="*/ 318 h 2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88" h="2798">
                    <a:moveTo>
                      <a:pt x="2381" y="415"/>
                    </a:moveTo>
                    <a:lnTo>
                      <a:pt x="2381" y="415"/>
                    </a:lnTo>
                    <a:lnTo>
                      <a:pt x="2479" y="521"/>
                    </a:lnTo>
                    <a:lnTo>
                      <a:pt x="2558" y="635"/>
                    </a:lnTo>
                    <a:lnTo>
                      <a:pt x="2629" y="750"/>
                    </a:lnTo>
                    <a:lnTo>
                      <a:pt x="2690" y="874"/>
                    </a:lnTo>
                    <a:lnTo>
                      <a:pt x="2734" y="1006"/>
                    </a:lnTo>
                    <a:lnTo>
                      <a:pt x="2761" y="1130"/>
                    </a:lnTo>
                    <a:lnTo>
                      <a:pt x="2787" y="1271"/>
                    </a:lnTo>
                    <a:lnTo>
                      <a:pt x="2787" y="1403"/>
                    </a:lnTo>
                    <a:lnTo>
                      <a:pt x="2787" y="1535"/>
                    </a:lnTo>
                    <a:lnTo>
                      <a:pt x="2761" y="1668"/>
                    </a:lnTo>
                    <a:lnTo>
                      <a:pt x="2734" y="1800"/>
                    </a:lnTo>
                    <a:lnTo>
                      <a:pt x="2690" y="1924"/>
                    </a:lnTo>
                    <a:lnTo>
                      <a:pt x="2629" y="2047"/>
                    </a:lnTo>
                    <a:lnTo>
                      <a:pt x="2558" y="2171"/>
                    </a:lnTo>
                    <a:lnTo>
                      <a:pt x="2479" y="2285"/>
                    </a:lnTo>
                    <a:lnTo>
                      <a:pt x="2381" y="2391"/>
                    </a:lnTo>
                    <a:lnTo>
                      <a:pt x="2381" y="2391"/>
                    </a:lnTo>
                    <a:lnTo>
                      <a:pt x="2276" y="2480"/>
                    </a:lnTo>
                    <a:lnTo>
                      <a:pt x="2161" y="2568"/>
                    </a:lnTo>
                    <a:lnTo>
                      <a:pt x="2046" y="2638"/>
                    </a:lnTo>
                    <a:lnTo>
                      <a:pt x="1923" y="2691"/>
                    </a:lnTo>
                    <a:lnTo>
                      <a:pt x="1791" y="2735"/>
                    </a:lnTo>
                    <a:lnTo>
                      <a:pt x="1659" y="2771"/>
                    </a:lnTo>
                    <a:lnTo>
                      <a:pt x="1527" y="2788"/>
                    </a:lnTo>
                    <a:lnTo>
                      <a:pt x="1394" y="2797"/>
                    </a:lnTo>
                    <a:lnTo>
                      <a:pt x="1262" y="2788"/>
                    </a:lnTo>
                    <a:lnTo>
                      <a:pt x="1130" y="2771"/>
                    </a:lnTo>
                    <a:lnTo>
                      <a:pt x="997" y="2735"/>
                    </a:lnTo>
                    <a:lnTo>
                      <a:pt x="865" y="2691"/>
                    </a:lnTo>
                    <a:lnTo>
                      <a:pt x="741" y="2638"/>
                    </a:lnTo>
                    <a:lnTo>
                      <a:pt x="627" y="2568"/>
                    </a:lnTo>
                    <a:lnTo>
                      <a:pt x="512" y="2480"/>
                    </a:lnTo>
                    <a:lnTo>
                      <a:pt x="406" y="2391"/>
                    </a:lnTo>
                    <a:lnTo>
                      <a:pt x="406" y="2391"/>
                    </a:lnTo>
                    <a:lnTo>
                      <a:pt x="309" y="2285"/>
                    </a:lnTo>
                    <a:lnTo>
                      <a:pt x="229" y="2171"/>
                    </a:lnTo>
                    <a:lnTo>
                      <a:pt x="159" y="2047"/>
                    </a:lnTo>
                    <a:lnTo>
                      <a:pt x="97" y="1924"/>
                    </a:lnTo>
                    <a:lnTo>
                      <a:pt x="53" y="1800"/>
                    </a:lnTo>
                    <a:lnTo>
                      <a:pt x="27" y="1668"/>
                    </a:lnTo>
                    <a:lnTo>
                      <a:pt x="0" y="1535"/>
                    </a:lnTo>
                    <a:lnTo>
                      <a:pt x="0" y="1403"/>
                    </a:lnTo>
                    <a:lnTo>
                      <a:pt x="0" y="1271"/>
                    </a:lnTo>
                    <a:lnTo>
                      <a:pt x="27" y="1130"/>
                    </a:lnTo>
                    <a:lnTo>
                      <a:pt x="53" y="1006"/>
                    </a:lnTo>
                    <a:lnTo>
                      <a:pt x="97" y="874"/>
                    </a:lnTo>
                    <a:lnTo>
                      <a:pt x="159" y="750"/>
                    </a:lnTo>
                    <a:lnTo>
                      <a:pt x="229" y="635"/>
                    </a:lnTo>
                    <a:lnTo>
                      <a:pt x="309" y="521"/>
                    </a:lnTo>
                    <a:lnTo>
                      <a:pt x="406" y="415"/>
                    </a:lnTo>
                    <a:lnTo>
                      <a:pt x="406" y="415"/>
                    </a:lnTo>
                    <a:lnTo>
                      <a:pt x="512" y="318"/>
                    </a:lnTo>
                    <a:lnTo>
                      <a:pt x="627" y="229"/>
                    </a:lnTo>
                    <a:lnTo>
                      <a:pt x="741" y="159"/>
                    </a:lnTo>
                    <a:lnTo>
                      <a:pt x="865" y="106"/>
                    </a:lnTo>
                    <a:lnTo>
                      <a:pt x="997" y="62"/>
                    </a:lnTo>
                    <a:lnTo>
                      <a:pt x="1130" y="27"/>
                    </a:lnTo>
                    <a:lnTo>
                      <a:pt x="1262" y="9"/>
                    </a:lnTo>
                    <a:lnTo>
                      <a:pt x="1394" y="0"/>
                    </a:lnTo>
                    <a:lnTo>
                      <a:pt x="1527" y="9"/>
                    </a:lnTo>
                    <a:lnTo>
                      <a:pt x="1659" y="27"/>
                    </a:lnTo>
                    <a:lnTo>
                      <a:pt x="1791" y="62"/>
                    </a:lnTo>
                    <a:lnTo>
                      <a:pt x="1923" y="106"/>
                    </a:lnTo>
                    <a:lnTo>
                      <a:pt x="2046" y="159"/>
                    </a:lnTo>
                    <a:lnTo>
                      <a:pt x="2161" y="229"/>
                    </a:lnTo>
                    <a:lnTo>
                      <a:pt x="2276" y="318"/>
                    </a:lnTo>
                    <a:lnTo>
                      <a:pt x="2381" y="4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3">
                <a:extLst>
                  <a:ext uri="{FF2B5EF4-FFF2-40B4-BE49-F238E27FC236}">
                    <a16:creationId xmlns:a16="http://schemas.microsoft.com/office/drawing/2014/main" id="{3FBDCFC8-891E-6D43-BDC5-FAF67BC61AEE}"/>
                  </a:ext>
                </a:extLst>
              </p:cNvPr>
              <p:cNvSpPr>
                <a:spLocks noChangeArrowheads="1"/>
              </p:cNvSpPr>
              <p:nvPr/>
            </p:nvSpPr>
            <p:spPr bwMode="auto">
              <a:xfrm>
                <a:off x="5124450" y="1417638"/>
                <a:ext cx="1003300" cy="1003300"/>
              </a:xfrm>
              <a:custGeom>
                <a:avLst/>
                <a:gdLst>
                  <a:gd name="T0" fmla="*/ 2381 w 2788"/>
                  <a:gd name="T1" fmla="*/ 406 h 2789"/>
                  <a:gd name="T2" fmla="*/ 2558 w 2788"/>
                  <a:gd name="T3" fmla="*/ 626 h 2789"/>
                  <a:gd name="T4" fmla="*/ 2690 w 2788"/>
                  <a:gd name="T5" fmla="*/ 864 h 2789"/>
                  <a:gd name="T6" fmla="*/ 2761 w 2788"/>
                  <a:gd name="T7" fmla="*/ 1129 h 2789"/>
                  <a:gd name="T8" fmla="*/ 2787 w 2788"/>
                  <a:gd name="T9" fmla="*/ 1394 h 2789"/>
                  <a:gd name="T10" fmla="*/ 2761 w 2788"/>
                  <a:gd name="T11" fmla="*/ 1659 h 2789"/>
                  <a:gd name="T12" fmla="*/ 2690 w 2788"/>
                  <a:gd name="T13" fmla="*/ 1914 h 2789"/>
                  <a:gd name="T14" fmla="*/ 2558 w 2788"/>
                  <a:gd name="T15" fmla="*/ 2162 h 2789"/>
                  <a:gd name="T16" fmla="*/ 2381 w 2788"/>
                  <a:gd name="T17" fmla="*/ 2382 h 2789"/>
                  <a:gd name="T18" fmla="*/ 2275 w 2788"/>
                  <a:gd name="T19" fmla="*/ 2479 h 2789"/>
                  <a:gd name="T20" fmla="*/ 2046 w 2788"/>
                  <a:gd name="T21" fmla="*/ 2629 h 2789"/>
                  <a:gd name="T22" fmla="*/ 1791 w 2788"/>
                  <a:gd name="T23" fmla="*/ 2735 h 2789"/>
                  <a:gd name="T24" fmla="*/ 1526 w 2788"/>
                  <a:gd name="T25" fmla="*/ 2779 h 2789"/>
                  <a:gd name="T26" fmla="*/ 1262 w 2788"/>
                  <a:gd name="T27" fmla="*/ 2779 h 2789"/>
                  <a:gd name="T28" fmla="*/ 997 w 2788"/>
                  <a:gd name="T29" fmla="*/ 2735 h 2789"/>
                  <a:gd name="T30" fmla="*/ 741 w 2788"/>
                  <a:gd name="T31" fmla="*/ 2629 h 2789"/>
                  <a:gd name="T32" fmla="*/ 512 w 2788"/>
                  <a:gd name="T33" fmla="*/ 2479 h 2789"/>
                  <a:gd name="T34" fmla="*/ 406 w 2788"/>
                  <a:gd name="T35" fmla="*/ 2382 h 2789"/>
                  <a:gd name="T36" fmla="*/ 229 w 2788"/>
                  <a:gd name="T37" fmla="*/ 2162 h 2789"/>
                  <a:gd name="T38" fmla="*/ 97 w 2788"/>
                  <a:gd name="T39" fmla="*/ 1914 h 2789"/>
                  <a:gd name="T40" fmla="*/ 26 w 2788"/>
                  <a:gd name="T41" fmla="*/ 1659 h 2789"/>
                  <a:gd name="T42" fmla="*/ 0 w 2788"/>
                  <a:gd name="T43" fmla="*/ 1394 h 2789"/>
                  <a:gd name="T44" fmla="*/ 26 w 2788"/>
                  <a:gd name="T45" fmla="*/ 1129 h 2789"/>
                  <a:gd name="T46" fmla="*/ 97 w 2788"/>
                  <a:gd name="T47" fmla="*/ 864 h 2789"/>
                  <a:gd name="T48" fmla="*/ 229 w 2788"/>
                  <a:gd name="T49" fmla="*/ 626 h 2789"/>
                  <a:gd name="T50" fmla="*/ 406 w 2788"/>
                  <a:gd name="T51" fmla="*/ 406 h 2789"/>
                  <a:gd name="T52" fmla="*/ 512 w 2788"/>
                  <a:gd name="T53" fmla="*/ 309 h 2789"/>
                  <a:gd name="T54" fmla="*/ 741 w 2788"/>
                  <a:gd name="T55" fmla="*/ 159 h 2789"/>
                  <a:gd name="T56" fmla="*/ 997 w 2788"/>
                  <a:gd name="T57" fmla="*/ 53 h 2789"/>
                  <a:gd name="T58" fmla="*/ 1262 w 2788"/>
                  <a:gd name="T59" fmla="*/ 0 h 2789"/>
                  <a:gd name="T60" fmla="*/ 1526 w 2788"/>
                  <a:gd name="T61" fmla="*/ 0 h 2789"/>
                  <a:gd name="T62" fmla="*/ 1791 w 2788"/>
                  <a:gd name="T63" fmla="*/ 53 h 2789"/>
                  <a:gd name="T64" fmla="*/ 2046 w 2788"/>
                  <a:gd name="T65" fmla="*/ 159 h 2789"/>
                  <a:gd name="T66" fmla="*/ 2275 w 2788"/>
                  <a:gd name="T67" fmla="*/ 309 h 2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88" h="2789">
                    <a:moveTo>
                      <a:pt x="2381" y="406"/>
                    </a:moveTo>
                    <a:lnTo>
                      <a:pt x="2381" y="406"/>
                    </a:lnTo>
                    <a:lnTo>
                      <a:pt x="2478" y="512"/>
                    </a:lnTo>
                    <a:lnTo>
                      <a:pt x="2558" y="626"/>
                    </a:lnTo>
                    <a:lnTo>
                      <a:pt x="2628" y="741"/>
                    </a:lnTo>
                    <a:lnTo>
                      <a:pt x="2690" y="864"/>
                    </a:lnTo>
                    <a:lnTo>
                      <a:pt x="2734" y="997"/>
                    </a:lnTo>
                    <a:lnTo>
                      <a:pt x="2761" y="1129"/>
                    </a:lnTo>
                    <a:lnTo>
                      <a:pt x="2787" y="1262"/>
                    </a:lnTo>
                    <a:lnTo>
                      <a:pt x="2787" y="1394"/>
                    </a:lnTo>
                    <a:lnTo>
                      <a:pt x="2787" y="1526"/>
                    </a:lnTo>
                    <a:lnTo>
                      <a:pt x="2761" y="1659"/>
                    </a:lnTo>
                    <a:lnTo>
                      <a:pt x="2734" y="1791"/>
                    </a:lnTo>
                    <a:lnTo>
                      <a:pt x="2690" y="1914"/>
                    </a:lnTo>
                    <a:lnTo>
                      <a:pt x="2628" y="2047"/>
                    </a:lnTo>
                    <a:lnTo>
                      <a:pt x="2558" y="2162"/>
                    </a:lnTo>
                    <a:lnTo>
                      <a:pt x="2478" y="2276"/>
                    </a:lnTo>
                    <a:lnTo>
                      <a:pt x="2381" y="2382"/>
                    </a:lnTo>
                    <a:lnTo>
                      <a:pt x="2381" y="2382"/>
                    </a:lnTo>
                    <a:lnTo>
                      <a:pt x="2275" y="2479"/>
                    </a:lnTo>
                    <a:lnTo>
                      <a:pt x="2161" y="2559"/>
                    </a:lnTo>
                    <a:lnTo>
                      <a:pt x="2046" y="2629"/>
                    </a:lnTo>
                    <a:lnTo>
                      <a:pt x="1922" y="2691"/>
                    </a:lnTo>
                    <a:lnTo>
                      <a:pt x="1791" y="2735"/>
                    </a:lnTo>
                    <a:lnTo>
                      <a:pt x="1659" y="2762"/>
                    </a:lnTo>
                    <a:lnTo>
                      <a:pt x="1526" y="2779"/>
                    </a:lnTo>
                    <a:lnTo>
                      <a:pt x="1394" y="2788"/>
                    </a:lnTo>
                    <a:lnTo>
                      <a:pt x="1262" y="2779"/>
                    </a:lnTo>
                    <a:lnTo>
                      <a:pt x="1129" y="2762"/>
                    </a:lnTo>
                    <a:lnTo>
                      <a:pt x="997" y="2735"/>
                    </a:lnTo>
                    <a:lnTo>
                      <a:pt x="864" y="2691"/>
                    </a:lnTo>
                    <a:lnTo>
                      <a:pt x="741" y="2629"/>
                    </a:lnTo>
                    <a:lnTo>
                      <a:pt x="626" y="2559"/>
                    </a:lnTo>
                    <a:lnTo>
                      <a:pt x="512" y="2479"/>
                    </a:lnTo>
                    <a:lnTo>
                      <a:pt x="406" y="2382"/>
                    </a:lnTo>
                    <a:lnTo>
                      <a:pt x="406" y="2382"/>
                    </a:lnTo>
                    <a:lnTo>
                      <a:pt x="309" y="2276"/>
                    </a:lnTo>
                    <a:lnTo>
                      <a:pt x="229" y="2162"/>
                    </a:lnTo>
                    <a:lnTo>
                      <a:pt x="159" y="2047"/>
                    </a:lnTo>
                    <a:lnTo>
                      <a:pt x="97" y="1914"/>
                    </a:lnTo>
                    <a:lnTo>
                      <a:pt x="53" y="1791"/>
                    </a:lnTo>
                    <a:lnTo>
                      <a:pt x="26" y="1659"/>
                    </a:lnTo>
                    <a:lnTo>
                      <a:pt x="0" y="1526"/>
                    </a:lnTo>
                    <a:lnTo>
                      <a:pt x="0" y="1394"/>
                    </a:lnTo>
                    <a:lnTo>
                      <a:pt x="0" y="1262"/>
                    </a:lnTo>
                    <a:lnTo>
                      <a:pt x="26" y="1129"/>
                    </a:lnTo>
                    <a:lnTo>
                      <a:pt x="53" y="997"/>
                    </a:lnTo>
                    <a:lnTo>
                      <a:pt x="97" y="864"/>
                    </a:lnTo>
                    <a:lnTo>
                      <a:pt x="159" y="741"/>
                    </a:lnTo>
                    <a:lnTo>
                      <a:pt x="229" y="626"/>
                    </a:lnTo>
                    <a:lnTo>
                      <a:pt x="309" y="512"/>
                    </a:lnTo>
                    <a:lnTo>
                      <a:pt x="406" y="406"/>
                    </a:lnTo>
                    <a:lnTo>
                      <a:pt x="406" y="406"/>
                    </a:lnTo>
                    <a:lnTo>
                      <a:pt x="512" y="309"/>
                    </a:lnTo>
                    <a:lnTo>
                      <a:pt x="626" y="229"/>
                    </a:lnTo>
                    <a:lnTo>
                      <a:pt x="741" y="159"/>
                    </a:lnTo>
                    <a:lnTo>
                      <a:pt x="864" y="97"/>
                    </a:lnTo>
                    <a:lnTo>
                      <a:pt x="997" y="53"/>
                    </a:lnTo>
                    <a:lnTo>
                      <a:pt x="1129" y="17"/>
                    </a:lnTo>
                    <a:lnTo>
                      <a:pt x="1262" y="0"/>
                    </a:lnTo>
                    <a:lnTo>
                      <a:pt x="1394" y="0"/>
                    </a:lnTo>
                    <a:lnTo>
                      <a:pt x="1526" y="0"/>
                    </a:lnTo>
                    <a:lnTo>
                      <a:pt x="1659" y="17"/>
                    </a:lnTo>
                    <a:lnTo>
                      <a:pt x="1791" y="53"/>
                    </a:lnTo>
                    <a:lnTo>
                      <a:pt x="1922" y="97"/>
                    </a:lnTo>
                    <a:lnTo>
                      <a:pt x="2046" y="159"/>
                    </a:lnTo>
                    <a:lnTo>
                      <a:pt x="2161" y="229"/>
                    </a:lnTo>
                    <a:lnTo>
                      <a:pt x="2275" y="309"/>
                    </a:lnTo>
                    <a:lnTo>
                      <a:pt x="2381" y="4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4">
                <a:extLst>
                  <a:ext uri="{FF2B5EF4-FFF2-40B4-BE49-F238E27FC236}">
                    <a16:creationId xmlns:a16="http://schemas.microsoft.com/office/drawing/2014/main" id="{A73A6E82-51CE-5C46-8413-30F48F124C31}"/>
                  </a:ext>
                </a:extLst>
              </p:cNvPr>
              <p:cNvSpPr>
                <a:spLocks noChangeArrowheads="1"/>
              </p:cNvSpPr>
              <p:nvPr/>
            </p:nvSpPr>
            <p:spPr bwMode="auto">
              <a:xfrm>
                <a:off x="5124450" y="3308350"/>
                <a:ext cx="1003300" cy="1003300"/>
              </a:xfrm>
              <a:custGeom>
                <a:avLst/>
                <a:gdLst>
                  <a:gd name="T0" fmla="*/ 2381 w 2788"/>
                  <a:gd name="T1" fmla="*/ 406 h 2788"/>
                  <a:gd name="T2" fmla="*/ 2558 w 2788"/>
                  <a:gd name="T3" fmla="*/ 626 h 2788"/>
                  <a:gd name="T4" fmla="*/ 2690 w 2788"/>
                  <a:gd name="T5" fmla="*/ 865 h 2788"/>
                  <a:gd name="T6" fmla="*/ 2761 w 2788"/>
                  <a:gd name="T7" fmla="*/ 1129 h 2788"/>
                  <a:gd name="T8" fmla="*/ 2787 w 2788"/>
                  <a:gd name="T9" fmla="*/ 1394 h 2788"/>
                  <a:gd name="T10" fmla="*/ 2761 w 2788"/>
                  <a:gd name="T11" fmla="*/ 1658 h 2788"/>
                  <a:gd name="T12" fmla="*/ 2690 w 2788"/>
                  <a:gd name="T13" fmla="*/ 1922 h 2788"/>
                  <a:gd name="T14" fmla="*/ 2558 w 2788"/>
                  <a:gd name="T15" fmla="*/ 2161 h 2788"/>
                  <a:gd name="T16" fmla="*/ 2381 w 2788"/>
                  <a:gd name="T17" fmla="*/ 2381 h 2788"/>
                  <a:gd name="T18" fmla="*/ 2275 w 2788"/>
                  <a:gd name="T19" fmla="*/ 2478 h 2788"/>
                  <a:gd name="T20" fmla="*/ 2046 w 2788"/>
                  <a:gd name="T21" fmla="*/ 2628 h 2788"/>
                  <a:gd name="T22" fmla="*/ 1791 w 2788"/>
                  <a:gd name="T23" fmla="*/ 2734 h 2788"/>
                  <a:gd name="T24" fmla="*/ 1526 w 2788"/>
                  <a:gd name="T25" fmla="*/ 2787 h 2788"/>
                  <a:gd name="T26" fmla="*/ 1262 w 2788"/>
                  <a:gd name="T27" fmla="*/ 2787 h 2788"/>
                  <a:gd name="T28" fmla="*/ 997 w 2788"/>
                  <a:gd name="T29" fmla="*/ 2734 h 2788"/>
                  <a:gd name="T30" fmla="*/ 741 w 2788"/>
                  <a:gd name="T31" fmla="*/ 2628 h 2788"/>
                  <a:gd name="T32" fmla="*/ 512 w 2788"/>
                  <a:gd name="T33" fmla="*/ 2478 h 2788"/>
                  <a:gd name="T34" fmla="*/ 406 w 2788"/>
                  <a:gd name="T35" fmla="*/ 2381 h 2788"/>
                  <a:gd name="T36" fmla="*/ 229 w 2788"/>
                  <a:gd name="T37" fmla="*/ 2161 h 2788"/>
                  <a:gd name="T38" fmla="*/ 97 w 2788"/>
                  <a:gd name="T39" fmla="*/ 1922 h 2788"/>
                  <a:gd name="T40" fmla="*/ 26 w 2788"/>
                  <a:gd name="T41" fmla="*/ 1658 h 2788"/>
                  <a:gd name="T42" fmla="*/ 0 w 2788"/>
                  <a:gd name="T43" fmla="*/ 1394 h 2788"/>
                  <a:gd name="T44" fmla="*/ 26 w 2788"/>
                  <a:gd name="T45" fmla="*/ 1129 h 2788"/>
                  <a:gd name="T46" fmla="*/ 97 w 2788"/>
                  <a:gd name="T47" fmla="*/ 865 h 2788"/>
                  <a:gd name="T48" fmla="*/ 229 w 2788"/>
                  <a:gd name="T49" fmla="*/ 626 h 2788"/>
                  <a:gd name="T50" fmla="*/ 406 w 2788"/>
                  <a:gd name="T51" fmla="*/ 406 h 2788"/>
                  <a:gd name="T52" fmla="*/ 512 w 2788"/>
                  <a:gd name="T53" fmla="*/ 309 h 2788"/>
                  <a:gd name="T54" fmla="*/ 741 w 2788"/>
                  <a:gd name="T55" fmla="*/ 159 h 2788"/>
                  <a:gd name="T56" fmla="*/ 997 w 2788"/>
                  <a:gd name="T57" fmla="*/ 53 h 2788"/>
                  <a:gd name="T58" fmla="*/ 1262 w 2788"/>
                  <a:gd name="T59" fmla="*/ 0 h 2788"/>
                  <a:gd name="T60" fmla="*/ 1526 w 2788"/>
                  <a:gd name="T61" fmla="*/ 0 h 2788"/>
                  <a:gd name="T62" fmla="*/ 1791 w 2788"/>
                  <a:gd name="T63" fmla="*/ 53 h 2788"/>
                  <a:gd name="T64" fmla="*/ 2046 w 2788"/>
                  <a:gd name="T65" fmla="*/ 159 h 2788"/>
                  <a:gd name="T66" fmla="*/ 2275 w 2788"/>
                  <a:gd name="T67" fmla="*/ 309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88" h="2788">
                    <a:moveTo>
                      <a:pt x="2381" y="406"/>
                    </a:moveTo>
                    <a:lnTo>
                      <a:pt x="2381" y="406"/>
                    </a:lnTo>
                    <a:lnTo>
                      <a:pt x="2478" y="512"/>
                    </a:lnTo>
                    <a:lnTo>
                      <a:pt x="2558" y="626"/>
                    </a:lnTo>
                    <a:lnTo>
                      <a:pt x="2628" y="741"/>
                    </a:lnTo>
                    <a:lnTo>
                      <a:pt x="2690" y="865"/>
                    </a:lnTo>
                    <a:lnTo>
                      <a:pt x="2734" y="997"/>
                    </a:lnTo>
                    <a:lnTo>
                      <a:pt x="2761" y="1129"/>
                    </a:lnTo>
                    <a:lnTo>
                      <a:pt x="2787" y="1262"/>
                    </a:lnTo>
                    <a:lnTo>
                      <a:pt x="2787" y="1394"/>
                    </a:lnTo>
                    <a:lnTo>
                      <a:pt x="2787" y="1525"/>
                    </a:lnTo>
                    <a:lnTo>
                      <a:pt x="2761" y="1658"/>
                    </a:lnTo>
                    <a:lnTo>
                      <a:pt x="2734" y="1790"/>
                    </a:lnTo>
                    <a:lnTo>
                      <a:pt x="2690" y="1922"/>
                    </a:lnTo>
                    <a:lnTo>
                      <a:pt x="2628" y="2046"/>
                    </a:lnTo>
                    <a:lnTo>
                      <a:pt x="2558" y="2161"/>
                    </a:lnTo>
                    <a:lnTo>
                      <a:pt x="2478" y="2275"/>
                    </a:lnTo>
                    <a:lnTo>
                      <a:pt x="2381" y="2381"/>
                    </a:lnTo>
                    <a:lnTo>
                      <a:pt x="2381" y="2381"/>
                    </a:lnTo>
                    <a:lnTo>
                      <a:pt x="2275" y="2478"/>
                    </a:lnTo>
                    <a:lnTo>
                      <a:pt x="2161" y="2558"/>
                    </a:lnTo>
                    <a:lnTo>
                      <a:pt x="2046" y="2628"/>
                    </a:lnTo>
                    <a:lnTo>
                      <a:pt x="1922" y="2690"/>
                    </a:lnTo>
                    <a:lnTo>
                      <a:pt x="1791" y="2734"/>
                    </a:lnTo>
                    <a:lnTo>
                      <a:pt x="1659" y="2761"/>
                    </a:lnTo>
                    <a:lnTo>
                      <a:pt x="1526" y="2787"/>
                    </a:lnTo>
                    <a:lnTo>
                      <a:pt x="1394" y="2787"/>
                    </a:lnTo>
                    <a:lnTo>
                      <a:pt x="1262" y="2787"/>
                    </a:lnTo>
                    <a:lnTo>
                      <a:pt x="1129" y="2761"/>
                    </a:lnTo>
                    <a:lnTo>
                      <a:pt x="997" y="2734"/>
                    </a:lnTo>
                    <a:lnTo>
                      <a:pt x="864" y="2690"/>
                    </a:lnTo>
                    <a:lnTo>
                      <a:pt x="741" y="2628"/>
                    </a:lnTo>
                    <a:lnTo>
                      <a:pt x="626" y="2558"/>
                    </a:lnTo>
                    <a:lnTo>
                      <a:pt x="512" y="2478"/>
                    </a:lnTo>
                    <a:lnTo>
                      <a:pt x="406" y="2381"/>
                    </a:lnTo>
                    <a:lnTo>
                      <a:pt x="406" y="2381"/>
                    </a:lnTo>
                    <a:lnTo>
                      <a:pt x="309" y="2275"/>
                    </a:lnTo>
                    <a:lnTo>
                      <a:pt x="229" y="2161"/>
                    </a:lnTo>
                    <a:lnTo>
                      <a:pt x="159" y="2046"/>
                    </a:lnTo>
                    <a:lnTo>
                      <a:pt x="97" y="1922"/>
                    </a:lnTo>
                    <a:lnTo>
                      <a:pt x="53" y="1790"/>
                    </a:lnTo>
                    <a:lnTo>
                      <a:pt x="26" y="1658"/>
                    </a:lnTo>
                    <a:lnTo>
                      <a:pt x="0" y="1525"/>
                    </a:lnTo>
                    <a:lnTo>
                      <a:pt x="0" y="1394"/>
                    </a:lnTo>
                    <a:lnTo>
                      <a:pt x="0" y="1262"/>
                    </a:lnTo>
                    <a:lnTo>
                      <a:pt x="26" y="1129"/>
                    </a:lnTo>
                    <a:lnTo>
                      <a:pt x="53" y="997"/>
                    </a:lnTo>
                    <a:lnTo>
                      <a:pt x="97" y="865"/>
                    </a:lnTo>
                    <a:lnTo>
                      <a:pt x="159" y="741"/>
                    </a:lnTo>
                    <a:lnTo>
                      <a:pt x="229" y="626"/>
                    </a:lnTo>
                    <a:lnTo>
                      <a:pt x="309" y="512"/>
                    </a:lnTo>
                    <a:lnTo>
                      <a:pt x="406" y="406"/>
                    </a:lnTo>
                    <a:lnTo>
                      <a:pt x="406" y="406"/>
                    </a:lnTo>
                    <a:lnTo>
                      <a:pt x="512" y="309"/>
                    </a:lnTo>
                    <a:lnTo>
                      <a:pt x="626" y="229"/>
                    </a:lnTo>
                    <a:lnTo>
                      <a:pt x="741" y="159"/>
                    </a:lnTo>
                    <a:lnTo>
                      <a:pt x="864" y="97"/>
                    </a:lnTo>
                    <a:lnTo>
                      <a:pt x="997" y="53"/>
                    </a:lnTo>
                    <a:lnTo>
                      <a:pt x="1129" y="26"/>
                    </a:lnTo>
                    <a:lnTo>
                      <a:pt x="1262" y="0"/>
                    </a:lnTo>
                    <a:lnTo>
                      <a:pt x="1394" y="0"/>
                    </a:lnTo>
                    <a:lnTo>
                      <a:pt x="1526" y="0"/>
                    </a:lnTo>
                    <a:lnTo>
                      <a:pt x="1659" y="26"/>
                    </a:lnTo>
                    <a:lnTo>
                      <a:pt x="1791" y="53"/>
                    </a:lnTo>
                    <a:lnTo>
                      <a:pt x="1922" y="97"/>
                    </a:lnTo>
                    <a:lnTo>
                      <a:pt x="2046" y="159"/>
                    </a:lnTo>
                    <a:lnTo>
                      <a:pt x="2161" y="229"/>
                    </a:lnTo>
                    <a:lnTo>
                      <a:pt x="2275" y="309"/>
                    </a:lnTo>
                    <a:lnTo>
                      <a:pt x="2381" y="4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5">
                <a:extLst>
                  <a:ext uri="{FF2B5EF4-FFF2-40B4-BE49-F238E27FC236}">
                    <a16:creationId xmlns:a16="http://schemas.microsoft.com/office/drawing/2014/main" id="{A3614D09-9F08-3045-91C2-9251F33AF9B6}"/>
                  </a:ext>
                </a:extLst>
              </p:cNvPr>
              <p:cNvSpPr>
                <a:spLocks noChangeArrowheads="1"/>
              </p:cNvSpPr>
              <p:nvPr/>
            </p:nvSpPr>
            <p:spPr bwMode="auto">
              <a:xfrm>
                <a:off x="3402013" y="3308350"/>
                <a:ext cx="1008062" cy="1003300"/>
              </a:xfrm>
              <a:custGeom>
                <a:avLst/>
                <a:gdLst>
                  <a:gd name="T0" fmla="*/ 2383 w 2798"/>
                  <a:gd name="T1" fmla="*/ 406 h 2788"/>
                  <a:gd name="T2" fmla="*/ 2568 w 2798"/>
                  <a:gd name="T3" fmla="*/ 626 h 2788"/>
                  <a:gd name="T4" fmla="*/ 2692 w 2798"/>
                  <a:gd name="T5" fmla="*/ 865 h 2788"/>
                  <a:gd name="T6" fmla="*/ 2771 w 2798"/>
                  <a:gd name="T7" fmla="*/ 1129 h 2788"/>
                  <a:gd name="T8" fmla="*/ 2797 w 2798"/>
                  <a:gd name="T9" fmla="*/ 1394 h 2788"/>
                  <a:gd name="T10" fmla="*/ 2771 w 2798"/>
                  <a:gd name="T11" fmla="*/ 1658 h 2788"/>
                  <a:gd name="T12" fmla="*/ 2692 w 2798"/>
                  <a:gd name="T13" fmla="*/ 1922 h 2788"/>
                  <a:gd name="T14" fmla="*/ 2568 w 2798"/>
                  <a:gd name="T15" fmla="*/ 2161 h 2788"/>
                  <a:gd name="T16" fmla="*/ 2383 w 2798"/>
                  <a:gd name="T17" fmla="*/ 2381 h 2788"/>
                  <a:gd name="T18" fmla="*/ 2277 w 2798"/>
                  <a:gd name="T19" fmla="*/ 2478 h 2788"/>
                  <a:gd name="T20" fmla="*/ 2047 w 2798"/>
                  <a:gd name="T21" fmla="*/ 2628 h 2788"/>
                  <a:gd name="T22" fmla="*/ 1800 w 2798"/>
                  <a:gd name="T23" fmla="*/ 2734 h 2788"/>
                  <a:gd name="T24" fmla="*/ 1536 w 2798"/>
                  <a:gd name="T25" fmla="*/ 2787 h 2788"/>
                  <a:gd name="T26" fmla="*/ 1262 w 2798"/>
                  <a:gd name="T27" fmla="*/ 2787 h 2788"/>
                  <a:gd name="T28" fmla="*/ 997 w 2798"/>
                  <a:gd name="T29" fmla="*/ 2734 h 2788"/>
                  <a:gd name="T30" fmla="*/ 750 w 2798"/>
                  <a:gd name="T31" fmla="*/ 2628 h 2788"/>
                  <a:gd name="T32" fmla="*/ 521 w 2798"/>
                  <a:gd name="T33" fmla="*/ 2478 h 2788"/>
                  <a:gd name="T34" fmla="*/ 406 w 2798"/>
                  <a:gd name="T35" fmla="*/ 2381 h 2788"/>
                  <a:gd name="T36" fmla="*/ 230 w 2798"/>
                  <a:gd name="T37" fmla="*/ 2161 h 2788"/>
                  <a:gd name="T38" fmla="*/ 106 w 2798"/>
                  <a:gd name="T39" fmla="*/ 1922 h 2788"/>
                  <a:gd name="T40" fmla="*/ 27 w 2798"/>
                  <a:gd name="T41" fmla="*/ 1658 h 2788"/>
                  <a:gd name="T42" fmla="*/ 0 w 2798"/>
                  <a:gd name="T43" fmla="*/ 1394 h 2788"/>
                  <a:gd name="T44" fmla="*/ 27 w 2798"/>
                  <a:gd name="T45" fmla="*/ 1129 h 2788"/>
                  <a:gd name="T46" fmla="*/ 106 w 2798"/>
                  <a:gd name="T47" fmla="*/ 865 h 2788"/>
                  <a:gd name="T48" fmla="*/ 230 w 2798"/>
                  <a:gd name="T49" fmla="*/ 626 h 2788"/>
                  <a:gd name="T50" fmla="*/ 406 w 2798"/>
                  <a:gd name="T51" fmla="*/ 406 h 2788"/>
                  <a:gd name="T52" fmla="*/ 521 w 2798"/>
                  <a:gd name="T53" fmla="*/ 309 h 2788"/>
                  <a:gd name="T54" fmla="*/ 750 w 2798"/>
                  <a:gd name="T55" fmla="*/ 159 h 2788"/>
                  <a:gd name="T56" fmla="*/ 997 w 2798"/>
                  <a:gd name="T57" fmla="*/ 53 h 2788"/>
                  <a:gd name="T58" fmla="*/ 1262 w 2798"/>
                  <a:gd name="T59" fmla="*/ 0 h 2788"/>
                  <a:gd name="T60" fmla="*/ 1536 w 2798"/>
                  <a:gd name="T61" fmla="*/ 0 h 2788"/>
                  <a:gd name="T62" fmla="*/ 1800 w 2798"/>
                  <a:gd name="T63" fmla="*/ 53 h 2788"/>
                  <a:gd name="T64" fmla="*/ 2047 w 2798"/>
                  <a:gd name="T65" fmla="*/ 159 h 2788"/>
                  <a:gd name="T66" fmla="*/ 2277 w 2798"/>
                  <a:gd name="T67" fmla="*/ 309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98" h="2788">
                    <a:moveTo>
                      <a:pt x="2383" y="406"/>
                    </a:moveTo>
                    <a:lnTo>
                      <a:pt x="2383" y="406"/>
                    </a:lnTo>
                    <a:lnTo>
                      <a:pt x="2480" y="512"/>
                    </a:lnTo>
                    <a:lnTo>
                      <a:pt x="2568" y="626"/>
                    </a:lnTo>
                    <a:lnTo>
                      <a:pt x="2639" y="741"/>
                    </a:lnTo>
                    <a:lnTo>
                      <a:pt x="2692" y="865"/>
                    </a:lnTo>
                    <a:lnTo>
                      <a:pt x="2736" y="997"/>
                    </a:lnTo>
                    <a:lnTo>
                      <a:pt x="2771" y="1129"/>
                    </a:lnTo>
                    <a:lnTo>
                      <a:pt x="2789" y="1262"/>
                    </a:lnTo>
                    <a:lnTo>
                      <a:pt x="2797" y="1394"/>
                    </a:lnTo>
                    <a:lnTo>
                      <a:pt x="2789" y="1525"/>
                    </a:lnTo>
                    <a:lnTo>
                      <a:pt x="2771" y="1658"/>
                    </a:lnTo>
                    <a:lnTo>
                      <a:pt x="2736" y="1790"/>
                    </a:lnTo>
                    <a:lnTo>
                      <a:pt x="2692" y="1922"/>
                    </a:lnTo>
                    <a:lnTo>
                      <a:pt x="2639" y="2046"/>
                    </a:lnTo>
                    <a:lnTo>
                      <a:pt x="2568" y="2161"/>
                    </a:lnTo>
                    <a:lnTo>
                      <a:pt x="2480" y="2275"/>
                    </a:lnTo>
                    <a:lnTo>
                      <a:pt x="2383" y="2381"/>
                    </a:lnTo>
                    <a:lnTo>
                      <a:pt x="2383" y="2381"/>
                    </a:lnTo>
                    <a:lnTo>
                      <a:pt x="2277" y="2478"/>
                    </a:lnTo>
                    <a:lnTo>
                      <a:pt x="2171" y="2558"/>
                    </a:lnTo>
                    <a:lnTo>
                      <a:pt x="2047" y="2628"/>
                    </a:lnTo>
                    <a:lnTo>
                      <a:pt x="1924" y="2690"/>
                    </a:lnTo>
                    <a:lnTo>
                      <a:pt x="1800" y="2734"/>
                    </a:lnTo>
                    <a:lnTo>
                      <a:pt x="1668" y="2761"/>
                    </a:lnTo>
                    <a:lnTo>
                      <a:pt x="1536" y="2787"/>
                    </a:lnTo>
                    <a:lnTo>
                      <a:pt x="1394" y="2787"/>
                    </a:lnTo>
                    <a:lnTo>
                      <a:pt x="1262" y="2787"/>
                    </a:lnTo>
                    <a:lnTo>
                      <a:pt x="1130" y="2761"/>
                    </a:lnTo>
                    <a:lnTo>
                      <a:pt x="997" y="2734"/>
                    </a:lnTo>
                    <a:lnTo>
                      <a:pt x="874" y="2690"/>
                    </a:lnTo>
                    <a:lnTo>
                      <a:pt x="750" y="2628"/>
                    </a:lnTo>
                    <a:lnTo>
                      <a:pt x="627" y="2558"/>
                    </a:lnTo>
                    <a:lnTo>
                      <a:pt x="521" y="2478"/>
                    </a:lnTo>
                    <a:lnTo>
                      <a:pt x="406" y="2381"/>
                    </a:lnTo>
                    <a:lnTo>
                      <a:pt x="406" y="2381"/>
                    </a:lnTo>
                    <a:lnTo>
                      <a:pt x="318" y="2275"/>
                    </a:lnTo>
                    <a:lnTo>
                      <a:pt x="230" y="2161"/>
                    </a:lnTo>
                    <a:lnTo>
                      <a:pt x="159" y="2046"/>
                    </a:lnTo>
                    <a:lnTo>
                      <a:pt x="106" y="1922"/>
                    </a:lnTo>
                    <a:lnTo>
                      <a:pt x="62" y="1790"/>
                    </a:lnTo>
                    <a:lnTo>
                      <a:pt x="27" y="1658"/>
                    </a:lnTo>
                    <a:lnTo>
                      <a:pt x="9" y="1525"/>
                    </a:lnTo>
                    <a:lnTo>
                      <a:pt x="0" y="1394"/>
                    </a:lnTo>
                    <a:lnTo>
                      <a:pt x="9" y="1262"/>
                    </a:lnTo>
                    <a:lnTo>
                      <a:pt x="27" y="1129"/>
                    </a:lnTo>
                    <a:lnTo>
                      <a:pt x="62" y="997"/>
                    </a:lnTo>
                    <a:lnTo>
                      <a:pt x="106" y="865"/>
                    </a:lnTo>
                    <a:lnTo>
                      <a:pt x="159" y="741"/>
                    </a:lnTo>
                    <a:lnTo>
                      <a:pt x="230" y="626"/>
                    </a:lnTo>
                    <a:lnTo>
                      <a:pt x="318" y="512"/>
                    </a:lnTo>
                    <a:lnTo>
                      <a:pt x="406" y="406"/>
                    </a:lnTo>
                    <a:lnTo>
                      <a:pt x="406" y="406"/>
                    </a:lnTo>
                    <a:lnTo>
                      <a:pt x="521" y="309"/>
                    </a:lnTo>
                    <a:lnTo>
                      <a:pt x="627" y="229"/>
                    </a:lnTo>
                    <a:lnTo>
                      <a:pt x="750" y="159"/>
                    </a:lnTo>
                    <a:lnTo>
                      <a:pt x="874" y="97"/>
                    </a:lnTo>
                    <a:lnTo>
                      <a:pt x="997" y="53"/>
                    </a:lnTo>
                    <a:lnTo>
                      <a:pt x="1130" y="26"/>
                    </a:lnTo>
                    <a:lnTo>
                      <a:pt x="1262" y="0"/>
                    </a:lnTo>
                    <a:lnTo>
                      <a:pt x="1394" y="0"/>
                    </a:lnTo>
                    <a:lnTo>
                      <a:pt x="1536" y="0"/>
                    </a:lnTo>
                    <a:lnTo>
                      <a:pt x="1668" y="26"/>
                    </a:lnTo>
                    <a:lnTo>
                      <a:pt x="1800" y="53"/>
                    </a:lnTo>
                    <a:lnTo>
                      <a:pt x="1924" y="97"/>
                    </a:lnTo>
                    <a:lnTo>
                      <a:pt x="2047" y="159"/>
                    </a:lnTo>
                    <a:lnTo>
                      <a:pt x="2171" y="229"/>
                    </a:lnTo>
                    <a:lnTo>
                      <a:pt x="2277" y="309"/>
                    </a:lnTo>
                    <a:lnTo>
                      <a:pt x="2383" y="4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6">
                <a:extLst>
                  <a:ext uri="{FF2B5EF4-FFF2-40B4-BE49-F238E27FC236}">
                    <a16:creationId xmlns:a16="http://schemas.microsoft.com/office/drawing/2014/main" id="{1BC7911D-85F1-2E4E-AE11-3174BF5C28B8}"/>
                  </a:ext>
                </a:extLst>
              </p:cNvPr>
              <p:cNvSpPr>
                <a:spLocks noChangeArrowheads="1"/>
              </p:cNvSpPr>
              <p:nvPr/>
            </p:nvSpPr>
            <p:spPr bwMode="auto">
              <a:xfrm>
                <a:off x="4252913" y="2398713"/>
                <a:ext cx="944562" cy="944562"/>
              </a:xfrm>
              <a:custGeom>
                <a:avLst/>
                <a:gdLst>
                  <a:gd name="T0" fmla="*/ 556 w 2622"/>
                  <a:gd name="T1" fmla="*/ 2621 h 2622"/>
                  <a:gd name="T2" fmla="*/ 0 w 2622"/>
                  <a:gd name="T3" fmla="*/ 2065 h 2622"/>
                  <a:gd name="T4" fmla="*/ 2074 w 2622"/>
                  <a:gd name="T5" fmla="*/ 0 h 2622"/>
                  <a:gd name="T6" fmla="*/ 2621 w 2622"/>
                  <a:gd name="T7" fmla="*/ 547 h 2622"/>
                  <a:gd name="T8" fmla="*/ 556 w 2622"/>
                  <a:gd name="T9" fmla="*/ 2621 h 2622"/>
                </a:gdLst>
                <a:ahLst/>
                <a:cxnLst>
                  <a:cxn ang="0">
                    <a:pos x="T0" y="T1"/>
                  </a:cxn>
                  <a:cxn ang="0">
                    <a:pos x="T2" y="T3"/>
                  </a:cxn>
                  <a:cxn ang="0">
                    <a:pos x="T4" y="T5"/>
                  </a:cxn>
                  <a:cxn ang="0">
                    <a:pos x="T6" y="T7"/>
                  </a:cxn>
                  <a:cxn ang="0">
                    <a:pos x="T8" y="T9"/>
                  </a:cxn>
                </a:cxnLst>
                <a:rect l="0" t="0" r="r" b="b"/>
                <a:pathLst>
                  <a:path w="2622" h="2622">
                    <a:moveTo>
                      <a:pt x="556" y="2621"/>
                    </a:moveTo>
                    <a:lnTo>
                      <a:pt x="0" y="2065"/>
                    </a:lnTo>
                    <a:lnTo>
                      <a:pt x="2074" y="0"/>
                    </a:lnTo>
                    <a:lnTo>
                      <a:pt x="2621" y="547"/>
                    </a:lnTo>
                    <a:lnTo>
                      <a:pt x="556" y="26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7">
                <a:extLst>
                  <a:ext uri="{FF2B5EF4-FFF2-40B4-BE49-F238E27FC236}">
                    <a16:creationId xmlns:a16="http://schemas.microsoft.com/office/drawing/2014/main" id="{A00748BA-592C-284F-A83C-CB48A47014B1}"/>
                  </a:ext>
                </a:extLst>
              </p:cNvPr>
              <p:cNvSpPr>
                <a:spLocks noChangeArrowheads="1"/>
              </p:cNvSpPr>
              <p:nvPr/>
            </p:nvSpPr>
            <p:spPr bwMode="auto">
              <a:xfrm>
                <a:off x="4252913" y="4324350"/>
                <a:ext cx="944562" cy="944563"/>
              </a:xfrm>
              <a:custGeom>
                <a:avLst/>
                <a:gdLst>
                  <a:gd name="T0" fmla="*/ 2074 w 2622"/>
                  <a:gd name="T1" fmla="*/ 2621 h 2622"/>
                  <a:gd name="T2" fmla="*/ 0 w 2622"/>
                  <a:gd name="T3" fmla="*/ 556 h 2622"/>
                  <a:gd name="T4" fmla="*/ 556 w 2622"/>
                  <a:gd name="T5" fmla="*/ 0 h 2622"/>
                  <a:gd name="T6" fmla="*/ 2621 w 2622"/>
                  <a:gd name="T7" fmla="*/ 2074 h 2622"/>
                  <a:gd name="T8" fmla="*/ 2074 w 2622"/>
                  <a:gd name="T9" fmla="*/ 2621 h 2622"/>
                </a:gdLst>
                <a:ahLst/>
                <a:cxnLst>
                  <a:cxn ang="0">
                    <a:pos x="T0" y="T1"/>
                  </a:cxn>
                  <a:cxn ang="0">
                    <a:pos x="T2" y="T3"/>
                  </a:cxn>
                  <a:cxn ang="0">
                    <a:pos x="T4" y="T5"/>
                  </a:cxn>
                  <a:cxn ang="0">
                    <a:pos x="T6" y="T7"/>
                  </a:cxn>
                  <a:cxn ang="0">
                    <a:pos x="T8" y="T9"/>
                  </a:cxn>
                </a:cxnLst>
                <a:rect l="0" t="0" r="r" b="b"/>
                <a:pathLst>
                  <a:path w="2622" h="2622">
                    <a:moveTo>
                      <a:pt x="2074" y="2621"/>
                    </a:moveTo>
                    <a:lnTo>
                      <a:pt x="0" y="556"/>
                    </a:lnTo>
                    <a:lnTo>
                      <a:pt x="556" y="0"/>
                    </a:lnTo>
                    <a:lnTo>
                      <a:pt x="2621" y="2074"/>
                    </a:lnTo>
                    <a:lnTo>
                      <a:pt x="2074" y="26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8">
                <a:extLst>
                  <a:ext uri="{FF2B5EF4-FFF2-40B4-BE49-F238E27FC236}">
                    <a16:creationId xmlns:a16="http://schemas.microsoft.com/office/drawing/2014/main" id="{0A93AAA4-28C7-FD43-BE68-F4B07FAAA0E3}"/>
                  </a:ext>
                </a:extLst>
              </p:cNvPr>
              <p:cNvSpPr>
                <a:spLocks noChangeArrowheads="1"/>
              </p:cNvSpPr>
              <p:nvPr/>
            </p:nvSpPr>
            <p:spPr bwMode="auto">
              <a:xfrm>
                <a:off x="4587875" y="3670300"/>
                <a:ext cx="409575" cy="279400"/>
              </a:xfrm>
              <a:custGeom>
                <a:avLst/>
                <a:gdLst>
                  <a:gd name="T0" fmla="*/ 1138 w 1139"/>
                  <a:gd name="T1" fmla="*/ 775 h 776"/>
                  <a:gd name="T2" fmla="*/ 0 w 1139"/>
                  <a:gd name="T3" fmla="*/ 775 h 776"/>
                  <a:gd name="T4" fmla="*/ 0 w 1139"/>
                  <a:gd name="T5" fmla="*/ 0 h 776"/>
                  <a:gd name="T6" fmla="*/ 1138 w 1139"/>
                  <a:gd name="T7" fmla="*/ 0 h 776"/>
                  <a:gd name="T8" fmla="*/ 1138 w 1139"/>
                  <a:gd name="T9" fmla="*/ 775 h 776"/>
                </a:gdLst>
                <a:ahLst/>
                <a:cxnLst>
                  <a:cxn ang="0">
                    <a:pos x="T0" y="T1"/>
                  </a:cxn>
                  <a:cxn ang="0">
                    <a:pos x="T2" y="T3"/>
                  </a:cxn>
                  <a:cxn ang="0">
                    <a:pos x="T4" y="T5"/>
                  </a:cxn>
                  <a:cxn ang="0">
                    <a:pos x="T6" y="T7"/>
                  </a:cxn>
                  <a:cxn ang="0">
                    <a:pos x="T8" y="T9"/>
                  </a:cxn>
                </a:cxnLst>
                <a:rect l="0" t="0" r="r" b="b"/>
                <a:pathLst>
                  <a:path w="1139" h="776">
                    <a:moveTo>
                      <a:pt x="1138" y="775"/>
                    </a:moveTo>
                    <a:lnTo>
                      <a:pt x="0" y="775"/>
                    </a:lnTo>
                    <a:lnTo>
                      <a:pt x="0" y="0"/>
                    </a:lnTo>
                    <a:lnTo>
                      <a:pt x="1138" y="0"/>
                    </a:lnTo>
                    <a:lnTo>
                      <a:pt x="1138" y="77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9">
                <a:extLst>
                  <a:ext uri="{FF2B5EF4-FFF2-40B4-BE49-F238E27FC236}">
                    <a16:creationId xmlns:a16="http://schemas.microsoft.com/office/drawing/2014/main" id="{DE27DCE8-86FD-FB42-AE27-1C8FFB3E09DE}"/>
                  </a:ext>
                </a:extLst>
              </p:cNvPr>
              <p:cNvSpPr>
                <a:spLocks noChangeArrowheads="1"/>
              </p:cNvSpPr>
              <p:nvPr/>
            </p:nvSpPr>
            <p:spPr bwMode="auto">
              <a:xfrm>
                <a:off x="6546850" y="1287463"/>
                <a:ext cx="1604963" cy="1265237"/>
              </a:xfrm>
              <a:custGeom>
                <a:avLst/>
                <a:gdLst>
                  <a:gd name="T0" fmla="*/ 4456 w 4457"/>
                  <a:gd name="T1" fmla="*/ 1756 h 3513"/>
                  <a:gd name="T2" fmla="*/ 2691 w 4457"/>
                  <a:gd name="T3" fmla="*/ 0 h 3513"/>
                  <a:gd name="T4" fmla="*/ 2691 w 4457"/>
                  <a:gd name="T5" fmla="*/ 953 h 3513"/>
                  <a:gd name="T6" fmla="*/ 0 w 4457"/>
                  <a:gd name="T7" fmla="*/ 953 h 3513"/>
                  <a:gd name="T8" fmla="*/ 0 w 4457"/>
                  <a:gd name="T9" fmla="*/ 2550 h 3513"/>
                  <a:gd name="T10" fmla="*/ 2691 w 4457"/>
                  <a:gd name="T11" fmla="*/ 2550 h 3513"/>
                  <a:gd name="T12" fmla="*/ 2691 w 4457"/>
                  <a:gd name="T13" fmla="*/ 3512 h 3513"/>
                  <a:gd name="T14" fmla="*/ 4456 w 4457"/>
                  <a:gd name="T15" fmla="*/ 1756 h 3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7" h="3513">
                    <a:moveTo>
                      <a:pt x="4456" y="1756"/>
                    </a:moveTo>
                    <a:lnTo>
                      <a:pt x="2691" y="0"/>
                    </a:lnTo>
                    <a:lnTo>
                      <a:pt x="2691" y="953"/>
                    </a:lnTo>
                    <a:lnTo>
                      <a:pt x="0" y="953"/>
                    </a:lnTo>
                    <a:lnTo>
                      <a:pt x="0" y="2550"/>
                    </a:lnTo>
                    <a:lnTo>
                      <a:pt x="2691" y="2550"/>
                    </a:lnTo>
                    <a:lnTo>
                      <a:pt x="2691" y="3512"/>
                    </a:lnTo>
                    <a:lnTo>
                      <a:pt x="4456" y="17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10">
                <a:extLst>
                  <a:ext uri="{FF2B5EF4-FFF2-40B4-BE49-F238E27FC236}">
                    <a16:creationId xmlns:a16="http://schemas.microsoft.com/office/drawing/2014/main" id="{C629C451-2123-E04F-9B4E-0AA1472FA39B}"/>
                  </a:ext>
                </a:extLst>
              </p:cNvPr>
              <p:cNvSpPr>
                <a:spLocks noChangeArrowheads="1"/>
              </p:cNvSpPr>
              <p:nvPr/>
            </p:nvSpPr>
            <p:spPr bwMode="auto">
              <a:xfrm>
                <a:off x="6546850" y="5086350"/>
                <a:ext cx="1604963" cy="1265238"/>
              </a:xfrm>
              <a:custGeom>
                <a:avLst/>
                <a:gdLst>
                  <a:gd name="T0" fmla="*/ 4456 w 4457"/>
                  <a:gd name="T1" fmla="*/ 1756 h 3513"/>
                  <a:gd name="T2" fmla="*/ 2691 w 4457"/>
                  <a:gd name="T3" fmla="*/ 0 h 3513"/>
                  <a:gd name="T4" fmla="*/ 2691 w 4457"/>
                  <a:gd name="T5" fmla="*/ 953 h 3513"/>
                  <a:gd name="T6" fmla="*/ 0 w 4457"/>
                  <a:gd name="T7" fmla="*/ 953 h 3513"/>
                  <a:gd name="T8" fmla="*/ 0 w 4457"/>
                  <a:gd name="T9" fmla="*/ 2550 h 3513"/>
                  <a:gd name="T10" fmla="*/ 2691 w 4457"/>
                  <a:gd name="T11" fmla="*/ 2550 h 3513"/>
                  <a:gd name="T12" fmla="*/ 2691 w 4457"/>
                  <a:gd name="T13" fmla="*/ 3512 h 3513"/>
                  <a:gd name="T14" fmla="*/ 4456 w 4457"/>
                  <a:gd name="T15" fmla="*/ 1756 h 3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7" h="3513">
                    <a:moveTo>
                      <a:pt x="4456" y="1756"/>
                    </a:moveTo>
                    <a:lnTo>
                      <a:pt x="2691" y="0"/>
                    </a:lnTo>
                    <a:lnTo>
                      <a:pt x="2691" y="953"/>
                    </a:lnTo>
                    <a:lnTo>
                      <a:pt x="0" y="953"/>
                    </a:lnTo>
                    <a:lnTo>
                      <a:pt x="0" y="2550"/>
                    </a:lnTo>
                    <a:lnTo>
                      <a:pt x="2691" y="2550"/>
                    </a:lnTo>
                    <a:lnTo>
                      <a:pt x="2691" y="3512"/>
                    </a:lnTo>
                    <a:lnTo>
                      <a:pt x="4456" y="17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11">
                <a:extLst>
                  <a:ext uri="{FF2B5EF4-FFF2-40B4-BE49-F238E27FC236}">
                    <a16:creationId xmlns:a16="http://schemas.microsoft.com/office/drawing/2014/main" id="{94D75840-18E0-E947-AC45-38FF34275C39}"/>
                  </a:ext>
                </a:extLst>
              </p:cNvPr>
              <p:cNvSpPr>
                <a:spLocks noChangeArrowheads="1"/>
              </p:cNvSpPr>
              <p:nvPr/>
            </p:nvSpPr>
            <p:spPr bwMode="auto">
              <a:xfrm>
                <a:off x="6546850" y="3203575"/>
                <a:ext cx="1604963" cy="1263650"/>
              </a:xfrm>
              <a:custGeom>
                <a:avLst/>
                <a:gdLst>
                  <a:gd name="T0" fmla="*/ 4456 w 4457"/>
                  <a:gd name="T1" fmla="*/ 1755 h 3512"/>
                  <a:gd name="T2" fmla="*/ 2691 w 4457"/>
                  <a:gd name="T3" fmla="*/ 0 h 3512"/>
                  <a:gd name="T4" fmla="*/ 2691 w 4457"/>
                  <a:gd name="T5" fmla="*/ 953 h 3512"/>
                  <a:gd name="T6" fmla="*/ 0 w 4457"/>
                  <a:gd name="T7" fmla="*/ 953 h 3512"/>
                  <a:gd name="T8" fmla="*/ 0 w 4457"/>
                  <a:gd name="T9" fmla="*/ 2549 h 3512"/>
                  <a:gd name="T10" fmla="*/ 2691 w 4457"/>
                  <a:gd name="T11" fmla="*/ 2549 h 3512"/>
                  <a:gd name="T12" fmla="*/ 2691 w 4457"/>
                  <a:gd name="T13" fmla="*/ 3511 h 3512"/>
                  <a:gd name="T14" fmla="*/ 4456 w 4457"/>
                  <a:gd name="T15" fmla="*/ 1755 h 35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7" h="3512">
                    <a:moveTo>
                      <a:pt x="4456" y="1755"/>
                    </a:moveTo>
                    <a:lnTo>
                      <a:pt x="2691" y="0"/>
                    </a:lnTo>
                    <a:lnTo>
                      <a:pt x="2691" y="953"/>
                    </a:lnTo>
                    <a:lnTo>
                      <a:pt x="0" y="953"/>
                    </a:lnTo>
                    <a:lnTo>
                      <a:pt x="0" y="2549"/>
                    </a:lnTo>
                    <a:lnTo>
                      <a:pt x="2691" y="2549"/>
                    </a:lnTo>
                    <a:lnTo>
                      <a:pt x="2691" y="3511"/>
                    </a:lnTo>
                    <a:lnTo>
                      <a:pt x="4456" y="175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 name="Group 10">
            <a:extLst>
              <a:ext uri="{FF2B5EF4-FFF2-40B4-BE49-F238E27FC236}">
                <a16:creationId xmlns:a16="http://schemas.microsoft.com/office/drawing/2014/main" id="{31BF83E3-0AE5-DE43-BB2F-307C2AA372CD}"/>
              </a:ext>
            </a:extLst>
          </p:cNvPr>
          <p:cNvGrpSpPr>
            <a:grpSpLocks noChangeAspect="1"/>
          </p:cNvGrpSpPr>
          <p:nvPr/>
        </p:nvGrpSpPr>
        <p:grpSpPr>
          <a:xfrm>
            <a:off x="4455519" y="1942819"/>
            <a:ext cx="914480" cy="914400"/>
            <a:chOff x="7466013" y="1371441"/>
            <a:chExt cx="1828959" cy="1828959"/>
          </a:xfrm>
        </p:grpSpPr>
        <p:sp>
          <p:nvSpPr>
            <p:cNvPr id="138" name="Oval 137">
              <a:extLst>
                <a:ext uri="{FF2B5EF4-FFF2-40B4-BE49-F238E27FC236}">
                  <a16:creationId xmlns:a16="http://schemas.microsoft.com/office/drawing/2014/main" id="{834E24ED-1D8E-694A-A088-F5386484F48B}"/>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sp>
          <p:nvSpPr>
            <p:cNvPr id="139" name="Freeform 138">
              <a:extLst>
                <a:ext uri="{FF2B5EF4-FFF2-40B4-BE49-F238E27FC236}">
                  <a16:creationId xmlns:a16="http://schemas.microsoft.com/office/drawing/2014/main" id="{2538A875-5D80-CD4D-885F-C968FC098F5A}"/>
                </a:ext>
              </a:extLst>
            </p:cNvPr>
            <p:cNvSpPr>
              <a:spLocks noChangeAspect="1" noEditPoints="1"/>
            </p:cNvSpPr>
            <p:nvPr/>
          </p:nvSpPr>
          <p:spPr bwMode="auto">
            <a:xfrm>
              <a:off x="7831713" y="1971537"/>
              <a:ext cx="1097557" cy="628766"/>
            </a:xfrm>
            <a:custGeom>
              <a:avLst/>
              <a:gdLst>
                <a:gd name="T0" fmla="*/ 368 w 384"/>
                <a:gd name="T1" fmla="*/ 174 h 220"/>
                <a:gd name="T2" fmla="*/ 353 w 384"/>
                <a:gd name="T3" fmla="*/ 174 h 220"/>
                <a:gd name="T4" fmla="*/ 354 w 384"/>
                <a:gd name="T5" fmla="*/ 167 h 220"/>
                <a:gd name="T6" fmla="*/ 354 w 384"/>
                <a:gd name="T7" fmla="*/ 22 h 220"/>
                <a:gd name="T8" fmla="*/ 332 w 384"/>
                <a:gd name="T9" fmla="*/ 0 h 220"/>
                <a:gd name="T10" fmla="*/ 52 w 384"/>
                <a:gd name="T11" fmla="*/ 0 h 220"/>
                <a:gd name="T12" fmla="*/ 30 w 384"/>
                <a:gd name="T13" fmla="*/ 22 h 220"/>
                <a:gd name="T14" fmla="*/ 30 w 384"/>
                <a:gd name="T15" fmla="*/ 167 h 220"/>
                <a:gd name="T16" fmla="*/ 31 w 384"/>
                <a:gd name="T17" fmla="*/ 174 h 220"/>
                <a:gd name="T18" fmla="*/ 16 w 384"/>
                <a:gd name="T19" fmla="*/ 174 h 220"/>
                <a:gd name="T20" fmla="*/ 0 w 384"/>
                <a:gd name="T21" fmla="*/ 190 h 220"/>
                <a:gd name="T22" fmla="*/ 0 w 384"/>
                <a:gd name="T23" fmla="*/ 203 h 220"/>
                <a:gd name="T24" fmla="*/ 16 w 384"/>
                <a:gd name="T25" fmla="*/ 220 h 220"/>
                <a:gd name="T26" fmla="*/ 368 w 384"/>
                <a:gd name="T27" fmla="*/ 220 h 220"/>
                <a:gd name="T28" fmla="*/ 384 w 384"/>
                <a:gd name="T29" fmla="*/ 203 h 220"/>
                <a:gd name="T30" fmla="*/ 384 w 384"/>
                <a:gd name="T31" fmla="*/ 190 h 220"/>
                <a:gd name="T32" fmla="*/ 368 w 384"/>
                <a:gd name="T33" fmla="*/ 174 h 220"/>
                <a:gd name="T34" fmla="*/ 46 w 384"/>
                <a:gd name="T35" fmla="*/ 167 h 220"/>
                <a:gd name="T36" fmla="*/ 46 w 384"/>
                <a:gd name="T37" fmla="*/ 22 h 220"/>
                <a:gd name="T38" fmla="*/ 52 w 384"/>
                <a:gd name="T39" fmla="*/ 16 h 220"/>
                <a:gd name="T40" fmla="*/ 332 w 384"/>
                <a:gd name="T41" fmla="*/ 16 h 220"/>
                <a:gd name="T42" fmla="*/ 338 w 384"/>
                <a:gd name="T43" fmla="*/ 22 h 220"/>
                <a:gd name="T44" fmla="*/ 338 w 384"/>
                <a:gd name="T45" fmla="*/ 167 h 220"/>
                <a:gd name="T46" fmla="*/ 332 w 384"/>
                <a:gd name="T47" fmla="*/ 174 h 220"/>
                <a:gd name="T48" fmla="*/ 237 w 384"/>
                <a:gd name="T49" fmla="*/ 174 h 220"/>
                <a:gd name="T50" fmla="*/ 149 w 384"/>
                <a:gd name="T51" fmla="*/ 174 h 220"/>
                <a:gd name="T52" fmla="*/ 52 w 384"/>
                <a:gd name="T53" fmla="*/ 174 h 220"/>
                <a:gd name="T54" fmla="*/ 46 w 384"/>
                <a:gd name="T55" fmla="*/ 167 h 220"/>
                <a:gd name="T56" fmla="*/ 16 w 384"/>
                <a:gd name="T57" fmla="*/ 204 h 220"/>
                <a:gd name="T58" fmla="*/ 16 w 384"/>
                <a:gd name="T59" fmla="*/ 203 h 220"/>
                <a:gd name="T60" fmla="*/ 16 w 384"/>
                <a:gd name="T61" fmla="*/ 190 h 220"/>
                <a:gd name="T62" fmla="*/ 16 w 384"/>
                <a:gd name="T63" fmla="*/ 190 h 220"/>
                <a:gd name="T64" fmla="*/ 52 w 384"/>
                <a:gd name="T65" fmla="*/ 190 h 220"/>
                <a:gd name="T66" fmla="*/ 142 w 384"/>
                <a:gd name="T67" fmla="*/ 190 h 220"/>
                <a:gd name="T68" fmla="*/ 149 w 384"/>
                <a:gd name="T69" fmla="*/ 197 h 220"/>
                <a:gd name="T70" fmla="*/ 161 w 384"/>
                <a:gd name="T71" fmla="*/ 204 h 220"/>
                <a:gd name="T72" fmla="*/ 16 w 384"/>
                <a:gd name="T73" fmla="*/ 204 h 220"/>
                <a:gd name="T74" fmla="*/ 368 w 384"/>
                <a:gd name="T75" fmla="*/ 203 h 220"/>
                <a:gd name="T76" fmla="*/ 368 w 384"/>
                <a:gd name="T77" fmla="*/ 204 h 220"/>
                <a:gd name="T78" fmla="*/ 226 w 384"/>
                <a:gd name="T79" fmla="*/ 204 h 220"/>
                <a:gd name="T80" fmla="*/ 238 w 384"/>
                <a:gd name="T81" fmla="*/ 196 h 220"/>
                <a:gd name="T82" fmla="*/ 244 w 384"/>
                <a:gd name="T83" fmla="*/ 190 h 220"/>
                <a:gd name="T84" fmla="*/ 332 w 384"/>
                <a:gd name="T85" fmla="*/ 190 h 220"/>
                <a:gd name="T86" fmla="*/ 368 w 384"/>
                <a:gd name="T87" fmla="*/ 190 h 220"/>
                <a:gd name="T88" fmla="*/ 368 w 384"/>
                <a:gd name="T89" fmla="*/ 190 h 220"/>
                <a:gd name="T90" fmla="*/ 368 w 384"/>
                <a:gd name="T91" fmla="*/ 20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220">
                  <a:moveTo>
                    <a:pt x="368" y="174"/>
                  </a:moveTo>
                  <a:cubicBezTo>
                    <a:pt x="353" y="174"/>
                    <a:pt x="353" y="174"/>
                    <a:pt x="353" y="174"/>
                  </a:cubicBezTo>
                  <a:cubicBezTo>
                    <a:pt x="354" y="172"/>
                    <a:pt x="354" y="170"/>
                    <a:pt x="354" y="167"/>
                  </a:cubicBezTo>
                  <a:cubicBezTo>
                    <a:pt x="354" y="22"/>
                    <a:pt x="354" y="22"/>
                    <a:pt x="354" y="22"/>
                  </a:cubicBezTo>
                  <a:cubicBezTo>
                    <a:pt x="354" y="10"/>
                    <a:pt x="344" y="0"/>
                    <a:pt x="332" y="0"/>
                  </a:cubicBezTo>
                  <a:cubicBezTo>
                    <a:pt x="52" y="0"/>
                    <a:pt x="52" y="0"/>
                    <a:pt x="52" y="0"/>
                  </a:cubicBezTo>
                  <a:cubicBezTo>
                    <a:pt x="40" y="0"/>
                    <a:pt x="30" y="10"/>
                    <a:pt x="30" y="22"/>
                  </a:cubicBezTo>
                  <a:cubicBezTo>
                    <a:pt x="30" y="167"/>
                    <a:pt x="30" y="167"/>
                    <a:pt x="30" y="167"/>
                  </a:cubicBezTo>
                  <a:cubicBezTo>
                    <a:pt x="30" y="170"/>
                    <a:pt x="30" y="172"/>
                    <a:pt x="31" y="174"/>
                  </a:cubicBezTo>
                  <a:cubicBezTo>
                    <a:pt x="16" y="174"/>
                    <a:pt x="16" y="174"/>
                    <a:pt x="16" y="174"/>
                  </a:cubicBezTo>
                  <a:cubicBezTo>
                    <a:pt x="7" y="174"/>
                    <a:pt x="0" y="181"/>
                    <a:pt x="0" y="190"/>
                  </a:cubicBezTo>
                  <a:cubicBezTo>
                    <a:pt x="0" y="203"/>
                    <a:pt x="0" y="203"/>
                    <a:pt x="0" y="203"/>
                  </a:cubicBezTo>
                  <a:cubicBezTo>
                    <a:pt x="0" y="212"/>
                    <a:pt x="7" y="220"/>
                    <a:pt x="16" y="220"/>
                  </a:cubicBezTo>
                  <a:cubicBezTo>
                    <a:pt x="368" y="220"/>
                    <a:pt x="368" y="220"/>
                    <a:pt x="368" y="220"/>
                  </a:cubicBezTo>
                  <a:cubicBezTo>
                    <a:pt x="377" y="220"/>
                    <a:pt x="384" y="212"/>
                    <a:pt x="384" y="203"/>
                  </a:cubicBezTo>
                  <a:cubicBezTo>
                    <a:pt x="384" y="190"/>
                    <a:pt x="384" y="190"/>
                    <a:pt x="384" y="190"/>
                  </a:cubicBezTo>
                  <a:cubicBezTo>
                    <a:pt x="384" y="181"/>
                    <a:pt x="377" y="174"/>
                    <a:pt x="368" y="174"/>
                  </a:cubicBezTo>
                  <a:close/>
                  <a:moveTo>
                    <a:pt x="46" y="167"/>
                  </a:moveTo>
                  <a:cubicBezTo>
                    <a:pt x="46" y="22"/>
                    <a:pt x="46" y="22"/>
                    <a:pt x="46" y="22"/>
                  </a:cubicBezTo>
                  <a:cubicBezTo>
                    <a:pt x="46" y="19"/>
                    <a:pt x="49" y="16"/>
                    <a:pt x="52" y="16"/>
                  </a:cubicBezTo>
                  <a:cubicBezTo>
                    <a:pt x="332" y="16"/>
                    <a:pt x="332" y="16"/>
                    <a:pt x="332" y="16"/>
                  </a:cubicBezTo>
                  <a:cubicBezTo>
                    <a:pt x="335" y="16"/>
                    <a:pt x="338" y="19"/>
                    <a:pt x="338" y="22"/>
                  </a:cubicBezTo>
                  <a:cubicBezTo>
                    <a:pt x="338" y="167"/>
                    <a:pt x="338" y="167"/>
                    <a:pt x="338" y="167"/>
                  </a:cubicBezTo>
                  <a:cubicBezTo>
                    <a:pt x="338" y="171"/>
                    <a:pt x="335" y="174"/>
                    <a:pt x="332" y="174"/>
                  </a:cubicBezTo>
                  <a:cubicBezTo>
                    <a:pt x="237" y="174"/>
                    <a:pt x="237" y="174"/>
                    <a:pt x="237" y="174"/>
                  </a:cubicBezTo>
                  <a:cubicBezTo>
                    <a:pt x="149" y="174"/>
                    <a:pt x="149" y="174"/>
                    <a:pt x="149" y="174"/>
                  </a:cubicBezTo>
                  <a:cubicBezTo>
                    <a:pt x="52" y="174"/>
                    <a:pt x="52" y="174"/>
                    <a:pt x="52" y="174"/>
                  </a:cubicBezTo>
                  <a:cubicBezTo>
                    <a:pt x="49" y="174"/>
                    <a:pt x="46" y="171"/>
                    <a:pt x="46" y="167"/>
                  </a:cubicBezTo>
                  <a:close/>
                  <a:moveTo>
                    <a:pt x="16" y="204"/>
                  </a:moveTo>
                  <a:cubicBezTo>
                    <a:pt x="16" y="204"/>
                    <a:pt x="16" y="204"/>
                    <a:pt x="16" y="203"/>
                  </a:cubicBezTo>
                  <a:cubicBezTo>
                    <a:pt x="16" y="190"/>
                    <a:pt x="16" y="190"/>
                    <a:pt x="16" y="190"/>
                  </a:cubicBezTo>
                  <a:cubicBezTo>
                    <a:pt x="16" y="190"/>
                    <a:pt x="16" y="190"/>
                    <a:pt x="16" y="190"/>
                  </a:cubicBezTo>
                  <a:cubicBezTo>
                    <a:pt x="52" y="190"/>
                    <a:pt x="52" y="190"/>
                    <a:pt x="52" y="190"/>
                  </a:cubicBezTo>
                  <a:cubicBezTo>
                    <a:pt x="142" y="190"/>
                    <a:pt x="142" y="190"/>
                    <a:pt x="142" y="190"/>
                  </a:cubicBezTo>
                  <a:cubicBezTo>
                    <a:pt x="149" y="197"/>
                    <a:pt x="149" y="197"/>
                    <a:pt x="149" y="197"/>
                  </a:cubicBezTo>
                  <a:cubicBezTo>
                    <a:pt x="152" y="200"/>
                    <a:pt x="156" y="203"/>
                    <a:pt x="161" y="204"/>
                  </a:cubicBezTo>
                  <a:lnTo>
                    <a:pt x="16" y="204"/>
                  </a:lnTo>
                  <a:close/>
                  <a:moveTo>
                    <a:pt x="368" y="203"/>
                  </a:moveTo>
                  <a:cubicBezTo>
                    <a:pt x="368" y="204"/>
                    <a:pt x="368" y="204"/>
                    <a:pt x="368" y="204"/>
                  </a:cubicBezTo>
                  <a:cubicBezTo>
                    <a:pt x="226" y="204"/>
                    <a:pt x="226" y="204"/>
                    <a:pt x="226" y="204"/>
                  </a:cubicBezTo>
                  <a:cubicBezTo>
                    <a:pt x="231" y="203"/>
                    <a:pt x="235" y="200"/>
                    <a:pt x="238" y="196"/>
                  </a:cubicBezTo>
                  <a:cubicBezTo>
                    <a:pt x="244" y="190"/>
                    <a:pt x="244" y="190"/>
                    <a:pt x="244" y="190"/>
                  </a:cubicBezTo>
                  <a:cubicBezTo>
                    <a:pt x="332" y="190"/>
                    <a:pt x="332" y="190"/>
                    <a:pt x="332" y="190"/>
                  </a:cubicBezTo>
                  <a:cubicBezTo>
                    <a:pt x="368" y="190"/>
                    <a:pt x="368" y="190"/>
                    <a:pt x="368" y="190"/>
                  </a:cubicBezTo>
                  <a:cubicBezTo>
                    <a:pt x="368" y="190"/>
                    <a:pt x="368" y="190"/>
                    <a:pt x="368" y="190"/>
                  </a:cubicBezTo>
                  <a:lnTo>
                    <a:pt x="368" y="2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41" name="Straight Arrow Connector 140">
            <a:extLst>
              <a:ext uri="{FF2B5EF4-FFF2-40B4-BE49-F238E27FC236}">
                <a16:creationId xmlns:a16="http://schemas.microsoft.com/office/drawing/2014/main" id="{A000042C-6ADE-A646-A4B7-FBB10BE3AC06}"/>
              </a:ext>
            </a:extLst>
          </p:cNvPr>
          <p:cNvCxnSpPr>
            <a:cxnSpLocks/>
            <a:stCxn id="125" idx="3"/>
            <a:endCxn id="99" idx="0"/>
          </p:cNvCxnSpPr>
          <p:nvPr/>
        </p:nvCxnSpPr>
        <p:spPr bwMode="gray">
          <a:xfrm flipH="1">
            <a:off x="1780783" y="3636820"/>
            <a:ext cx="1833938" cy="83604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4C7BA112-66FE-3A4D-BD71-B629EE2B9AE4}"/>
              </a:ext>
            </a:extLst>
          </p:cNvPr>
          <p:cNvCxnSpPr>
            <a:stCxn id="125" idx="4"/>
            <a:endCxn id="108" idx="0"/>
          </p:cNvCxnSpPr>
          <p:nvPr/>
        </p:nvCxnSpPr>
        <p:spPr bwMode="gray">
          <a:xfrm flipH="1">
            <a:off x="3842108" y="3770731"/>
            <a:ext cx="95931" cy="702138"/>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BA20B848-7412-CA41-9860-27D38734B9E6}"/>
              </a:ext>
            </a:extLst>
          </p:cNvPr>
          <p:cNvCxnSpPr>
            <a:stCxn id="125" idx="5"/>
            <a:endCxn id="117" idx="0"/>
          </p:cNvCxnSpPr>
          <p:nvPr/>
        </p:nvCxnSpPr>
        <p:spPr bwMode="gray">
          <a:xfrm>
            <a:off x="4261357" y="3636820"/>
            <a:ext cx="1642076" cy="83604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9FCCFF01-08D7-C347-9D9E-4E3A5F1BA0A5}"/>
              </a:ext>
            </a:extLst>
          </p:cNvPr>
          <p:cNvCxnSpPr>
            <a:stCxn id="138" idx="3"/>
            <a:endCxn id="125" idx="0"/>
          </p:cNvCxnSpPr>
          <p:nvPr/>
        </p:nvCxnSpPr>
        <p:spPr bwMode="gray">
          <a:xfrm flipH="1">
            <a:off x="3938039" y="2723308"/>
            <a:ext cx="651402" cy="133023"/>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5E69FF9-23F7-9648-8D56-D7B4ADC11C62}"/>
              </a:ext>
            </a:extLst>
          </p:cNvPr>
          <p:cNvSpPr txBox="1"/>
          <p:nvPr/>
        </p:nvSpPr>
        <p:spPr>
          <a:xfrm>
            <a:off x="5398841" y="1717812"/>
            <a:ext cx="762013" cy="369332"/>
          </a:xfrm>
          <a:prstGeom prst="rect">
            <a:avLst/>
          </a:prstGeom>
        </p:spPr>
        <p:txBody>
          <a:bodyPr wrap="square" lIns="0" tIns="0" rIns="0" bIns="0" rtlCol="0">
            <a:spAutoFit/>
          </a:bodyPr>
          <a:lstStyle/>
          <a:p>
            <a:pPr algn="l">
              <a:spcAft>
                <a:spcPts val="600"/>
              </a:spcAft>
            </a:pPr>
            <a:r>
              <a:rPr lang="en-US" sz="1200" dirty="0"/>
              <a:t>API or GUI Client</a:t>
            </a:r>
          </a:p>
        </p:txBody>
      </p:sp>
      <p:sp>
        <p:nvSpPr>
          <p:cNvPr id="149" name="TextBox 148">
            <a:extLst>
              <a:ext uri="{FF2B5EF4-FFF2-40B4-BE49-F238E27FC236}">
                <a16:creationId xmlns:a16="http://schemas.microsoft.com/office/drawing/2014/main" id="{CB3BDD2A-E3D4-6647-B959-030DC087BED9}"/>
              </a:ext>
            </a:extLst>
          </p:cNvPr>
          <p:cNvSpPr txBox="1"/>
          <p:nvPr/>
        </p:nvSpPr>
        <p:spPr>
          <a:xfrm>
            <a:off x="3585379" y="2577056"/>
            <a:ext cx="604907" cy="184666"/>
          </a:xfrm>
          <a:prstGeom prst="rect">
            <a:avLst/>
          </a:prstGeom>
        </p:spPr>
        <p:txBody>
          <a:bodyPr wrap="square" lIns="0" tIns="0" rIns="0" bIns="0" rtlCol="0">
            <a:spAutoFit/>
          </a:bodyPr>
          <a:lstStyle/>
          <a:p>
            <a:pPr algn="ctr">
              <a:spcAft>
                <a:spcPts val="600"/>
              </a:spcAft>
            </a:pPr>
            <a:r>
              <a:rPr lang="en-US" sz="1200"/>
              <a:t>VIP</a:t>
            </a:r>
          </a:p>
        </p:txBody>
      </p:sp>
      <p:sp>
        <p:nvSpPr>
          <p:cNvPr id="150" name="TextBox 149">
            <a:extLst>
              <a:ext uri="{FF2B5EF4-FFF2-40B4-BE49-F238E27FC236}">
                <a16:creationId xmlns:a16="http://schemas.microsoft.com/office/drawing/2014/main" id="{6C21F67C-E64E-8646-8F90-3C7186C944AB}"/>
              </a:ext>
            </a:extLst>
          </p:cNvPr>
          <p:cNvSpPr txBox="1"/>
          <p:nvPr/>
        </p:nvSpPr>
        <p:spPr>
          <a:xfrm>
            <a:off x="1356878" y="4259134"/>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A</a:t>
            </a:r>
          </a:p>
        </p:txBody>
      </p:sp>
      <p:sp>
        <p:nvSpPr>
          <p:cNvPr id="152" name="TextBox 151">
            <a:extLst>
              <a:ext uri="{FF2B5EF4-FFF2-40B4-BE49-F238E27FC236}">
                <a16:creationId xmlns:a16="http://schemas.microsoft.com/office/drawing/2014/main" id="{6BA96832-A210-594D-8129-AF099F0E04FD}"/>
              </a:ext>
            </a:extLst>
          </p:cNvPr>
          <p:cNvSpPr txBox="1"/>
          <p:nvPr/>
        </p:nvSpPr>
        <p:spPr>
          <a:xfrm>
            <a:off x="3301250" y="4259134"/>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B</a:t>
            </a:r>
          </a:p>
        </p:txBody>
      </p:sp>
      <p:sp>
        <p:nvSpPr>
          <p:cNvPr id="153" name="TextBox 152">
            <a:extLst>
              <a:ext uri="{FF2B5EF4-FFF2-40B4-BE49-F238E27FC236}">
                <a16:creationId xmlns:a16="http://schemas.microsoft.com/office/drawing/2014/main" id="{CE4EC9BC-576D-5B4E-8A68-43430207E59B}"/>
              </a:ext>
            </a:extLst>
          </p:cNvPr>
          <p:cNvSpPr txBox="1"/>
          <p:nvPr/>
        </p:nvSpPr>
        <p:spPr>
          <a:xfrm>
            <a:off x="5822252" y="4261285"/>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C</a:t>
            </a:r>
          </a:p>
        </p:txBody>
      </p:sp>
    </p:spTree>
    <p:extLst>
      <p:ext uri="{BB962C8B-B14F-4D97-AF65-F5344CB8AC3E}">
        <p14:creationId xmlns:p14="http://schemas.microsoft.com/office/powerpoint/2010/main" val="2807293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3CE4B4B4-A05D-C34F-9E58-69A620285701}"/>
              </a:ext>
            </a:extLst>
          </p:cNvPr>
          <p:cNvSpPr>
            <a:spLocks noGrp="1"/>
          </p:cNvSpPr>
          <p:nvPr>
            <p:ph type="body" sz="quarter" idx="20"/>
          </p:nvPr>
        </p:nvSpPr>
        <p:spPr/>
        <p:txBody>
          <a:bodyPr/>
          <a:lstStyle/>
          <a:p>
            <a:pPr>
              <a:spcBef>
                <a:spcPts val="600"/>
              </a:spcBef>
            </a:pPr>
            <a:r>
              <a:rPr lang="en-US" sz="1200" dirty="0"/>
              <a:t>No UI and API load distribution</a:t>
            </a:r>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a:t>Cons</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dirty="0"/>
              <a:t>Pros</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a:t>Management Clustering</a:t>
            </a:r>
          </a:p>
        </p:txBody>
      </p:sp>
      <p:sp>
        <p:nvSpPr>
          <p:cNvPr id="16" name="Subtitle 15">
            <a:extLst>
              <a:ext uri="{FF2B5EF4-FFF2-40B4-BE49-F238E27FC236}">
                <a16:creationId xmlns:a16="http://schemas.microsoft.com/office/drawing/2014/main" id="{45491AF2-7589-4744-98BA-4516A9F1C371}"/>
              </a:ext>
            </a:extLst>
          </p:cNvPr>
          <p:cNvSpPr>
            <a:spLocks noGrp="1"/>
          </p:cNvSpPr>
          <p:nvPr>
            <p:ph type="subTitle" idx="10"/>
          </p:nvPr>
        </p:nvSpPr>
        <p:spPr/>
        <p:txBody>
          <a:bodyPr/>
          <a:lstStyle/>
          <a:p>
            <a:r>
              <a:rPr lang="en-US"/>
              <a:t>With Cluster Virtual IP</a:t>
            </a:r>
          </a:p>
        </p:txBody>
      </p:sp>
      <p:sp>
        <p:nvSpPr>
          <p:cNvPr id="12" name="Rectangle 11">
            <a:extLst>
              <a:ext uri="{FF2B5EF4-FFF2-40B4-BE49-F238E27FC236}">
                <a16:creationId xmlns:a16="http://schemas.microsoft.com/office/drawing/2014/main" id="{654BE10D-178C-422C-985C-BE15C5BE6CD0}"/>
              </a:ext>
            </a:extLst>
          </p:cNvPr>
          <p:cNvSpPr/>
          <p:nvPr/>
        </p:nvSpPr>
        <p:spPr>
          <a:xfrm>
            <a:off x="614328" y="4183693"/>
            <a:ext cx="6750975" cy="1678488"/>
          </a:xfrm>
          <a:prstGeom prst="rect">
            <a:avLst/>
          </a:prstGeom>
          <a:solidFill>
            <a:schemeClr val="accent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800" u="none" strike="noStrike" kern="0" cap="none" spc="0" normalizeH="0" baseline="0" noProof="0">
              <a:ln>
                <a:noFill/>
              </a:ln>
              <a:solidFill>
                <a:schemeClr val="bg1"/>
              </a:solidFill>
              <a:effectLst/>
              <a:uLnTx/>
              <a:uFillTx/>
            </a:endParaRPr>
          </a:p>
        </p:txBody>
      </p:sp>
      <p:grpSp>
        <p:nvGrpSpPr>
          <p:cNvPr id="2" name="Group 1">
            <a:extLst>
              <a:ext uri="{FF2B5EF4-FFF2-40B4-BE49-F238E27FC236}">
                <a16:creationId xmlns:a16="http://schemas.microsoft.com/office/drawing/2014/main" id="{40407628-AC50-5C43-8B57-09694905B296}"/>
              </a:ext>
            </a:extLst>
          </p:cNvPr>
          <p:cNvGrpSpPr>
            <a:grpSpLocks noChangeAspect="1"/>
          </p:cNvGrpSpPr>
          <p:nvPr/>
        </p:nvGrpSpPr>
        <p:grpSpPr>
          <a:xfrm>
            <a:off x="1323583" y="4472869"/>
            <a:ext cx="914400" cy="914400"/>
            <a:chOff x="5181600" y="4114800"/>
            <a:chExt cx="1828959" cy="1828959"/>
          </a:xfrm>
        </p:grpSpPr>
        <p:sp>
          <p:nvSpPr>
            <p:cNvPr id="99" name="Oval 98">
              <a:extLst>
                <a:ext uri="{FF2B5EF4-FFF2-40B4-BE49-F238E27FC236}">
                  <a16:creationId xmlns:a16="http://schemas.microsoft.com/office/drawing/2014/main" id="{D904A6AB-96FD-3A4C-A2F6-2F7E3EC1916A}"/>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0" name="Group 99">
              <a:extLst>
                <a:ext uri="{FF2B5EF4-FFF2-40B4-BE49-F238E27FC236}">
                  <a16:creationId xmlns:a16="http://schemas.microsoft.com/office/drawing/2014/main" id="{82784EFC-8144-3D48-AA8E-4F90B19A6D4B}"/>
                </a:ext>
              </a:extLst>
            </p:cNvPr>
            <p:cNvGrpSpPr/>
            <p:nvPr/>
          </p:nvGrpSpPr>
          <p:grpSpPr>
            <a:xfrm>
              <a:off x="5486400" y="4549571"/>
              <a:ext cx="1224852" cy="1015906"/>
              <a:chOff x="3895725" y="4733925"/>
              <a:chExt cx="2159000" cy="1790700"/>
            </a:xfrm>
            <a:solidFill>
              <a:schemeClr val="bg1"/>
            </a:solidFill>
          </p:grpSpPr>
          <p:sp>
            <p:nvSpPr>
              <p:cNvPr id="101" name="Freeform 8">
                <a:extLst>
                  <a:ext uri="{FF2B5EF4-FFF2-40B4-BE49-F238E27FC236}">
                    <a16:creationId xmlns:a16="http://schemas.microsoft.com/office/drawing/2014/main" id="{2A0E56CD-AE2B-A845-9CCD-DFABFE841114}"/>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9">
                <a:extLst>
                  <a:ext uri="{FF2B5EF4-FFF2-40B4-BE49-F238E27FC236}">
                    <a16:creationId xmlns:a16="http://schemas.microsoft.com/office/drawing/2014/main" id="{10BE772C-7421-0843-B3CC-6DE929CDCBF4}"/>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10">
                <a:extLst>
                  <a:ext uri="{FF2B5EF4-FFF2-40B4-BE49-F238E27FC236}">
                    <a16:creationId xmlns:a16="http://schemas.microsoft.com/office/drawing/2014/main" id="{ED105E43-AE11-1347-A896-CA15EB5108C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11">
                <a:extLst>
                  <a:ext uri="{FF2B5EF4-FFF2-40B4-BE49-F238E27FC236}">
                    <a16:creationId xmlns:a16="http://schemas.microsoft.com/office/drawing/2014/main" id="{A2040962-F6C7-9E4B-9569-12C5BE96BBFE}"/>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12">
                <a:extLst>
                  <a:ext uri="{FF2B5EF4-FFF2-40B4-BE49-F238E27FC236}">
                    <a16:creationId xmlns:a16="http://schemas.microsoft.com/office/drawing/2014/main" id="{00A3EBB7-F4A7-ED40-A0E0-26D2036B41DB}"/>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13">
                <a:extLst>
                  <a:ext uri="{FF2B5EF4-FFF2-40B4-BE49-F238E27FC236}">
                    <a16:creationId xmlns:a16="http://schemas.microsoft.com/office/drawing/2014/main" id="{F5BEE34A-2FAD-874F-B89C-D23E44EE0438}"/>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07" name="Group 106">
            <a:extLst>
              <a:ext uri="{FF2B5EF4-FFF2-40B4-BE49-F238E27FC236}">
                <a16:creationId xmlns:a16="http://schemas.microsoft.com/office/drawing/2014/main" id="{63D53F5E-4B5B-D848-B05B-26FEABD19C76}"/>
              </a:ext>
            </a:extLst>
          </p:cNvPr>
          <p:cNvGrpSpPr>
            <a:grpSpLocks noChangeAspect="1"/>
          </p:cNvGrpSpPr>
          <p:nvPr/>
        </p:nvGrpSpPr>
        <p:grpSpPr>
          <a:xfrm>
            <a:off x="3384908" y="4472869"/>
            <a:ext cx="914400" cy="914400"/>
            <a:chOff x="5181600" y="4114800"/>
            <a:chExt cx="1828959" cy="1828959"/>
          </a:xfrm>
        </p:grpSpPr>
        <p:sp>
          <p:nvSpPr>
            <p:cNvPr id="108" name="Oval 107">
              <a:extLst>
                <a:ext uri="{FF2B5EF4-FFF2-40B4-BE49-F238E27FC236}">
                  <a16:creationId xmlns:a16="http://schemas.microsoft.com/office/drawing/2014/main" id="{CEA11DBB-5E24-A949-BD98-D1FB5797002B}"/>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9" name="Group 108">
              <a:extLst>
                <a:ext uri="{FF2B5EF4-FFF2-40B4-BE49-F238E27FC236}">
                  <a16:creationId xmlns:a16="http://schemas.microsoft.com/office/drawing/2014/main" id="{39081E0E-B388-5545-AC6E-EFF4E3B96699}"/>
                </a:ext>
              </a:extLst>
            </p:cNvPr>
            <p:cNvGrpSpPr/>
            <p:nvPr/>
          </p:nvGrpSpPr>
          <p:grpSpPr>
            <a:xfrm>
              <a:off x="5486400" y="4549571"/>
              <a:ext cx="1224852" cy="1015906"/>
              <a:chOff x="3895725" y="4733925"/>
              <a:chExt cx="2159000" cy="1790700"/>
            </a:xfrm>
            <a:solidFill>
              <a:schemeClr val="bg1"/>
            </a:solidFill>
          </p:grpSpPr>
          <p:sp>
            <p:nvSpPr>
              <p:cNvPr id="110" name="Freeform 8">
                <a:extLst>
                  <a:ext uri="{FF2B5EF4-FFF2-40B4-BE49-F238E27FC236}">
                    <a16:creationId xmlns:a16="http://schemas.microsoft.com/office/drawing/2014/main" id="{0BA136AC-397D-2F4D-A0DB-D90E0ABFDF2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9">
                <a:extLst>
                  <a:ext uri="{FF2B5EF4-FFF2-40B4-BE49-F238E27FC236}">
                    <a16:creationId xmlns:a16="http://schemas.microsoft.com/office/drawing/2014/main" id="{1621FDEA-0F92-774A-8D08-AB787E3BADB2}"/>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10">
                <a:extLst>
                  <a:ext uri="{FF2B5EF4-FFF2-40B4-BE49-F238E27FC236}">
                    <a16:creationId xmlns:a16="http://schemas.microsoft.com/office/drawing/2014/main" id="{F4241D79-7DD8-0E41-A46C-6CCFB6268A60}"/>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11">
                <a:extLst>
                  <a:ext uri="{FF2B5EF4-FFF2-40B4-BE49-F238E27FC236}">
                    <a16:creationId xmlns:a16="http://schemas.microsoft.com/office/drawing/2014/main" id="{12438238-948E-4043-B108-93313FAF7E3B}"/>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12">
                <a:extLst>
                  <a:ext uri="{FF2B5EF4-FFF2-40B4-BE49-F238E27FC236}">
                    <a16:creationId xmlns:a16="http://schemas.microsoft.com/office/drawing/2014/main" id="{95CF38A8-92D2-6747-8B3F-E18541F9C78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13">
                <a:extLst>
                  <a:ext uri="{FF2B5EF4-FFF2-40B4-BE49-F238E27FC236}">
                    <a16:creationId xmlns:a16="http://schemas.microsoft.com/office/drawing/2014/main" id="{0C5928BB-28B2-FF44-8C37-4535F79ACF8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6" name="Group 115">
            <a:extLst>
              <a:ext uri="{FF2B5EF4-FFF2-40B4-BE49-F238E27FC236}">
                <a16:creationId xmlns:a16="http://schemas.microsoft.com/office/drawing/2014/main" id="{20FA0221-1914-9F49-A91F-519A72BEE032}"/>
              </a:ext>
            </a:extLst>
          </p:cNvPr>
          <p:cNvGrpSpPr>
            <a:grpSpLocks noChangeAspect="1"/>
          </p:cNvGrpSpPr>
          <p:nvPr/>
        </p:nvGrpSpPr>
        <p:grpSpPr>
          <a:xfrm>
            <a:off x="5446233" y="4472869"/>
            <a:ext cx="914400" cy="914400"/>
            <a:chOff x="5181600" y="4114800"/>
            <a:chExt cx="1828959" cy="1828959"/>
          </a:xfrm>
        </p:grpSpPr>
        <p:sp>
          <p:nvSpPr>
            <p:cNvPr id="117" name="Oval 116">
              <a:extLst>
                <a:ext uri="{FF2B5EF4-FFF2-40B4-BE49-F238E27FC236}">
                  <a16:creationId xmlns:a16="http://schemas.microsoft.com/office/drawing/2014/main" id="{1B00EEDF-4788-FC42-A76D-87507D97BB0B}"/>
                </a:ext>
              </a:extLst>
            </p:cNvPr>
            <p:cNvSpPr/>
            <p:nvPr/>
          </p:nvSpPr>
          <p:spPr>
            <a:xfrm>
              <a:off x="5181600" y="4114800"/>
              <a:ext cx="1828959" cy="1828959"/>
            </a:xfrm>
            <a:prstGeom prst="ellipse">
              <a:avLst/>
            </a:prstGeom>
            <a:solidFill>
              <a:schemeClr val="accent5"/>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8" name="Group 117">
              <a:extLst>
                <a:ext uri="{FF2B5EF4-FFF2-40B4-BE49-F238E27FC236}">
                  <a16:creationId xmlns:a16="http://schemas.microsoft.com/office/drawing/2014/main" id="{E6C62F92-88C3-7C4B-9D2E-EDF4E7FDDD87}"/>
                </a:ext>
              </a:extLst>
            </p:cNvPr>
            <p:cNvGrpSpPr/>
            <p:nvPr/>
          </p:nvGrpSpPr>
          <p:grpSpPr>
            <a:xfrm>
              <a:off x="5486400" y="4549571"/>
              <a:ext cx="1224852" cy="1015906"/>
              <a:chOff x="3895725" y="4733925"/>
              <a:chExt cx="2159000" cy="1790700"/>
            </a:xfrm>
            <a:solidFill>
              <a:schemeClr val="bg1"/>
            </a:solidFill>
          </p:grpSpPr>
          <p:sp>
            <p:nvSpPr>
              <p:cNvPr id="119" name="Freeform 8">
                <a:extLst>
                  <a:ext uri="{FF2B5EF4-FFF2-40B4-BE49-F238E27FC236}">
                    <a16:creationId xmlns:a16="http://schemas.microsoft.com/office/drawing/2014/main" id="{A6E4B1DE-C226-AB47-98AA-D7C0538A45E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
                <a:extLst>
                  <a:ext uri="{FF2B5EF4-FFF2-40B4-BE49-F238E27FC236}">
                    <a16:creationId xmlns:a16="http://schemas.microsoft.com/office/drawing/2014/main" id="{B69E60E1-F539-624E-A58C-FADA7C077699}"/>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10">
                <a:extLst>
                  <a:ext uri="{FF2B5EF4-FFF2-40B4-BE49-F238E27FC236}">
                    <a16:creationId xmlns:a16="http://schemas.microsoft.com/office/drawing/2014/main" id="{81C04061-1ECB-9C42-8BA2-A32430FC9C3C}"/>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11">
                <a:extLst>
                  <a:ext uri="{FF2B5EF4-FFF2-40B4-BE49-F238E27FC236}">
                    <a16:creationId xmlns:a16="http://schemas.microsoft.com/office/drawing/2014/main" id="{6DA37D17-7C07-DD48-814B-8AC9623B67A9}"/>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2">
                <a:extLst>
                  <a:ext uri="{FF2B5EF4-FFF2-40B4-BE49-F238E27FC236}">
                    <a16:creationId xmlns:a16="http://schemas.microsoft.com/office/drawing/2014/main" id="{5CE1818E-F51E-BF44-813F-5C553B4D8A1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3">
                <a:extLst>
                  <a:ext uri="{FF2B5EF4-FFF2-40B4-BE49-F238E27FC236}">
                    <a16:creationId xmlns:a16="http://schemas.microsoft.com/office/drawing/2014/main" id="{FB928853-5119-324D-9E7C-B03D96F3FF1C}"/>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 name="Group 10">
            <a:extLst>
              <a:ext uri="{FF2B5EF4-FFF2-40B4-BE49-F238E27FC236}">
                <a16:creationId xmlns:a16="http://schemas.microsoft.com/office/drawing/2014/main" id="{31BF83E3-0AE5-DE43-BB2F-307C2AA372CD}"/>
              </a:ext>
            </a:extLst>
          </p:cNvPr>
          <p:cNvGrpSpPr>
            <a:grpSpLocks noChangeAspect="1"/>
          </p:cNvGrpSpPr>
          <p:nvPr/>
        </p:nvGrpSpPr>
        <p:grpSpPr>
          <a:xfrm>
            <a:off x="4455519" y="1942819"/>
            <a:ext cx="914480" cy="914400"/>
            <a:chOff x="7466013" y="1371441"/>
            <a:chExt cx="1828959" cy="1828959"/>
          </a:xfrm>
        </p:grpSpPr>
        <p:sp>
          <p:nvSpPr>
            <p:cNvPr id="138" name="Oval 137">
              <a:extLst>
                <a:ext uri="{FF2B5EF4-FFF2-40B4-BE49-F238E27FC236}">
                  <a16:creationId xmlns:a16="http://schemas.microsoft.com/office/drawing/2014/main" id="{834E24ED-1D8E-694A-A088-F5386484F48B}"/>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sp>
          <p:nvSpPr>
            <p:cNvPr id="139" name="Freeform 138">
              <a:extLst>
                <a:ext uri="{FF2B5EF4-FFF2-40B4-BE49-F238E27FC236}">
                  <a16:creationId xmlns:a16="http://schemas.microsoft.com/office/drawing/2014/main" id="{2538A875-5D80-CD4D-885F-C968FC098F5A}"/>
                </a:ext>
              </a:extLst>
            </p:cNvPr>
            <p:cNvSpPr>
              <a:spLocks noChangeAspect="1" noEditPoints="1"/>
            </p:cNvSpPr>
            <p:nvPr/>
          </p:nvSpPr>
          <p:spPr bwMode="auto">
            <a:xfrm>
              <a:off x="7831713" y="1971537"/>
              <a:ext cx="1097557" cy="628766"/>
            </a:xfrm>
            <a:custGeom>
              <a:avLst/>
              <a:gdLst>
                <a:gd name="T0" fmla="*/ 368 w 384"/>
                <a:gd name="T1" fmla="*/ 174 h 220"/>
                <a:gd name="T2" fmla="*/ 353 w 384"/>
                <a:gd name="T3" fmla="*/ 174 h 220"/>
                <a:gd name="T4" fmla="*/ 354 w 384"/>
                <a:gd name="T5" fmla="*/ 167 h 220"/>
                <a:gd name="T6" fmla="*/ 354 w 384"/>
                <a:gd name="T7" fmla="*/ 22 h 220"/>
                <a:gd name="T8" fmla="*/ 332 w 384"/>
                <a:gd name="T9" fmla="*/ 0 h 220"/>
                <a:gd name="T10" fmla="*/ 52 w 384"/>
                <a:gd name="T11" fmla="*/ 0 h 220"/>
                <a:gd name="T12" fmla="*/ 30 w 384"/>
                <a:gd name="T13" fmla="*/ 22 h 220"/>
                <a:gd name="T14" fmla="*/ 30 w 384"/>
                <a:gd name="T15" fmla="*/ 167 h 220"/>
                <a:gd name="T16" fmla="*/ 31 w 384"/>
                <a:gd name="T17" fmla="*/ 174 h 220"/>
                <a:gd name="T18" fmla="*/ 16 w 384"/>
                <a:gd name="T19" fmla="*/ 174 h 220"/>
                <a:gd name="T20" fmla="*/ 0 w 384"/>
                <a:gd name="T21" fmla="*/ 190 h 220"/>
                <a:gd name="T22" fmla="*/ 0 w 384"/>
                <a:gd name="T23" fmla="*/ 203 h 220"/>
                <a:gd name="T24" fmla="*/ 16 w 384"/>
                <a:gd name="T25" fmla="*/ 220 h 220"/>
                <a:gd name="T26" fmla="*/ 368 w 384"/>
                <a:gd name="T27" fmla="*/ 220 h 220"/>
                <a:gd name="T28" fmla="*/ 384 w 384"/>
                <a:gd name="T29" fmla="*/ 203 h 220"/>
                <a:gd name="T30" fmla="*/ 384 w 384"/>
                <a:gd name="T31" fmla="*/ 190 h 220"/>
                <a:gd name="T32" fmla="*/ 368 w 384"/>
                <a:gd name="T33" fmla="*/ 174 h 220"/>
                <a:gd name="T34" fmla="*/ 46 w 384"/>
                <a:gd name="T35" fmla="*/ 167 h 220"/>
                <a:gd name="T36" fmla="*/ 46 w 384"/>
                <a:gd name="T37" fmla="*/ 22 h 220"/>
                <a:gd name="T38" fmla="*/ 52 w 384"/>
                <a:gd name="T39" fmla="*/ 16 h 220"/>
                <a:gd name="T40" fmla="*/ 332 w 384"/>
                <a:gd name="T41" fmla="*/ 16 h 220"/>
                <a:gd name="T42" fmla="*/ 338 w 384"/>
                <a:gd name="T43" fmla="*/ 22 h 220"/>
                <a:gd name="T44" fmla="*/ 338 w 384"/>
                <a:gd name="T45" fmla="*/ 167 h 220"/>
                <a:gd name="T46" fmla="*/ 332 w 384"/>
                <a:gd name="T47" fmla="*/ 174 h 220"/>
                <a:gd name="T48" fmla="*/ 237 w 384"/>
                <a:gd name="T49" fmla="*/ 174 h 220"/>
                <a:gd name="T50" fmla="*/ 149 w 384"/>
                <a:gd name="T51" fmla="*/ 174 h 220"/>
                <a:gd name="T52" fmla="*/ 52 w 384"/>
                <a:gd name="T53" fmla="*/ 174 h 220"/>
                <a:gd name="T54" fmla="*/ 46 w 384"/>
                <a:gd name="T55" fmla="*/ 167 h 220"/>
                <a:gd name="T56" fmla="*/ 16 w 384"/>
                <a:gd name="T57" fmla="*/ 204 h 220"/>
                <a:gd name="T58" fmla="*/ 16 w 384"/>
                <a:gd name="T59" fmla="*/ 203 h 220"/>
                <a:gd name="T60" fmla="*/ 16 w 384"/>
                <a:gd name="T61" fmla="*/ 190 h 220"/>
                <a:gd name="T62" fmla="*/ 16 w 384"/>
                <a:gd name="T63" fmla="*/ 190 h 220"/>
                <a:gd name="T64" fmla="*/ 52 w 384"/>
                <a:gd name="T65" fmla="*/ 190 h 220"/>
                <a:gd name="T66" fmla="*/ 142 w 384"/>
                <a:gd name="T67" fmla="*/ 190 h 220"/>
                <a:gd name="T68" fmla="*/ 149 w 384"/>
                <a:gd name="T69" fmla="*/ 197 h 220"/>
                <a:gd name="T70" fmla="*/ 161 w 384"/>
                <a:gd name="T71" fmla="*/ 204 h 220"/>
                <a:gd name="T72" fmla="*/ 16 w 384"/>
                <a:gd name="T73" fmla="*/ 204 h 220"/>
                <a:gd name="T74" fmla="*/ 368 w 384"/>
                <a:gd name="T75" fmla="*/ 203 h 220"/>
                <a:gd name="T76" fmla="*/ 368 w 384"/>
                <a:gd name="T77" fmla="*/ 204 h 220"/>
                <a:gd name="T78" fmla="*/ 226 w 384"/>
                <a:gd name="T79" fmla="*/ 204 h 220"/>
                <a:gd name="T80" fmla="*/ 238 w 384"/>
                <a:gd name="T81" fmla="*/ 196 h 220"/>
                <a:gd name="T82" fmla="*/ 244 w 384"/>
                <a:gd name="T83" fmla="*/ 190 h 220"/>
                <a:gd name="T84" fmla="*/ 332 w 384"/>
                <a:gd name="T85" fmla="*/ 190 h 220"/>
                <a:gd name="T86" fmla="*/ 368 w 384"/>
                <a:gd name="T87" fmla="*/ 190 h 220"/>
                <a:gd name="T88" fmla="*/ 368 w 384"/>
                <a:gd name="T89" fmla="*/ 190 h 220"/>
                <a:gd name="T90" fmla="*/ 368 w 384"/>
                <a:gd name="T91" fmla="*/ 20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220">
                  <a:moveTo>
                    <a:pt x="368" y="174"/>
                  </a:moveTo>
                  <a:cubicBezTo>
                    <a:pt x="353" y="174"/>
                    <a:pt x="353" y="174"/>
                    <a:pt x="353" y="174"/>
                  </a:cubicBezTo>
                  <a:cubicBezTo>
                    <a:pt x="354" y="172"/>
                    <a:pt x="354" y="170"/>
                    <a:pt x="354" y="167"/>
                  </a:cubicBezTo>
                  <a:cubicBezTo>
                    <a:pt x="354" y="22"/>
                    <a:pt x="354" y="22"/>
                    <a:pt x="354" y="22"/>
                  </a:cubicBezTo>
                  <a:cubicBezTo>
                    <a:pt x="354" y="10"/>
                    <a:pt x="344" y="0"/>
                    <a:pt x="332" y="0"/>
                  </a:cubicBezTo>
                  <a:cubicBezTo>
                    <a:pt x="52" y="0"/>
                    <a:pt x="52" y="0"/>
                    <a:pt x="52" y="0"/>
                  </a:cubicBezTo>
                  <a:cubicBezTo>
                    <a:pt x="40" y="0"/>
                    <a:pt x="30" y="10"/>
                    <a:pt x="30" y="22"/>
                  </a:cubicBezTo>
                  <a:cubicBezTo>
                    <a:pt x="30" y="167"/>
                    <a:pt x="30" y="167"/>
                    <a:pt x="30" y="167"/>
                  </a:cubicBezTo>
                  <a:cubicBezTo>
                    <a:pt x="30" y="170"/>
                    <a:pt x="30" y="172"/>
                    <a:pt x="31" y="174"/>
                  </a:cubicBezTo>
                  <a:cubicBezTo>
                    <a:pt x="16" y="174"/>
                    <a:pt x="16" y="174"/>
                    <a:pt x="16" y="174"/>
                  </a:cubicBezTo>
                  <a:cubicBezTo>
                    <a:pt x="7" y="174"/>
                    <a:pt x="0" y="181"/>
                    <a:pt x="0" y="190"/>
                  </a:cubicBezTo>
                  <a:cubicBezTo>
                    <a:pt x="0" y="203"/>
                    <a:pt x="0" y="203"/>
                    <a:pt x="0" y="203"/>
                  </a:cubicBezTo>
                  <a:cubicBezTo>
                    <a:pt x="0" y="212"/>
                    <a:pt x="7" y="220"/>
                    <a:pt x="16" y="220"/>
                  </a:cubicBezTo>
                  <a:cubicBezTo>
                    <a:pt x="368" y="220"/>
                    <a:pt x="368" y="220"/>
                    <a:pt x="368" y="220"/>
                  </a:cubicBezTo>
                  <a:cubicBezTo>
                    <a:pt x="377" y="220"/>
                    <a:pt x="384" y="212"/>
                    <a:pt x="384" y="203"/>
                  </a:cubicBezTo>
                  <a:cubicBezTo>
                    <a:pt x="384" y="190"/>
                    <a:pt x="384" y="190"/>
                    <a:pt x="384" y="190"/>
                  </a:cubicBezTo>
                  <a:cubicBezTo>
                    <a:pt x="384" y="181"/>
                    <a:pt x="377" y="174"/>
                    <a:pt x="368" y="174"/>
                  </a:cubicBezTo>
                  <a:close/>
                  <a:moveTo>
                    <a:pt x="46" y="167"/>
                  </a:moveTo>
                  <a:cubicBezTo>
                    <a:pt x="46" y="22"/>
                    <a:pt x="46" y="22"/>
                    <a:pt x="46" y="22"/>
                  </a:cubicBezTo>
                  <a:cubicBezTo>
                    <a:pt x="46" y="19"/>
                    <a:pt x="49" y="16"/>
                    <a:pt x="52" y="16"/>
                  </a:cubicBezTo>
                  <a:cubicBezTo>
                    <a:pt x="332" y="16"/>
                    <a:pt x="332" y="16"/>
                    <a:pt x="332" y="16"/>
                  </a:cubicBezTo>
                  <a:cubicBezTo>
                    <a:pt x="335" y="16"/>
                    <a:pt x="338" y="19"/>
                    <a:pt x="338" y="22"/>
                  </a:cubicBezTo>
                  <a:cubicBezTo>
                    <a:pt x="338" y="167"/>
                    <a:pt x="338" y="167"/>
                    <a:pt x="338" y="167"/>
                  </a:cubicBezTo>
                  <a:cubicBezTo>
                    <a:pt x="338" y="171"/>
                    <a:pt x="335" y="174"/>
                    <a:pt x="332" y="174"/>
                  </a:cubicBezTo>
                  <a:cubicBezTo>
                    <a:pt x="237" y="174"/>
                    <a:pt x="237" y="174"/>
                    <a:pt x="237" y="174"/>
                  </a:cubicBezTo>
                  <a:cubicBezTo>
                    <a:pt x="149" y="174"/>
                    <a:pt x="149" y="174"/>
                    <a:pt x="149" y="174"/>
                  </a:cubicBezTo>
                  <a:cubicBezTo>
                    <a:pt x="52" y="174"/>
                    <a:pt x="52" y="174"/>
                    <a:pt x="52" y="174"/>
                  </a:cubicBezTo>
                  <a:cubicBezTo>
                    <a:pt x="49" y="174"/>
                    <a:pt x="46" y="171"/>
                    <a:pt x="46" y="167"/>
                  </a:cubicBezTo>
                  <a:close/>
                  <a:moveTo>
                    <a:pt x="16" y="204"/>
                  </a:moveTo>
                  <a:cubicBezTo>
                    <a:pt x="16" y="204"/>
                    <a:pt x="16" y="204"/>
                    <a:pt x="16" y="203"/>
                  </a:cubicBezTo>
                  <a:cubicBezTo>
                    <a:pt x="16" y="190"/>
                    <a:pt x="16" y="190"/>
                    <a:pt x="16" y="190"/>
                  </a:cubicBezTo>
                  <a:cubicBezTo>
                    <a:pt x="16" y="190"/>
                    <a:pt x="16" y="190"/>
                    <a:pt x="16" y="190"/>
                  </a:cubicBezTo>
                  <a:cubicBezTo>
                    <a:pt x="52" y="190"/>
                    <a:pt x="52" y="190"/>
                    <a:pt x="52" y="190"/>
                  </a:cubicBezTo>
                  <a:cubicBezTo>
                    <a:pt x="142" y="190"/>
                    <a:pt x="142" y="190"/>
                    <a:pt x="142" y="190"/>
                  </a:cubicBezTo>
                  <a:cubicBezTo>
                    <a:pt x="149" y="197"/>
                    <a:pt x="149" y="197"/>
                    <a:pt x="149" y="197"/>
                  </a:cubicBezTo>
                  <a:cubicBezTo>
                    <a:pt x="152" y="200"/>
                    <a:pt x="156" y="203"/>
                    <a:pt x="161" y="204"/>
                  </a:cubicBezTo>
                  <a:lnTo>
                    <a:pt x="16" y="204"/>
                  </a:lnTo>
                  <a:close/>
                  <a:moveTo>
                    <a:pt x="368" y="203"/>
                  </a:moveTo>
                  <a:cubicBezTo>
                    <a:pt x="368" y="204"/>
                    <a:pt x="368" y="204"/>
                    <a:pt x="368" y="204"/>
                  </a:cubicBezTo>
                  <a:cubicBezTo>
                    <a:pt x="226" y="204"/>
                    <a:pt x="226" y="204"/>
                    <a:pt x="226" y="204"/>
                  </a:cubicBezTo>
                  <a:cubicBezTo>
                    <a:pt x="231" y="203"/>
                    <a:pt x="235" y="200"/>
                    <a:pt x="238" y="196"/>
                  </a:cubicBezTo>
                  <a:cubicBezTo>
                    <a:pt x="244" y="190"/>
                    <a:pt x="244" y="190"/>
                    <a:pt x="244" y="190"/>
                  </a:cubicBezTo>
                  <a:cubicBezTo>
                    <a:pt x="332" y="190"/>
                    <a:pt x="332" y="190"/>
                    <a:pt x="332" y="190"/>
                  </a:cubicBezTo>
                  <a:cubicBezTo>
                    <a:pt x="368" y="190"/>
                    <a:pt x="368" y="190"/>
                    <a:pt x="368" y="190"/>
                  </a:cubicBezTo>
                  <a:cubicBezTo>
                    <a:pt x="368" y="190"/>
                    <a:pt x="368" y="190"/>
                    <a:pt x="368" y="190"/>
                  </a:cubicBezTo>
                  <a:lnTo>
                    <a:pt x="368" y="2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47" name="Straight Arrow Connector 146">
            <a:extLst>
              <a:ext uri="{FF2B5EF4-FFF2-40B4-BE49-F238E27FC236}">
                <a16:creationId xmlns:a16="http://schemas.microsoft.com/office/drawing/2014/main" id="{9FCCFF01-08D7-C347-9D9E-4E3A5F1BA0A5}"/>
              </a:ext>
            </a:extLst>
          </p:cNvPr>
          <p:cNvCxnSpPr>
            <a:cxnSpLocks/>
            <a:stCxn id="138" idx="3"/>
            <a:endCxn id="13" idx="0"/>
          </p:cNvCxnSpPr>
          <p:nvPr/>
        </p:nvCxnSpPr>
        <p:spPr bwMode="gray">
          <a:xfrm flipH="1">
            <a:off x="3976087" y="2723308"/>
            <a:ext cx="613354" cy="62617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5E69FF9-23F7-9648-8D56-D7B4ADC11C62}"/>
              </a:ext>
            </a:extLst>
          </p:cNvPr>
          <p:cNvSpPr txBox="1"/>
          <p:nvPr/>
        </p:nvSpPr>
        <p:spPr>
          <a:xfrm>
            <a:off x="5369999" y="1702377"/>
            <a:ext cx="762013" cy="369332"/>
          </a:xfrm>
          <a:prstGeom prst="rect">
            <a:avLst/>
          </a:prstGeom>
        </p:spPr>
        <p:txBody>
          <a:bodyPr wrap="square" lIns="0" tIns="0" rIns="0" bIns="0" rtlCol="0">
            <a:spAutoFit/>
          </a:bodyPr>
          <a:lstStyle/>
          <a:p>
            <a:pPr algn="l">
              <a:spcAft>
                <a:spcPts val="600"/>
              </a:spcAft>
            </a:pPr>
            <a:r>
              <a:rPr lang="en-US" sz="1200" dirty="0"/>
              <a:t>API or GUI Client</a:t>
            </a:r>
          </a:p>
        </p:txBody>
      </p:sp>
      <p:sp>
        <p:nvSpPr>
          <p:cNvPr id="149" name="TextBox 148">
            <a:extLst>
              <a:ext uri="{FF2B5EF4-FFF2-40B4-BE49-F238E27FC236}">
                <a16:creationId xmlns:a16="http://schemas.microsoft.com/office/drawing/2014/main" id="{CB3BDD2A-E3D4-6647-B959-030DC087BED9}"/>
              </a:ext>
            </a:extLst>
          </p:cNvPr>
          <p:cNvSpPr txBox="1"/>
          <p:nvPr/>
        </p:nvSpPr>
        <p:spPr>
          <a:xfrm>
            <a:off x="3585379" y="2577056"/>
            <a:ext cx="604907" cy="184666"/>
          </a:xfrm>
          <a:prstGeom prst="rect">
            <a:avLst/>
          </a:prstGeom>
        </p:spPr>
        <p:txBody>
          <a:bodyPr wrap="square" lIns="0" tIns="0" rIns="0" bIns="0" rtlCol="0">
            <a:spAutoFit/>
          </a:bodyPr>
          <a:lstStyle/>
          <a:p>
            <a:pPr algn="ctr">
              <a:spcAft>
                <a:spcPts val="600"/>
              </a:spcAft>
            </a:pPr>
            <a:r>
              <a:rPr lang="en-US" sz="1200"/>
              <a:t>VIP</a:t>
            </a:r>
          </a:p>
        </p:txBody>
      </p:sp>
      <p:sp>
        <p:nvSpPr>
          <p:cNvPr id="150" name="TextBox 149">
            <a:extLst>
              <a:ext uri="{FF2B5EF4-FFF2-40B4-BE49-F238E27FC236}">
                <a16:creationId xmlns:a16="http://schemas.microsoft.com/office/drawing/2014/main" id="{6C21F67C-E64E-8646-8F90-3C7186C944AB}"/>
              </a:ext>
            </a:extLst>
          </p:cNvPr>
          <p:cNvSpPr txBox="1"/>
          <p:nvPr/>
        </p:nvSpPr>
        <p:spPr>
          <a:xfrm>
            <a:off x="1109530" y="4259134"/>
            <a:ext cx="751262" cy="184666"/>
          </a:xfrm>
          <a:prstGeom prst="rect">
            <a:avLst/>
          </a:prstGeom>
        </p:spPr>
        <p:txBody>
          <a:bodyPr wrap="square" lIns="0" tIns="0" rIns="0" bIns="0" rtlCol="0">
            <a:spAutoFit/>
          </a:bodyPr>
          <a:lstStyle/>
          <a:p>
            <a:pPr algn="ctr">
              <a:spcAft>
                <a:spcPts val="600"/>
              </a:spcAft>
            </a:pPr>
            <a:r>
              <a:rPr lang="en-US" sz="1200">
                <a:solidFill>
                  <a:schemeClr val="bg1"/>
                </a:solidFill>
              </a:rPr>
              <a:t>IP 10.1.1.10</a:t>
            </a:r>
          </a:p>
        </p:txBody>
      </p:sp>
      <p:sp>
        <p:nvSpPr>
          <p:cNvPr id="152" name="TextBox 151">
            <a:extLst>
              <a:ext uri="{FF2B5EF4-FFF2-40B4-BE49-F238E27FC236}">
                <a16:creationId xmlns:a16="http://schemas.microsoft.com/office/drawing/2014/main" id="{6BA96832-A210-594D-8129-AF099F0E04FD}"/>
              </a:ext>
            </a:extLst>
          </p:cNvPr>
          <p:cNvSpPr txBox="1"/>
          <p:nvPr/>
        </p:nvSpPr>
        <p:spPr>
          <a:xfrm>
            <a:off x="3125128" y="4259134"/>
            <a:ext cx="680036" cy="184666"/>
          </a:xfrm>
          <a:prstGeom prst="rect">
            <a:avLst/>
          </a:prstGeom>
        </p:spPr>
        <p:txBody>
          <a:bodyPr wrap="square" lIns="0" tIns="0" rIns="0" bIns="0" rtlCol="0">
            <a:spAutoFit/>
          </a:bodyPr>
          <a:lstStyle/>
          <a:p>
            <a:pPr algn="ctr">
              <a:spcAft>
                <a:spcPts val="600"/>
              </a:spcAft>
            </a:pPr>
            <a:r>
              <a:rPr lang="en-US" sz="1200">
                <a:solidFill>
                  <a:schemeClr val="bg1"/>
                </a:solidFill>
              </a:rPr>
              <a:t>IP 10.1.1.11</a:t>
            </a:r>
          </a:p>
        </p:txBody>
      </p:sp>
      <p:sp>
        <p:nvSpPr>
          <p:cNvPr id="153" name="TextBox 152">
            <a:extLst>
              <a:ext uri="{FF2B5EF4-FFF2-40B4-BE49-F238E27FC236}">
                <a16:creationId xmlns:a16="http://schemas.microsoft.com/office/drawing/2014/main" id="{CE4EC9BC-576D-5B4E-8A68-43430207E59B}"/>
              </a:ext>
            </a:extLst>
          </p:cNvPr>
          <p:cNvSpPr txBox="1"/>
          <p:nvPr/>
        </p:nvSpPr>
        <p:spPr>
          <a:xfrm>
            <a:off x="5822251" y="4261285"/>
            <a:ext cx="736407" cy="184666"/>
          </a:xfrm>
          <a:prstGeom prst="rect">
            <a:avLst/>
          </a:prstGeom>
        </p:spPr>
        <p:txBody>
          <a:bodyPr wrap="square" lIns="0" tIns="0" rIns="0" bIns="0" rtlCol="0">
            <a:spAutoFit/>
          </a:bodyPr>
          <a:lstStyle/>
          <a:p>
            <a:pPr algn="ctr">
              <a:spcAft>
                <a:spcPts val="600"/>
              </a:spcAft>
            </a:pPr>
            <a:r>
              <a:rPr lang="en-US" sz="1200">
                <a:solidFill>
                  <a:schemeClr val="bg1"/>
                </a:solidFill>
              </a:rPr>
              <a:t>IP 10.1.1.12</a:t>
            </a:r>
          </a:p>
        </p:txBody>
      </p:sp>
      <p:sp>
        <p:nvSpPr>
          <p:cNvPr id="13" name="Oval 12">
            <a:extLst>
              <a:ext uri="{FF2B5EF4-FFF2-40B4-BE49-F238E27FC236}">
                <a16:creationId xmlns:a16="http://schemas.microsoft.com/office/drawing/2014/main" id="{CF368C1D-7317-F640-962B-5204185F45ED}"/>
              </a:ext>
            </a:extLst>
          </p:cNvPr>
          <p:cNvSpPr/>
          <p:nvPr/>
        </p:nvSpPr>
        <p:spPr>
          <a:xfrm>
            <a:off x="1952810" y="3349487"/>
            <a:ext cx="4046554" cy="51585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cxnSp>
        <p:nvCxnSpPr>
          <p:cNvPr id="19" name="Straight Connector 18">
            <a:extLst>
              <a:ext uri="{FF2B5EF4-FFF2-40B4-BE49-F238E27FC236}">
                <a16:creationId xmlns:a16="http://schemas.microsoft.com/office/drawing/2014/main" id="{87C74B98-371F-1D49-9340-E20D86FBABB6}"/>
              </a:ext>
            </a:extLst>
          </p:cNvPr>
          <p:cNvCxnSpPr>
            <a:cxnSpLocks/>
          </p:cNvCxnSpPr>
          <p:nvPr/>
        </p:nvCxnSpPr>
        <p:spPr bwMode="gray">
          <a:xfrm flipH="1">
            <a:off x="1914762" y="3778546"/>
            <a:ext cx="537274" cy="694323"/>
          </a:xfrm>
          <a:prstGeom prst="line">
            <a:avLst/>
          </a:prstGeom>
          <a:ln w="2540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DD5C5B9-D6AB-4F4D-B186-99D9308C00FF}"/>
              </a:ext>
            </a:extLst>
          </p:cNvPr>
          <p:cNvCxnSpPr>
            <a:cxnSpLocks/>
          </p:cNvCxnSpPr>
          <p:nvPr/>
        </p:nvCxnSpPr>
        <p:spPr bwMode="gray">
          <a:xfrm>
            <a:off x="5344416" y="3797808"/>
            <a:ext cx="395168" cy="675061"/>
          </a:xfrm>
          <a:prstGeom prst="line">
            <a:avLst/>
          </a:prstGeom>
          <a:ln w="2540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E80FDEA-7217-894A-B3CF-14BC8C0AFC2A}"/>
              </a:ext>
            </a:extLst>
          </p:cNvPr>
          <p:cNvCxnSpPr>
            <a:cxnSpLocks/>
          </p:cNvCxnSpPr>
          <p:nvPr/>
        </p:nvCxnSpPr>
        <p:spPr bwMode="gray">
          <a:xfrm>
            <a:off x="3881275" y="3865340"/>
            <a:ext cx="6557" cy="594356"/>
          </a:xfrm>
          <a:prstGeom prst="line">
            <a:avLst/>
          </a:prstGeom>
          <a:ln w="2540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BACBA54E-E7E8-0941-BF90-60C7A873D5AB}"/>
              </a:ext>
            </a:extLst>
          </p:cNvPr>
          <p:cNvSpPr txBox="1"/>
          <p:nvPr/>
        </p:nvSpPr>
        <p:spPr>
          <a:xfrm>
            <a:off x="3236536" y="3441975"/>
            <a:ext cx="1352905" cy="369332"/>
          </a:xfrm>
          <a:prstGeom prst="rect">
            <a:avLst/>
          </a:prstGeom>
        </p:spPr>
        <p:txBody>
          <a:bodyPr wrap="square" lIns="0" tIns="0" rIns="0" bIns="0" rtlCol="0">
            <a:spAutoFit/>
          </a:bodyPr>
          <a:lstStyle/>
          <a:p>
            <a:pPr algn="ctr">
              <a:spcAft>
                <a:spcPts val="600"/>
              </a:spcAft>
            </a:pPr>
            <a:r>
              <a:rPr lang="en-US" sz="1200" dirty="0">
                <a:solidFill>
                  <a:schemeClr val="bg1"/>
                </a:solidFill>
              </a:rPr>
              <a:t>Cluster Virtual IP 10.1.1.1</a:t>
            </a:r>
          </a:p>
        </p:txBody>
      </p:sp>
      <p:sp>
        <p:nvSpPr>
          <p:cNvPr id="57" name="TextBox 56">
            <a:extLst>
              <a:ext uri="{FF2B5EF4-FFF2-40B4-BE49-F238E27FC236}">
                <a16:creationId xmlns:a16="http://schemas.microsoft.com/office/drawing/2014/main" id="{CDFEF809-CDF3-B34F-A1CA-39E1E4B0D720}"/>
              </a:ext>
            </a:extLst>
          </p:cNvPr>
          <p:cNvSpPr txBox="1"/>
          <p:nvPr/>
        </p:nvSpPr>
        <p:spPr>
          <a:xfrm>
            <a:off x="614328" y="5539243"/>
            <a:ext cx="6750975" cy="276999"/>
          </a:xfrm>
          <a:prstGeom prst="rect">
            <a:avLst/>
          </a:prstGeom>
        </p:spPr>
        <p:txBody>
          <a:bodyPr wrap="square" lIns="0" tIns="0" rIns="0" bIns="0" rtlCol="0">
            <a:spAutoFit/>
          </a:bodyPr>
          <a:lstStyle/>
          <a:p>
            <a:pPr algn="ctr">
              <a:spcAft>
                <a:spcPts val="600"/>
              </a:spcAft>
            </a:pPr>
            <a:r>
              <a:rPr lang="en-US" dirty="0">
                <a:solidFill>
                  <a:schemeClr val="bg1"/>
                </a:solidFill>
              </a:rPr>
              <a:t>NSX Management Cluster</a:t>
            </a:r>
          </a:p>
        </p:txBody>
      </p:sp>
      <p:sp>
        <p:nvSpPr>
          <p:cNvPr id="21" name="Text Placeholder 20">
            <a:extLst>
              <a:ext uri="{FF2B5EF4-FFF2-40B4-BE49-F238E27FC236}">
                <a16:creationId xmlns:a16="http://schemas.microsoft.com/office/drawing/2014/main" id="{2E50F1B8-B526-704E-BAD4-C9693F69CB17}"/>
              </a:ext>
            </a:extLst>
          </p:cNvPr>
          <p:cNvSpPr>
            <a:spLocks noGrp="1"/>
          </p:cNvSpPr>
          <p:nvPr>
            <p:ph type="body" sz="quarter" idx="21"/>
          </p:nvPr>
        </p:nvSpPr>
        <p:spPr/>
        <p:txBody>
          <a:bodyPr/>
          <a:lstStyle/>
          <a:p>
            <a:pPr>
              <a:spcBef>
                <a:spcPts val="600"/>
              </a:spcBef>
            </a:pPr>
            <a:r>
              <a:rPr lang="en-US" sz="1200" dirty="0"/>
              <a:t>Low cost</a:t>
            </a:r>
          </a:p>
          <a:p>
            <a:pPr>
              <a:spcBef>
                <a:spcPts val="600"/>
              </a:spcBef>
            </a:pPr>
            <a:r>
              <a:rPr lang="en-US" sz="1200" dirty="0"/>
              <a:t>Low complexity</a:t>
            </a:r>
          </a:p>
          <a:p>
            <a:pPr>
              <a:spcBef>
                <a:spcPts val="600"/>
              </a:spcBef>
            </a:pPr>
            <a:r>
              <a:rPr lang="en-US" sz="1200" dirty="0"/>
              <a:t>Single IP address can be used for API and UI access</a:t>
            </a:r>
          </a:p>
        </p:txBody>
      </p:sp>
      <p:sp>
        <p:nvSpPr>
          <p:cNvPr id="65" name="Text Placeholder 7">
            <a:extLst>
              <a:ext uri="{FF2B5EF4-FFF2-40B4-BE49-F238E27FC236}">
                <a16:creationId xmlns:a16="http://schemas.microsoft.com/office/drawing/2014/main" id="{FE5BC106-5681-CE40-9161-1F1F40CF6034}"/>
              </a:ext>
            </a:extLst>
          </p:cNvPr>
          <p:cNvSpPr txBox="1">
            <a:spLocks/>
          </p:cNvSpPr>
          <p:nvPr/>
        </p:nvSpPr>
        <p:spPr>
          <a:xfrm>
            <a:off x="8410411" y="5666555"/>
            <a:ext cx="2006600" cy="298450"/>
          </a:xfrm>
          <a:prstGeom prst="rect">
            <a:avLst/>
          </a:prstGeom>
        </p:spPr>
        <p:txBody>
          <a:bodyPr vert="horz" lIns="0" tIns="0" rIns="0" bIns="0" rtlCol="0" anchor="b">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600" kern="1200">
                <a:solidFill>
                  <a:schemeClr val="accent1"/>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8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6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4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4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20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6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4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2000" kern="1200">
                <a:solidFill>
                  <a:schemeClr val="tx2"/>
                </a:solidFill>
                <a:latin typeface="+mn-lt"/>
                <a:ea typeface="+mn-ea"/>
                <a:cs typeface="+mn-cs"/>
              </a:defRPr>
            </a:lvl9pPr>
          </a:lstStyle>
          <a:p>
            <a:r>
              <a:rPr lang="en-US" dirty="0">
                <a:solidFill>
                  <a:schemeClr val="tx2"/>
                </a:solidFill>
              </a:rPr>
              <a:t>Requirement</a:t>
            </a:r>
          </a:p>
        </p:txBody>
      </p:sp>
      <p:cxnSp>
        <p:nvCxnSpPr>
          <p:cNvPr id="66" name="Straight Connector 65">
            <a:extLst>
              <a:ext uri="{FF2B5EF4-FFF2-40B4-BE49-F238E27FC236}">
                <a16:creationId xmlns:a16="http://schemas.microsoft.com/office/drawing/2014/main" id="{C6E8475D-9EDD-3F45-B519-470F077D7759}"/>
              </a:ext>
            </a:extLst>
          </p:cNvPr>
          <p:cNvCxnSpPr/>
          <p:nvPr/>
        </p:nvCxnSpPr>
        <p:spPr bwMode="gray">
          <a:xfrm>
            <a:off x="8378825" y="5624509"/>
            <a:ext cx="3810000" cy="0"/>
          </a:xfrm>
          <a:prstGeom prst="line">
            <a:avLst/>
          </a:prstGeom>
          <a:ln w="2540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67" name="Text Placeholder 20">
            <a:extLst>
              <a:ext uri="{FF2B5EF4-FFF2-40B4-BE49-F238E27FC236}">
                <a16:creationId xmlns:a16="http://schemas.microsoft.com/office/drawing/2014/main" id="{5A558C70-B627-AB4E-A7ED-7525A7B9233D}"/>
              </a:ext>
            </a:extLst>
          </p:cNvPr>
          <p:cNvSpPr txBox="1">
            <a:spLocks/>
          </p:cNvSpPr>
          <p:nvPr/>
        </p:nvSpPr>
        <p:spPr>
          <a:xfrm>
            <a:off x="8410411" y="6025089"/>
            <a:ext cx="3201988" cy="420160"/>
          </a:xfrm>
          <a:prstGeom prst="rect">
            <a:avLst/>
          </a:prstGeom>
        </p:spPr>
        <p:txBody>
          <a:bodyPr vert="horz" lIns="0" tIns="0" rIns="0" bIns="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6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4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4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4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20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6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4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2000" kern="1200">
                <a:solidFill>
                  <a:schemeClr val="tx2"/>
                </a:solidFill>
                <a:latin typeface="+mn-lt"/>
                <a:ea typeface="+mn-ea"/>
                <a:cs typeface="+mn-cs"/>
              </a:defRPr>
            </a:lvl9pPr>
          </a:lstStyle>
          <a:p>
            <a:pPr>
              <a:spcBef>
                <a:spcPts val="600"/>
              </a:spcBef>
            </a:pPr>
            <a:r>
              <a:rPr lang="en-US" sz="1200" dirty="0"/>
              <a:t>Single subnet only</a:t>
            </a:r>
          </a:p>
        </p:txBody>
      </p:sp>
    </p:spTree>
    <p:extLst>
      <p:ext uri="{BB962C8B-B14F-4D97-AF65-F5344CB8AC3E}">
        <p14:creationId xmlns:p14="http://schemas.microsoft.com/office/powerpoint/2010/main" val="115210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397F415-874D-0140-AC04-57664F6CEDAB}"/>
              </a:ext>
            </a:extLst>
          </p:cNvPr>
          <p:cNvSpPr>
            <a:spLocks noGrp="1"/>
          </p:cNvSpPr>
          <p:nvPr>
            <p:ph sz="quarter" idx="14"/>
          </p:nvPr>
        </p:nvSpPr>
        <p:spPr/>
        <p:txBody>
          <a:bodyPr/>
          <a:lstStyle/>
          <a:p>
            <a:r>
              <a:rPr lang="en-US" dirty="0"/>
              <a:t>Cluster node which is the master for API services is assigned as the owner of the VIP</a:t>
            </a:r>
          </a:p>
          <a:p>
            <a:r>
              <a:rPr lang="en-US" dirty="0"/>
              <a:t>Allow clients to access the clustered NSX via one IP address</a:t>
            </a:r>
          </a:p>
          <a:p>
            <a:pPr lvl="1"/>
            <a:r>
              <a:rPr lang="en-US" dirty="0"/>
              <a:t>Node IP changes does not impact the accessibility of the GUI or API</a:t>
            </a:r>
          </a:p>
          <a:p>
            <a:r>
              <a:rPr lang="en-US" dirty="0"/>
              <a:t>Reassigns a new owner of the VIP if certain services on the current owner come unavailable</a:t>
            </a:r>
          </a:p>
          <a:p>
            <a:r>
              <a:rPr lang="en-US" dirty="0"/>
              <a:t>Uses gratuitous ARP to update the MAC address table and ARP table</a:t>
            </a:r>
          </a:p>
          <a:p>
            <a:pPr lvl="1"/>
            <a:r>
              <a:rPr lang="en-US" dirty="0"/>
              <a:t>All nodes in the cluster must be in the same subnet as the VIP</a:t>
            </a:r>
          </a:p>
          <a:p>
            <a:endParaRPr lang="en-US" dirty="0"/>
          </a:p>
          <a:p>
            <a:endParaRPr lang="en-US" dirty="0"/>
          </a:p>
          <a:p>
            <a:endParaRPr lang="en-US" dirty="0"/>
          </a:p>
        </p:txBody>
      </p:sp>
      <p:sp>
        <p:nvSpPr>
          <p:cNvPr id="12" name="Subtitle 11">
            <a:extLst>
              <a:ext uri="{FF2B5EF4-FFF2-40B4-BE49-F238E27FC236}">
                <a16:creationId xmlns:a16="http://schemas.microsoft.com/office/drawing/2014/main" id="{55EB7CB9-68C9-D94E-871B-FBAC7F958CEA}"/>
              </a:ext>
            </a:extLst>
          </p:cNvPr>
          <p:cNvSpPr>
            <a:spLocks noGrp="1"/>
          </p:cNvSpPr>
          <p:nvPr>
            <p:ph type="subTitle" idx="10"/>
          </p:nvPr>
        </p:nvSpPr>
        <p:spPr/>
        <p:txBody>
          <a:bodyPr/>
          <a:lstStyle/>
          <a:p>
            <a:r>
              <a:rPr lang="en-US"/>
              <a:t>How VIP works </a:t>
            </a:r>
          </a:p>
        </p:txBody>
      </p:sp>
      <p:sp>
        <p:nvSpPr>
          <p:cNvPr id="4" name="Title 5">
            <a:extLst>
              <a:ext uri="{FF2B5EF4-FFF2-40B4-BE49-F238E27FC236}">
                <a16:creationId xmlns:a16="http://schemas.microsoft.com/office/drawing/2014/main" id="{E54CEF72-569C-8E47-80E6-A787B76B7789}"/>
              </a:ext>
            </a:extLst>
          </p:cNvPr>
          <p:cNvSpPr>
            <a:spLocks noGrp="1"/>
          </p:cNvSpPr>
          <p:nvPr>
            <p:ph type="title"/>
          </p:nvPr>
        </p:nvSpPr>
        <p:spPr/>
        <p:txBody>
          <a:bodyPr/>
          <a:lstStyle/>
          <a:p>
            <a:r>
              <a:rPr lang="en-US"/>
              <a:t>Cluster Virtual IP</a:t>
            </a:r>
          </a:p>
        </p:txBody>
      </p:sp>
      <p:sp>
        <p:nvSpPr>
          <p:cNvPr id="10" name="Subtitle 2">
            <a:extLst>
              <a:ext uri="{FF2B5EF4-FFF2-40B4-BE49-F238E27FC236}">
                <a16:creationId xmlns:a16="http://schemas.microsoft.com/office/drawing/2014/main" id="{ADB9A26D-BB9D-1341-9954-0316AFC31CB7}"/>
              </a:ext>
            </a:extLst>
          </p:cNvPr>
          <p:cNvSpPr txBox="1">
            <a:spLocks/>
          </p:cNvSpPr>
          <p:nvPr/>
        </p:nvSpPr>
        <p:spPr>
          <a:xfrm>
            <a:off x="579809" y="830364"/>
            <a:ext cx="8256078" cy="24774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chemeClr val="tx1">
                  <a:lumMod val="60000"/>
                  <a:lumOff val="40000"/>
                </a:schemeClr>
              </a:buClr>
              <a:buSzPct val="90000"/>
              <a:buFont typeface="Arial" panose="020B0604020202020204" pitchFamily="34" charset="0"/>
              <a:buNone/>
              <a:defRPr sz="2000" kern="1200">
                <a:solidFill>
                  <a:schemeClr val="accent4"/>
                </a:solidFill>
                <a:latin typeface="+mn-lt"/>
                <a:ea typeface="+mn-ea"/>
                <a:cs typeface="+mn-cs"/>
              </a:defRPr>
            </a:lvl1pPr>
            <a:lvl2pPr marL="457200" indent="0" algn="ctr" defTabSz="914400" rtl="0" eaLnBrk="1" latinLnBrk="0" hangingPunct="1">
              <a:lnSpc>
                <a:spcPct val="100000"/>
              </a:lnSpc>
              <a:spcBef>
                <a:spcPts val="300"/>
              </a:spcBef>
              <a:buClr>
                <a:schemeClr val="tx2"/>
              </a:buClr>
              <a:buSzPct val="90000"/>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300"/>
              </a:spcBef>
              <a:spcAft>
                <a:spcPts val="0"/>
              </a:spcAft>
              <a:buClr>
                <a:schemeClr val="tx2"/>
              </a:buClr>
              <a:buSzPct val="90000"/>
              <a:buFont typeface="Camphor Std" panose="020B0504030404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300"/>
              </a:spcBef>
              <a:buClr>
                <a:schemeClr val="tx2"/>
              </a:buClr>
              <a:buSzPct val="90000"/>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300"/>
              </a:spcBef>
              <a:buClr>
                <a:schemeClr val="tx2"/>
              </a:buClr>
              <a:buSzPct val="90000"/>
              <a:buFont typeface="Camphor Std" panose="020B0504030404020204" pitchFamily="34" charset="0"/>
              <a:buNone/>
              <a:tabLst/>
              <a:defRPr sz="1600" kern="1200">
                <a:solidFill>
                  <a:schemeClr val="tx2"/>
                </a:solidFill>
                <a:latin typeface="+mn-lt"/>
                <a:ea typeface="+mn-ea"/>
                <a:cs typeface="+mn-cs"/>
              </a:defRPr>
            </a:lvl5pPr>
            <a:lvl6pPr marL="2286000" indent="0" algn="ctr" defTabSz="914400" rtl="0" eaLnBrk="1" latinLnBrk="0" hangingPunct="1">
              <a:lnSpc>
                <a:spcPct val="100000"/>
              </a:lnSpc>
              <a:spcBef>
                <a:spcPts val="1800"/>
              </a:spcBef>
              <a:buClr>
                <a:schemeClr val="tx2"/>
              </a:buClr>
              <a:buSzPct val="90000"/>
              <a:buFont typeface="+mj-lt"/>
              <a:buNone/>
              <a:defRPr sz="1600" kern="1200">
                <a:solidFill>
                  <a:schemeClr val="tx2"/>
                </a:solidFill>
                <a:latin typeface="+mn-lt"/>
                <a:ea typeface="+mn-ea"/>
                <a:cs typeface="+mn-cs"/>
              </a:defRPr>
            </a:lvl6pPr>
            <a:lvl7pPr marL="2743200" indent="0" algn="ctr" defTabSz="914400" rtl="0" eaLnBrk="1" latinLnBrk="0" hangingPunct="1">
              <a:lnSpc>
                <a:spcPct val="100000"/>
              </a:lnSpc>
              <a:spcBef>
                <a:spcPts val="300"/>
              </a:spcBef>
              <a:buClr>
                <a:schemeClr val="tx2"/>
              </a:buClr>
              <a:buSzPct val="90000"/>
              <a:buFont typeface="+mj-lt"/>
              <a:buNone/>
              <a:defRPr sz="1600" kern="1200">
                <a:solidFill>
                  <a:schemeClr val="tx2"/>
                </a:solidFill>
                <a:latin typeface="+mn-lt"/>
                <a:ea typeface="+mn-ea"/>
                <a:cs typeface="+mn-cs"/>
              </a:defRPr>
            </a:lvl7pPr>
            <a:lvl8pPr marL="3200400" indent="0" algn="ctr" defTabSz="914400" rtl="0" eaLnBrk="1" latinLnBrk="0" hangingPunct="1">
              <a:lnSpc>
                <a:spcPct val="90000"/>
              </a:lnSpc>
              <a:spcBef>
                <a:spcPts val="600"/>
              </a:spcBef>
              <a:buClr>
                <a:schemeClr val="tx2"/>
              </a:buClr>
              <a:buSzPct val="90000"/>
              <a:buFont typeface="+mj-lt"/>
              <a:buNone/>
              <a:defRPr sz="1600" kern="1200">
                <a:solidFill>
                  <a:schemeClr val="tx2"/>
                </a:solidFill>
                <a:latin typeface="+mn-lt"/>
                <a:ea typeface="+mn-ea"/>
                <a:cs typeface="+mn-cs"/>
              </a:defRPr>
            </a:lvl8pPr>
            <a:lvl9pPr marL="3657600" indent="0" algn="ctr" defTabSz="914400" rtl="0" eaLnBrk="1" latinLnBrk="0" hangingPunct="1">
              <a:lnSpc>
                <a:spcPct val="100000"/>
              </a:lnSpc>
              <a:spcBef>
                <a:spcPts val="1800"/>
              </a:spcBef>
              <a:buClr>
                <a:schemeClr val="tx2"/>
              </a:buClr>
              <a:buSzPct val="90000"/>
              <a:buFont typeface="+mj-lt"/>
              <a:buNone/>
              <a:defRPr sz="1600" kern="1200">
                <a:solidFill>
                  <a:schemeClr val="tx2"/>
                </a:solidFill>
                <a:latin typeface="+mn-lt"/>
                <a:ea typeface="+mn-ea"/>
                <a:cs typeface="+mn-cs"/>
              </a:defRPr>
            </a:lvl9pPr>
          </a:lstStyle>
          <a:p>
            <a:endParaRPr lang="en-US"/>
          </a:p>
        </p:txBody>
      </p:sp>
    </p:spTree>
    <p:extLst>
      <p:ext uri="{BB962C8B-B14F-4D97-AF65-F5344CB8AC3E}">
        <p14:creationId xmlns:p14="http://schemas.microsoft.com/office/powerpoint/2010/main" val="1618275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790E-6FA4-B54F-8CE0-9E835A8288D3}"/>
              </a:ext>
            </a:extLst>
          </p:cNvPr>
          <p:cNvSpPr>
            <a:spLocks noGrp="1"/>
          </p:cNvSpPr>
          <p:nvPr>
            <p:ph type="title"/>
          </p:nvPr>
        </p:nvSpPr>
        <p:spPr/>
        <p:txBody>
          <a:bodyPr/>
          <a:lstStyle/>
          <a:p>
            <a:r>
              <a:rPr lang="en-US"/>
              <a:t>Cluster Virtual IP </a:t>
            </a:r>
          </a:p>
        </p:txBody>
      </p:sp>
      <p:sp>
        <p:nvSpPr>
          <p:cNvPr id="3" name="Text Placeholder 2">
            <a:extLst>
              <a:ext uri="{FF2B5EF4-FFF2-40B4-BE49-F238E27FC236}">
                <a16:creationId xmlns:a16="http://schemas.microsoft.com/office/drawing/2014/main" id="{D67915DF-5092-3B47-AE35-EAE8E69AC73B}"/>
              </a:ext>
            </a:extLst>
          </p:cNvPr>
          <p:cNvSpPr>
            <a:spLocks noGrp="1"/>
          </p:cNvSpPr>
          <p:nvPr>
            <p:ph type="body" sz="quarter" idx="17"/>
          </p:nvPr>
        </p:nvSpPr>
        <p:spPr/>
        <p:txBody>
          <a:bodyPr/>
          <a:lstStyle/>
          <a:p>
            <a:r>
              <a:rPr lang="en-US"/>
              <a:t>The Leader of API in HTTP Service Group owns the Cluster VIP</a:t>
            </a:r>
          </a:p>
          <a:p>
            <a:r>
              <a:rPr lang="en-US"/>
              <a:t>If the node fails, VIP will be automatically associated to another node</a:t>
            </a:r>
          </a:p>
          <a:p>
            <a:endParaRPr lang="en-US"/>
          </a:p>
        </p:txBody>
      </p:sp>
      <p:sp>
        <p:nvSpPr>
          <p:cNvPr id="10" name="Subtitle 11">
            <a:extLst>
              <a:ext uri="{FF2B5EF4-FFF2-40B4-BE49-F238E27FC236}">
                <a16:creationId xmlns:a16="http://schemas.microsoft.com/office/drawing/2014/main" id="{E79AC472-A948-D644-AF2D-30AB001A8EDF}"/>
              </a:ext>
            </a:extLst>
          </p:cNvPr>
          <p:cNvSpPr>
            <a:spLocks noGrp="1"/>
          </p:cNvSpPr>
          <p:nvPr>
            <p:ph type="subTitle" idx="10"/>
          </p:nvPr>
        </p:nvSpPr>
        <p:spPr/>
        <p:txBody>
          <a:bodyPr/>
          <a:lstStyle/>
          <a:p>
            <a:r>
              <a:rPr lang="en-US"/>
              <a:t>Owner of VIP works </a:t>
            </a:r>
          </a:p>
        </p:txBody>
      </p:sp>
      <p:pic>
        <p:nvPicPr>
          <p:cNvPr id="6" name="Picture 5" descr="A screenshot of a cell phone&#10;&#10;Description automatically generated">
            <a:extLst>
              <a:ext uri="{FF2B5EF4-FFF2-40B4-BE49-F238E27FC236}">
                <a16:creationId xmlns:a16="http://schemas.microsoft.com/office/drawing/2014/main" id="{2ADACE88-0204-4F44-A6C5-33EF106DD02E}"/>
              </a:ext>
            </a:extLst>
          </p:cNvPr>
          <p:cNvPicPr>
            <a:picLocks noChangeAspect="1"/>
          </p:cNvPicPr>
          <p:nvPr/>
        </p:nvPicPr>
        <p:blipFill>
          <a:blip r:embed="rId2"/>
          <a:stretch>
            <a:fillRect/>
          </a:stretch>
        </p:blipFill>
        <p:spPr>
          <a:xfrm>
            <a:off x="670242" y="2064150"/>
            <a:ext cx="5956300" cy="1663700"/>
          </a:xfrm>
          <a:prstGeom prst="rect">
            <a:avLst/>
          </a:prstGeom>
        </p:spPr>
      </p:pic>
      <p:sp>
        <p:nvSpPr>
          <p:cNvPr id="7" name="TextBox 6">
            <a:extLst>
              <a:ext uri="{FF2B5EF4-FFF2-40B4-BE49-F238E27FC236}">
                <a16:creationId xmlns:a16="http://schemas.microsoft.com/office/drawing/2014/main" id="{246E58E2-0A7A-EA4E-ADDD-95AF31B96298}"/>
              </a:ext>
            </a:extLst>
          </p:cNvPr>
          <p:cNvSpPr txBox="1"/>
          <p:nvPr/>
        </p:nvSpPr>
        <p:spPr>
          <a:xfrm>
            <a:off x="670242" y="1817370"/>
            <a:ext cx="3619581" cy="246221"/>
          </a:xfrm>
          <a:prstGeom prst="rect">
            <a:avLst/>
          </a:prstGeom>
        </p:spPr>
        <p:txBody>
          <a:bodyPr wrap="none" lIns="0" tIns="0" rIns="0" bIns="0" rtlCol="0">
            <a:spAutoFit/>
          </a:bodyPr>
          <a:lstStyle/>
          <a:p>
            <a:pPr>
              <a:spcAft>
                <a:spcPts val="600"/>
              </a:spcAft>
            </a:pPr>
            <a:r>
              <a:rPr lang="en-US" sz="1600" dirty="0">
                <a:solidFill>
                  <a:schemeClr val="bg2">
                    <a:lumMod val="10000"/>
                  </a:schemeClr>
                </a:solidFill>
              </a:rPr>
              <a:t>manager1&gt; get cluster status verbose</a:t>
            </a:r>
          </a:p>
        </p:txBody>
      </p:sp>
      <p:pic>
        <p:nvPicPr>
          <p:cNvPr id="9" name="Picture 8" descr="A screenshot of a cell phone&#10;&#10;Description automatically generated">
            <a:extLst>
              <a:ext uri="{FF2B5EF4-FFF2-40B4-BE49-F238E27FC236}">
                <a16:creationId xmlns:a16="http://schemas.microsoft.com/office/drawing/2014/main" id="{8B8F3F0D-7DDB-5549-AE2D-30F12E7029DD}"/>
              </a:ext>
            </a:extLst>
          </p:cNvPr>
          <p:cNvPicPr>
            <a:picLocks noChangeAspect="1"/>
          </p:cNvPicPr>
          <p:nvPr/>
        </p:nvPicPr>
        <p:blipFill>
          <a:blip r:embed="rId3"/>
          <a:stretch>
            <a:fillRect/>
          </a:stretch>
        </p:blipFill>
        <p:spPr>
          <a:xfrm>
            <a:off x="857142" y="3810923"/>
            <a:ext cx="5582499" cy="2168462"/>
          </a:xfrm>
          <a:prstGeom prst="rect">
            <a:avLst/>
          </a:prstGeom>
        </p:spPr>
      </p:pic>
    </p:spTree>
    <p:extLst>
      <p:ext uri="{BB962C8B-B14F-4D97-AF65-F5344CB8AC3E}">
        <p14:creationId xmlns:p14="http://schemas.microsoft.com/office/powerpoint/2010/main" val="2362971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790E-6FA4-B54F-8CE0-9E835A8288D3}"/>
              </a:ext>
            </a:extLst>
          </p:cNvPr>
          <p:cNvSpPr>
            <a:spLocks noGrp="1"/>
          </p:cNvSpPr>
          <p:nvPr>
            <p:ph type="title"/>
          </p:nvPr>
        </p:nvSpPr>
        <p:spPr/>
        <p:txBody>
          <a:bodyPr/>
          <a:lstStyle/>
          <a:p>
            <a:r>
              <a:rPr lang="en-US"/>
              <a:t>Configure Virtual IP</a:t>
            </a:r>
          </a:p>
        </p:txBody>
      </p:sp>
      <p:sp>
        <p:nvSpPr>
          <p:cNvPr id="3" name="Text Placeholder 2">
            <a:extLst>
              <a:ext uri="{FF2B5EF4-FFF2-40B4-BE49-F238E27FC236}">
                <a16:creationId xmlns:a16="http://schemas.microsoft.com/office/drawing/2014/main" id="{D67915DF-5092-3B47-AE35-EAE8E69AC73B}"/>
              </a:ext>
            </a:extLst>
          </p:cNvPr>
          <p:cNvSpPr>
            <a:spLocks noGrp="1"/>
          </p:cNvSpPr>
          <p:nvPr>
            <p:ph type="body" sz="quarter" idx="17"/>
          </p:nvPr>
        </p:nvSpPr>
        <p:spPr/>
        <p:txBody>
          <a:bodyPr/>
          <a:lstStyle/>
          <a:p>
            <a:r>
              <a:rPr lang="en-US"/>
              <a:t>Virtual IP address can be configured via UI and API</a:t>
            </a:r>
          </a:p>
          <a:p>
            <a:r>
              <a:rPr lang="en-US"/>
              <a:t>VIP is associated with one node, show on GUI screen</a:t>
            </a:r>
          </a:p>
          <a:p>
            <a:endParaRPr lang="en-US"/>
          </a:p>
        </p:txBody>
      </p:sp>
      <p:sp>
        <p:nvSpPr>
          <p:cNvPr id="11" name="Subtitle 10">
            <a:extLst>
              <a:ext uri="{FF2B5EF4-FFF2-40B4-BE49-F238E27FC236}">
                <a16:creationId xmlns:a16="http://schemas.microsoft.com/office/drawing/2014/main" id="{AF41B141-0827-0046-809E-4E5FA99AB80B}"/>
              </a:ext>
            </a:extLst>
          </p:cNvPr>
          <p:cNvSpPr>
            <a:spLocks noGrp="1"/>
          </p:cNvSpPr>
          <p:nvPr>
            <p:ph type="subTitle" idx="10"/>
          </p:nvPr>
        </p:nvSpPr>
        <p:spPr/>
        <p:txBody>
          <a:bodyPr/>
          <a:lstStyle/>
          <a:p>
            <a:endParaRPr lang="en-US"/>
          </a:p>
        </p:txBody>
      </p:sp>
      <p:pic>
        <p:nvPicPr>
          <p:cNvPr id="5" name="Picture 4" descr="A screenshot of a cell phone&#10;&#10;Description automatically generated">
            <a:extLst>
              <a:ext uri="{FF2B5EF4-FFF2-40B4-BE49-F238E27FC236}">
                <a16:creationId xmlns:a16="http://schemas.microsoft.com/office/drawing/2014/main" id="{939F193F-A287-454A-8BFE-995D7B1D74A7}"/>
              </a:ext>
            </a:extLst>
          </p:cNvPr>
          <p:cNvPicPr>
            <a:picLocks noChangeAspect="1"/>
          </p:cNvPicPr>
          <p:nvPr/>
        </p:nvPicPr>
        <p:blipFill>
          <a:blip r:embed="rId2"/>
          <a:stretch>
            <a:fillRect/>
          </a:stretch>
        </p:blipFill>
        <p:spPr>
          <a:xfrm>
            <a:off x="331032" y="1474076"/>
            <a:ext cx="7595110" cy="4149411"/>
          </a:xfrm>
          <a:prstGeom prst="rect">
            <a:avLst/>
          </a:prstGeom>
        </p:spPr>
      </p:pic>
      <p:sp>
        <p:nvSpPr>
          <p:cNvPr id="6" name="Rectangle 5">
            <a:extLst>
              <a:ext uri="{FF2B5EF4-FFF2-40B4-BE49-F238E27FC236}">
                <a16:creationId xmlns:a16="http://schemas.microsoft.com/office/drawing/2014/main" id="{2ADEC270-3FA8-DD4C-9054-826524CF94F1}"/>
              </a:ext>
            </a:extLst>
          </p:cNvPr>
          <p:cNvSpPr/>
          <p:nvPr/>
        </p:nvSpPr>
        <p:spPr>
          <a:xfrm>
            <a:off x="331032" y="5842147"/>
            <a:ext cx="7494531" cy="261610"/>
          </a:xfrm>
          <a:prstGeom prst="rect">
            <a:avLst/>
          </a:prstGeom>
          <a:solidFill>
            <a:srgbClr val="E3FFDF"/>
          </a:solidFill>
        </p:spPr>
        <p:txBody>
          <a:bodyPr wrap="square">
            <a:spAutoFit/>
          </a:bodyPr>
          <a:lstStyle/>
          <a:p>
            <a:pPr algn="ctr"/>
            <a:r>
              <a:rPr lang="en-US" sz="1100" dirty="0">
                <a:solidFill>
                  <a:schemeClr val="bg2">
                    <a:lumMod val="10000"/>
                  </a:schemeClr>
                </a:solidFill>
              </a:rPr>
              <a:t>POST https://{{nsx-</a:t>
            </a:r>
            <a:r>
              <a:rPr lang="en-US" sz="1100" dirty="0" err="1">
                <a:solidFill>
                  <a:schemeClr val="bg2">
                    <a:lumMod val="10000"/>
                  </a:schemeClr>
                </a:solidFill>
              </a:rPr>
              <a:t>mgr</a:t>
            </a:r>
            <a:r>
              <a:rPr lang="en-US" sz="1100" dirty="0">
                <a:solidFill>
                  <a:schemeClr val="bg2">
                    <a:lumMod val="10000"/>
                  </a:schemeClr>
                </a:solidFill>
              </a:rPr>
              <a:t>}}/</a:t>
            </a:r>
            <a:r>
              <a:rPr lang="en-US" sz="1100" dirty="0" err="1">
                <a:solidFill>
                  <a:schemeClr val="bg2">
                    <a:lumMod val="10000"/>
                  </a:schemeClr>
                </a:solidFill>
              </a:rPr>
              <a:t>api</a:t>
            </a:r>
            <a:r>
              <a:rPr lang="en-US" sz="1100" dirty="0">
                <a:solidFill>
                  <a:schemeClr val="bg2">
                    <a:lumMod val="10000"/>
                  </a:schemeClr>
                </a:solidFill>
              </a:rPr>
              <a:t>/v1/cluster/</a:t>
            </a:r>
            <a:r>
              <a:rPr lang="en-US" sz="1100" dirty="0" err="1">
                <a:solidFill>
                  <a:schemeClr val="bg2">
                    <a:lumMod val="10000"/>
                  </a:schemeClr>
                </a:solidFill>
              </a:rPr>
              <a:t>api-virtual-ip?action</a:t>
            </a:r>
            <a:r>
              <a:rPr lang="en-US" sz="1100" dirty="0">
                <a:solidFill>
                  <a:schemeClr val="bg2">
                    <a:lumMod val="10000"/>
                  </a:schemeClr>
                </a:solidFill>
              </a:rPr>
              <a:t>=</a:t>
            </a:r>
            <a:r>
              <a:rPr lang="en-US" sz="1100" dirty="0" err="1">
                <a:solidFill>
                  <a:schemeClr val="bg2">
                    <a:lumMod val="10000"/>
                  </a:schemeClr>
                </a:solidFill>
              </a:rPr>
              <a:t>set_virtual_ip&amp;ip_address</a:t>
            </a:r>
            <a:r>
              <a:rPr lang="en-US" sz="1100" dirty="0">
                <a:solidFill>
                  <a:schemeClr val="bg2">
                    <a:lumMod val="10000"/>
                  </a:schemeClr>
                </a:solidFill>
              </a:rPr>
              <a:t>={{</a:t>
            </a:r>
            <a:r>
              <a:rPr lang="en-US" sz="1100" dirty="0" err="1">
                <a:solidFill>
                  <a:schemeClr val="bg2">
                    <a:lumMod val="10000"/>
                  </a:schemeClr>
                </a:solidFill>
              </a:rPr>
              <a:t>ip_address</a:t>
            </a:r>
            <a:r>
              <a:rPr lang="en-US" sz="1100" dirty="0">
                <a:solidFill>
                  <a:schemeClr val="bg2">
                    <a:lumMod val="10000"/>
                  </a:schemeClr>
                </a:solidFill>
              </a:rPr>
              <a:t>}}</a:t>
            </a:r>
          </a:p>
        </p:txBody>
      </p:sp>
    </p:spTree>
    <p:extLst>
      <p:ext uri="{BB962C8B-B14F-4D97-AF65-F5344CB8AC3E}">
        <p14:creationId xmlns:p14="http://schemas.microsoft.com/office/powerpoint/2010/main" val="99847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EFECDF-DC73-4032-B1F6-311D4AFDEEB5}"/>
              </a:ext>
            </a:extLst>
          </p:cNvPr>
          <p:cNvSpPr>
            <a:spLocks noGrp="1"/>
          </p:cNvSpPr>
          <p:nvPr>
            <p:ph type="body" sz="quarter" idx="17"/>
          </p:nvPr>
        </p:nvSpPr>
        <p:spPr>
          <a:xfrm>
            <a:off x="8380412" y="1620988"/>
            <a:ext cx="3933505" cy="2607298"/>
          </a:xfrm>
        </p:spPr>
        <p:txBody>
          <a:bodyPr/>
          <a:lstStyle/>
          <a:p>
            <a:pPr>
              <a:spcBef>
                <a:spcPts val="800"/>
              </a:spcBef>
              <a:buNone/>
            </a:pPr>
            <a:r>
              <a:rPr lang="en-US" sz="1400" dirty="0">
                <a:solidFill>
                  <a:srgbClr val="717074"/>
                </a:solidFill>
              </a:rPr>
              <a:t>Converged management &amp; control plane cluster</a:t>
            </a:r>
          </a:p>
          <a:p>
            <a:pPr>
              <a:spcBef>
                <a:spcPts val="800"/>
              </a:spcBef>
              <a:buNone/>
            </a:pPr>
            <a:r>
              <a:rPr lang="en-US" sz="1400" dirty="0">
                <a:solidFill>
                  <a:srgbClr val="717074"/>
                </a:solidFill>
              </a:rPr>
              <a:t>3 node cluster for scale &amp; high availability</a:t>
            </a:r>
          </a:p>
          <a:p>
            <a:pPr>
              <a:spcBef>
                <a:spcPts val="800"/>
              </a:spcBef>
              <a:buNone/>
            </a:pPr>
            <a:r>
              <a:rPr lang="en-US" sz="1400" dirty="0">
                <a:solidFill>
                  <a:srgbClr val="717074"/>
                </a:solidFill>
              </a:rPr>
              <a:t>UI/API for interacting with user, automation &amp; CMP platforms </a:t>
            </a:r>
          </a:p>
          <a:p>
            <a:pPr>
              <a:spcBef>
                <a:spcPts val="800"/>
              </a:spcBef>
              <a:buNone/>
            </a:pPr>
            <a:r>
              <a:rPr lang="en-US" sz="1400" dirty="0">
                <a:solidFill>
                  <a:srgbClr val="717074"/>
                </a:solidFill>
              </a:rPr>
              <a:t>Validates and Stores desired configuration</a:t>
            </a:r>
          </a:p>
          <a:p>
            <a:pPr>
              <a:spcBef>
                <a:spcPts val="800"/>
              </a:spcBef>
              <a:buNone/>
            </a:pPr>
            <a:r>
              <a:rPr lang="en-US" sz="1400" dirty="0">
                <a:solidFill>
                  <a:srgbClr val="717074"/>
                </a:solidFill>
              </a:rPr>
              <a:t>Maintain and propagate dynamic state</a:t>
            </a:r>
          </a:p>
          <a:p>
            <a:pPr>
              <a:spcBef>
                <a:spcPts val="800"/>
              </a:spcBef>
              <a:buNone/>
            </a:pPr>
            <a:endParaRPr lang="en-US" sz="1400" dirty="0">
              <a:solidFill>
                <a:srgbClr val="717074"/>
              </a:solidFill>
            </a:endParaRPr>
          </a:p>
        </p:txBody>
      </p:sp>
      <p:cxnSp>
        <p:nvCxnSpPr>
          <p:cNvPr id="22" name="Straight Connector 21">
            <a:extLst>
              <a:ext uri="{FF2B5EF4-FFF2-40B4-BE49-F238E27FC236}">
                <a16:creationId xmlns:a16="http://schemas.microsoft.com/office/drawing/2014/main" id="{43DB4B85-DC2C-4C0B-8E91-6FD834FB04D3}"/>
              </a:ext>
            </a:extLst>
          </p:cNvPr>
          <p:cNvCxnSpPr/>
          <p:nvPr/>
        </p:nvCxnSpPr>
        <p:spPr bwMode="gray">
          <a:xfrm>
            <a:off x="8380413" y="4625110"/>
            <a:ext cx="3808412" cy="0"/>
          </a:xfrm>
          <a:prstGeom prst="line">
            <a:avLst/>
          </a:prstGeom>
          <a:ln w="2540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itle 4">
            <a:extLst>
              <a:ext uri="{FF2B5EF4-FFF2-40B4-BE49-F238E27FC236}">
                <a16:creationId xmlns:a16="http://schemas.microsoft.com/office/drawing/2014/main" id="{62EC3959-091C-6549-B31B-A061B3E4B46F}"/>
              </a:ext>
            </a:extLst>
          </p:cNvPr>
          <p:cNvSpPr>
            <a:spLocks noGrp="1"/>
          </p:cNvSpPr>
          <p:nvPr>
            <p:ph type="title"/>
          </p:nvPr>
        </p:nvSpPr>
        <p:spPr>
          <a:xfrm>
            <a:off x="579809" y="412751"/>
            <a:ext cx="11001004" cy="381000"/>
          </a:xfrm>
        </p:spPr>
        <p:txBody>
          <a:bodyPr/>
          <a:lstStyle/>
          <a:p>
            <a:r>
              <a:rPr lang="en-US" dirty="0"/>
              <a:t>NSX-T Datacenter Components</a:t>
            </a:r>
          </a:p>
        </p:txBody>
      </p:sp>
      <p:sp>
        <p:nvSpPr>
          <p:cNvPr id="14" name="Subtitle 1">
            <a:extLst>
              <a:ext uri="{FF2B5EF4-FFF2-40B4-BE49-F238E27FC236}">
                <a16:creationId xmlns:a16="http://schemas.microsoft.com/office/drawing/2014/main" id="{4459FB19-E5FA-8E4E-80C3-5B29F5E8AC5D}"/>
              </a:ext>
            </a:extLst>
          </p:cNvPr>
          <p:cNvSpPr txBox="1">
            <a:spLocks/>
          </p:cNvSpPr>
          <p:nvPr/>
        </p:nvSpPr>
        <p:spPr>
          <a:xfrm>
            <a:off x="496898" y="768285"/>
            <a:ext cx="10962687" cy="247743"/>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chemeClr val="accent4"/>
                </a:solidFill>
              </a:rPr>
              <a:t>Management, Control and Data Planes</a:t>
            </a:r>
          </a:p>
        </p:txBody>
      </p:sp>
      <p:sp>
        <p:nvSpPr>
          <p:cNvPr id="11" name="Text Placeholder 7">
            <a:extLst>
              <a:ext uri="{FF2B5EF4-FFF2-40B4-BE49-F238E27FC236}">
                <a16:creationId xmlns:a16="http://schemas.microsoft.com/office/drawing/2014/main" id="{2A277732-659B-BD49-89F8-74C92385BB04}"/>
              </a:ext>
            </a:extLst>
          </p:cNvPr>
          <p:cNvSpPr txBox="1">
            <a:spLocks/>
          </p:cNvSpPr>
          <p:nvPr/>
        </p:nvSpPr>
        <p:spPr>
          <a:xfrm>
            <a:off x="8380412" y="1532779"/>
            <a:ext cx="3697288" cy="310484"/>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r>
              <a:rPr lang="en-US" dirty="0">
                <a:solidFill>
                  <a:schemeClr val="accent2"/>
                </a:solidFill>
              </a:rPr>
              <a:t>Management/Control Plane</a:t>
            </a:r>
          </a:p>
        </p:txBody>
      </p:sp>
      <p:sp>
        <p:nvSpPr>
          <p:cNvPr id="109" name="Text Placeholder 7">
            <a:extLst>
              <a:ext uri="{FF2B5EF4-FFF2-40B4-BE49-F238E27FC236}">
                <a16:creationId xmlns:a16="http://schemas.microsoft.com/office/drawing/2014/main" id="{E6BADA13-CDE0-844B-9661-F3AC2EF2DF73}"/>
              </a:ext>
            </a:extLst>
          </p:cNvPr>
          <p:cNvSpPr txBox="1">
            <a:spLocks/>
          </p:cNvSpPr>
          <p:nvPr/>
        </p:nvSpPr>
        <p:spPr>
          <a:xfrm>
            <a:off x="8380413" y="4552588"/>
            <a:ext cx="3200400" cy="295672"/>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r>
              <a:rPr lang="en-US" dirty="0">
                <a:solidFill>
                  <a:schemeClr val="accent4"/>
                </a:solidFill>
              </a:rPr>
              <a:t>Distributed data plane</a:t>
            </a:r>
          </a:p>
        </p:txBody>
      </p:sp>
      <p:sp>
        <p:nvSpPr>
          <p:cNvPr id="225" name="Text Placeholder 2">
            <a:extLst>
              <a:ext uri="{FF2B5EF4-FFF2-40B4-BE49-F238E27FC236}">
                <a16:creationId xmlns:a16="http://schemas.microsoft.com/office/drawing/2014/main" id="{AECBDD07-889F-AA44-99C1-645FB690C3D4}"/>
              </a:ext>
            </a:extLst>
          </p:cNvPr>
          <p:cNvSpPr txBox="1">
            <a:spLocks/>
          </p:cNvSpPr>
          <p:nvPr/>
        </p:nvSpPr>
        <p:spPr>
          <a:xfrm>
            <a:off x="8378151" y="4583169"/>
            <a:ext cx="3808412" cy="1461700"/>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pPr>
              <a:spcBef>
                <a:spcPts val="1000"/>
              </a:spcBef>
              <a:buNone/>
            </a:pPr>
            <a:r>
              <a:rPr lang="en-US" sz="1400" dirty="0">
                <a:solidFill>
                  <a:srgbClr val="717074"/>
                </a:solidFill>
              </a:rPr>
              <a:t>Host workloads (VMs, containers) </a:t>
            </a:r>
            <a:br>
              <a:rPr lang="en-US" sz="1400" dirty="0">
                <a:solidFill>
                  <a:srgbClr val="717074"/>
                </a:solidFill>
              </a:rPr>
            </a:br>
            <a:r>
              <a:rPr lang="en-US" sz="1400" dirty="0">
                <a:solidFill>
                  <a:srgbClr val="717074"/>
                </a:solidFill>
              </a:rPr>
              <a:t>and services</a:t>
            </a:r>
          </a:p>
          <a:p>
            <a:pPr>
              <a:spcBef>
                <a:spcPts val="1000"/>
              </a:spcBef>
              <a:buNone/>
            </a:pPr>
            <a:r>
              <a:rPr lang="en-US" sz="1400" dirty="0">
                <a:solidFill>
                  <a:srgbClr val="717074"/>
                </a:solidFill>
              </a:rPr>
              <a:t>Implements distributed routing &amp; firewalling</a:t>
            </a:r>
          </a:p>
        </p:txBody>
      </p:sp>
      <p:sp>
        <p:nvSpPr>
          <p:cNvPr id="227" name="Text Placeholder 2">
            <a:extLst>
              <a:ext uri="{FF2B5EF4-FFF2-40B4-BE49-F238E27FC236}">
                <a16:creationId xmlns:a16="http://schemas.microsoft.com/office/drawing/2014/main" id="{522F0845-B4DA-DA47-97C6-B63A7D6C4CA1}"/>
              </a:ext>
            </a:extLst>
          </p:cNvPr>
          <p:cNvSpPr txBox="1">
            <a:spLocks/>
          </p:cNvSpPr>
          <p:nvPr/>
        </p:nvSpPr>
        <p:spPr>
          <a:xfrm>
            <a:off x="8406465" y="3698893"/>
            <a:ext cx="3808412" cy="2484007"/>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pPr>
              <a:spcBef>
                <a:spcPts val="1000"/>
              </a:spcBef>
              <a:buNone/>
            </a:pPr>
            <a:endParaRPr lang="en-US" sz="1400" dirty="0">
              <a:solidFill>
                <a:srgbClr val="717074"/>
              </a:solidFill>
            </a:endParaRPr>
          </a:p>
        </p:txBody>
      </p:sp>
      <p:grpSp>
        <p:nvGrpSpPr>
          <p:cNvPr id="179" name="Group 178">
            <a:extLst>
              <a:ext uri="{FF2B5EF4-FFF2-40B4-BE49-F238E27FC236}">
                <a16:creationId xmlns:a16="http://schemas.microsoft.com/office/drawing/2014/main" id="{FE894D48-3AE4-C643-A89D-7E0CA97B7FBA}"/>
              </a:ext>
            </a:extLst>
          </p:cNvPr>
          <p:cNvGrpSpPr/>
          <p:nvPr/>
        </p:nvGrpSpPr>
        <p:grpSpPr>
          <a:xfrm>
            <a:off x="179200" y="1626913"/>
            <a:ext cx="7581418" cy="4506926"/>
            <a:chOff x="179200" y="1626913"/>
            <a:chExt cx="7581418" cy="4506926"/>
          </a:xfrm>
        </p:grpSpPr>
        <p:sp>
          <p:nvSpPr>
            <p:cNvPr id="180" name="Rectangle 179">
              <a:extLst>
                <a:ext uri="{FF2B5EF4-FFF2-40B4-BE49-F238E27FC236}">
                  <a16:creationId xmlns:a16="http://schemas.microsoft.com/office/drawing/2014/main" id="{0D3A3BF6-6219-0C40-82E2-876753C30107}"/>
                </a:ext>
              </a:extLst>
            </p:cNvPr>
            <p:cNvSpPr/>
            <p:nvPr/>
          </p:nvSpPr>
          <p:spPr>
            <a:xfrm>
              <a:off x="179200" y="1963889"/>
              <a:ext cx="7581418" cy="416995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sp>
          <p:nvSpPr>
            <p:cNvPr id="181" name="Rectangle 180">
              <a:extLst>
                <a:ext uri="{FF2B5EF4-FFF2-40B4-BE49-F238E27FC236}">
                  <a16:creationId xmlns:a16="http://schemas.microsoft.com/office/drawing/2014/main" id="{F12D671F-E1D1-BF43-BE98-8ECAAF3C9461}"/>
                </a:ext>
              </a:extLst>
            </p:cNvPr>
            <p:cNvSpPr/>
            <p:nvPr/>
          </p:nvSpPr>
          <p:spPr>
            <a:xfrm>
              <a:off x="1608555" y="5278631"/>
              <a:ext cx="5959673" cy="81108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dirty="0">
                <a:solidFill>
                  <a:schemeClr val="bg1"/>
                </a:solidFill>
              </a:endParaRPr>
            </a:p>
          </p:txBody>
        </p:sp>
        <p:sp>
          <p:nvSpPr>
            <p:cNvPr id="182" name="Rectangle 181">
              <a:extLst>
                <a:ext uri="{FF2B5EF4-FFF2-40B4-BE49-F238E27FC236}">
                  <a16:creationId xmlns:a16="http://schemas.microsoft.com/office/drawing/2014/main" id="{4E080034-4580-5A4B-94E9-3785104CCAB9}"/>
                </a:ext>
              </a:extLst>
            </p:cNvPr>
            <p:cNvSpPr/>
            <p:nvPr/>
          </p:nvSpPr>
          <p:spPr>
            <a:xfrm>
              <a:off x="1608555" y="4155865"/>
              <a:ext cx="5959673" cy="107863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dirty="0">
                <a:solidFill>
                  <a:schemeClr val="bg1"/>
                </a:solidFill>
              </a:endParaRPr>
            </a:p>
          </p:txBody>
        </p:sp>
        <p:sp>
          <p:nvSpPr>
            <p:cNvPr id="183" name="TextBox 182">
              <a:extLst>
                <a:ext uri="{FF2B5EF4-FFF2-40B4-BE49-F238E27FC236}">
                  <a16:creationId xmlns:a16="http://schemas.microsoft.com/office/drawing/2014/main" id="{82626E8F-9F66-7D4B-AA2C-7939B626A08D}"/>
                </a:ext>
              </a:extLst>
            </p:cNvPr>
            <p:cNvSpPr txBox="1"/>
            <p:nvPr/>
          </p:nvSpPr>
          <p:spPr>
            <a:xfrm>
              <a:off x="221808" y="4732383"/>
              <a:ext cx="882066" cy="184666"/>
            </a:xfrm>
            <a:prstGeom prst="rect">
              <a:avLst/>
            </a:prstGeom>
          </p:spPr>
          <p:txBody>
            <a:bodyPr wrap="square" lIns="0" tIns="0" rIns="0" bIns="0" rtlCol="0">
              <a:spAutoFit/>
            </a:bodyPr>
            <a:lstStyle/>
            <a:p>
              <a:pPr algn="l">
                <a:spcAft>
                  <a:spcPts val="600"/>
                </a:spcAft>
              </a:pPr>
              <a:r>
                <a:rPr lang="en-US" sz="1200" dirty="0"/>
                <a:t>Data Plane</a:t>
              </a:r>
            </a:p>
          </p:txBody>
        </p:sp>
        <p:grpSp>
          <p:nvGrpSpPr>
            <p:cNvPr id="184" name="Group 183">
              <a:extLst>
                <a:ext uri="{FF2B5EF4-FFF2-40B4-BE49-F238E27FC236}">
                  <a16:creationId xmlns:a16="http://schemas.microsoft.com/office/drawing/2014/main" id="{70FE701A-8F97-9E41-ABF1-16E907A97730}"/>
                </a:ext>
              </a:extLst>
            </p:cNvPr>
            <p:cNvGrpSpPr/>
            <p:nvPr/>
          </p:nvGrpSpPr>
          <p:grpSpPr>
            <a:xfrm>
              <a:off x="3166540" y="4411827"/>
              <a:ext cx="4061839" cy="671660"/>
              <a:chOff x="2934033" y="4356909"/>
              <a:chExt cx="4061839" cy="671660"/>
            </a:xfrm>
          </p:grpSpPr>
          <p:grpSp>
            <p:nvGrpSpPr>
              <p:cNvPr id="459" name="Group 458">
                <a:extLst>
                  <a:ext uri="{FF2B5EF4-FFF2-40B4-BE49-F238E27FC236}">
                    <a16:creationId xmlns:a16="http://schemas.microsoft.com/office/drawing/2014/main" id="{9D0C6558-EF81-0E4A-9313-8EF8B18EA715}"/>
                  </a:ext>
                </a:extLst>
              </p:cNvPr>
              <p:cNvGrpSpPr/>
              <p:nvPr/>
            </p:nvGrpSpPr>
            <p:grpSpPr>
              <a:xfrm>
                <a:off x="2934033" y="4491509"/>
                <a:ext cx="954560" cy="537060"/>
                <a:chOff x="1522413" y="5182405"/>
                <a:chExt cx="954560" cy="537060"/>
              </a:xfrm>
            </p:grpSpPr>
            <p:sp>
              <p:nvSpPr>
                <p:cNvPr id="499" name="Rectangle 498">
                  <a:extLst>
                    <a:ext uri="{FF2B5EF4-FFF2-40B4-BE49-F238E27FC236}">
                      <a16:creationId xmlns:a16="http://schemas.microsoft.com/office/drawing/2014/main" id="{45C2C811-578A-494C-9CF0-FEB71062AE7B}"/>
                    </a:ext>
                  </a:extLst>
                </p:cNvPr>
                <p:cNvSpPr/>
                <p:nvPr/>
              </p:nvSpPr>
              <p:spPr>
                <a:xfrm>
                  <a:off x="1522413" y="5182405"/>
                  <a:ext cx="954560" cy="537060"/>
                </a:xfrm>
                <a:prstGeom prst="rect">
                  <a:avLst/>
                </a:prstGeom>
                <a:no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tx1"/>
                      </a:solidFill>
                    </a:rPr>
                    <a:t>ESXi host</a:t>
                  </a:r>
                </a:p>
              </p:txBody>
            </p:sp>
            <p:sp>
              <p:nvSpPr>
                <p:cNvPr id="500" name="Rectangle 499">
                  <a:extLst>
                    <a:ext uri="{FF2B5EF4-FFF2-40B4-BE49-F238E27FC236}">
                      <a16:creationId xmlns:a16="http://schemas.microsoft.com/office/drawing/2014/main" id="{7A8B302C-A2AB-A84B-A1CD-98E991868D68}"/>
                    </a:ext>
                  </a:extLst>
                </p:cNvPr>
                <p:cNvSpPr/>
                <p:nvPr/>
              </p:nvSpPr>
              <p:spPr>
                <a:xfrm>
                  <a:off x="1587500" y="5416412"/>
                  <a:ext cx="824386" cy="25495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bg1"/>
                      </a:solidFill>
                    </a:rPr>
                    <a:t>N-VDS</a:t>
                  </a:r>
                </a:p>
              </p:txBody>
            </p:sp>
          </p:grpSp>
          <p:grpSp>
            <p:nvGrpSpPr>
              <p:cNvPr id="460" name="Group 459">
                <a:extLst>
                  <a:ext uri="{FF2B5EF4-FFF2-40B4-BE49-F238E27FC236}">
                    <a16:creationId xmlns:a16="http://schemas.microsoft.com/office/drawing/2014/main" id="{7BB8FC7E-054C-8F49-8FA7-2A4DCC675F26}"/>
                  </a:ext>
                </a:extLst>
              </p:cNvPr>
              <p:cNvGrpSpPr/>
              <p:nvPr/>
            </p:nvGrpSpPr>
            <p:grpSpPr>
              <a:xfrm>
                <a:off x="3969793" y="4491509"/>
                <a:ext cx="954560" cy="537060"/>
                <a:chOff x="1522413" y="5182405"/>
                <a:chExt cx="954560" cy="537060"/>
              </a:xfrm>
            </p:grpSpPr>
            <p:sp>
              <p:nvSpPr>
                <p:cNvPr id="497" name="Rectangle 496">
                  <a:extLst>
                    <a:ext uri="{FF2B5EF4-FFF2-40B4-BE49-F238E27FC236}">
                      <a16:creationId xmlns:a16="http://schemas.microsoft.com/office/drawing/2014/main" id="{98271B34-D131-DB4A-9984-DF4647FCD10B}"/>
                    </a:ext>
                  </a:extLst>
                </p:cNvPr>
                <p:cNvSpPr/>
                <p:nvPr/>
              </p:nvSpPr>
              <p:spPr>
                <a:xfrm>
                  <a:off x="1522413" y="5182405"/>
                  <a:ext cx="954560" cy="537060"/>
                </a:xfrm>
                <a:prstGeom prst="rect">
                  <a:avLst/>
                </a:prstGeom>
                <a:no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tx1"/>
                      </a:solidFill>
                    </a:rPr>
                    <a:t>KVM host</a:t>
                  </a:r>
                </a:p>
              </p:txBody>
            </p:sp>
            <p:sp>
              <p:nvSpPr>
                <p:cNvPr id="498" name="Rectangle 497">
                  <a:extLst>
                    <a:ext uri="{FF2B5EF4-FFF2-40B4-BE49-F238E27FC236}">
                      <a16:creationId xmlns:a16="http://schemas.microsoft.com/office/drawing/2014/main" id="{D954E5F2-145E-6D4A-A0E3-21533EB61B3B}"/>
                    </a:ext>
                  </a:extLst>
                </p:cNvPr>
                <p:cNvSpPr/>
                <p:nvPr/>
              </p:nvSpPr>
              <p:spPr>
                <a:xfrm>
                  <a:off x="1587500" y="5416412"/>
                  <a:ext cx="824386" cy="25495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bg1"/>
                      </a:solidFill>
                    </a:rPr>
                    <a:t>N-VDS</a:t>
                  </a:r>
                </a:p>
              </p:txBody>
            </p:sp>
          </p:grpSp>
          <p:grpSp>
            <p:nvGrpSpPr>
              <p:cNvPr id="461" name="Group 460">
                <a:extLst>
                  <a:ext uri="{FF2B5EF4-FFF2-40B4-BE49-F238E27FC236}">
                    <a16:creationId xmlns:a16="http://schemas.microsoft.com/office/drawing/2014/main" id="{F8404E82-5A81-4548-97FF-ADADB72C5162}"/>
                  </a:ext>
                </a:extLst>
              </p:cNvPr>
              <p:cNvGrpSpPr/>
              <p:nvPr/>
            </p:nvGrpSpPr>
            <p:grpSpPr>
              <a:xfrm>
                <a:off x="6041312" y="4356909"/>
                <a:ext cx="954560" cy="671660"/>
                <a:chOff x="4095193" y="5028279"/>
                <a:chExt cx="954560" cy="671660"/>
              </a:xfrm>
            </p:grpSpPr>
            <p:sp>
              <p:nvSpPr>
                <p:cNvPr id="465" name="Rectangle 464">
                  <a:extLst>
                    <a:ext uri="{FF2B5EF4-FFF2-40B4-BE49-F238E27FC236}">
                      <a16:creationId xmlns:a16="http://schemas.microsoft.com/office/drawing/2014/main" id="{1A2263B7-4B29-2748-B294-8ABA1F5D725E}"/>
                    </a:ext>
                  </a:extLst>
                </p:cNvPr>
                <p:cNvSpPr/>
                <p:nvPr/>
              </p:nvSpPr>
              <p:spPr>
                <a:xfrm>
                  <a:off x="4095193" y="5028279"/>
                  <a:ext cx="954560" cy="671660"/>
                </a:xfrm>
                <a:prstGeom prst="rect">
                  <a:avLst/>
                </a:prstGeom>
                <a:solidFill>
                  <a:schemeClr val="accent4"/>
                </a:solid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bg1"/>
                      </a:solidFill>
                    </a:rPr>
                    <a:t>NSX Edge</a:t>
                  </a:r>
                </a:p>
              </p:txBody>
            </p:sp>
            <p:grpSp>
              <p:nvGrpSpPr>
                <p:cNvPr id="466" name="Group 465">
                  <a:extLst>
                    <a:ext uri="{FF2B5EF4-FFF2-40B4-BE49-F238E27FC236}">
                      <a16:creationId xmlns:a16="http://schemas.microsoft.com/office/drawing/2014/main" id="{156D221B-5466-EE4E-A082-617D36C46953}"/>
                    </a:ext>
                  </a:extLst>
                </p:cNvPr>
                <p:cNvGrpSpPr/>
                <p:nvPr/>
              </p:nvGrpSpPr>
              <p:grpSpPr>
                <a:xfrm>
                  <a:off x="4339723" y="5259476"/>
                  <a:ext cx="455087" cy="408903"/>
                  <a:chOff x="2047319" y="909720"/>
                  <a:chExt cx="6436441" cy="5787360"/>
                </a:xfrm>
              </p:grpSpPr>
              <p:sp>
                <p:nvSpPr>
                  <p:cNvPr id="467" name="Freeform 425">
                    <a:extLst>
                      <a:ext uri="{FF2B5EF4-FFF2-40B4-BE49-F238E27FC236}">
                        <a16:creationId xmlns:a16="http://schemas.microsoft.com/office/drawing/2014/main" id="{1A5A33B7-094E-0B4F-8056-75DFB826A203}"/>
                      </a:ext>
                    </a:extLst>
                  </p:cNvPr>
                  <p:cNvSpPr/>
                  <p:nvPr/>
                </p:nvSpPr>
                <p:spPr>
                  <a:xfrm>
                    <a:off x="2884320" y="5317920"/>
                    <a:ext cx="358200" cy="747720"/>
                  </a:xfrm>
                  <a:custGeom>
                    <a:avLst/>
                    <a:gdLst/>
                    <a:ahLst/>
                    <a:cxnLst>
                      <a:cxn ang="3cd4">
                        <a:pos x="hc" y="t"/>
                      </a:cxn>
                      <a:cxn ang="cd2">
                        <a:pos x="l" y="vc"/>
                      </a:cxn>
                      <a:cxn ang="cd4">
                        <a:pos x="hc" y="b"/>
                      </a:cxn>
                      <a:cxn ang="0">
                        <a:pos x="r" y="vc"/>
                      </a:cxn>
                    </a:cxnLst>
                    <a:rect l="l" t="t" r="r" b="b"/>
                    <a:pathLst>
                      <a:path w="996" h="2078">
                        <a:moveTo>
                          <a:pt x="494" y="2078"/>
                        </a:moveTo>
                        <a:lnTo>
                          <a:pt x="494" y="2078"/>
                        </a:lnTo>
                        <a:lnTo>
                          <a:pt x="553" y="2078"/>
                        </a:lnTo>
                        <a:lnTo>
                          <a:pt x="604" y="2060"/>
                        </a:lnTo>
                        <a:lnTo>
                          <a:pt x="647" y="2035"/>
                        </a:lnTo>
                        <a:lnTo>
                          <a:pt x="689" y="2001"/>
                        </a:lnTo>
                        <a:lnTo>
                          <a:pt x="724" y="1958"/>
                        </a:lnTo>
                        <a:lnTo>
                          <a:pt x="749" y="1916"/>
                        </a:lnTo>
                        <a:lnTo>
                          <a:pt x="758" y="1864"/>
                        </a:lnTo>
                        <a:lnTo>
                          <a:pt x="766" y="1806"/>
                        </a:lnTo>
                        <a:lnTo>
                          <a:pt x="766" y="1806"/>
                        </a:lnTo>
                        <a:lnTo>
                          <a:pt x="766" y="937"/>
                        </a:lnTo>
                        <a:lnTo>
                          <a:pt x="766" y="937"/>
                        </a:lnTo>
                        <a:lnTo>
                          <a:pt x="817" y="902"/>
                        </a:lnTo>
                        <a:lnTo>
                          <a:pt x="869" y="860"/>
                        </a:lnTo>
                        <a:lnTo>
                          <a:pt x="902" y="809"/>
                        </a:lnTo>
                        <a:lnTo>
                          <a:pt x="936" y="757"/>
                        </a:lnTo>
                        <a:lnTo>
                          <a:pt x="962" y="699"/>
                        </a:lnTo>
                        <a:lnTo>
                          <a:pt x="979" y="630"/>
                        </a:lnTo>
                        <a:lnTo>
                          <a:pt x="996" y="570"/>
                        </a:lnTo>
                        <a:lnTo>
                          <a:pt x="996" y="494"/>
                        </a:lnTo>
                        <a:lnTo>
                          <a:pt x="996" y="494"/>
                        </a:lnTo>
                        <a:lnTo>
                          <a:pt x="987" y="400"/>
                        </a:lnTo>
                        <a:lnTo>
                          <a:pt x="962" y="307"/>
                        </a:lnTo>
                        <a:lnTo>
                          <a:pt x="911" y="221"/>
                        </a:lnTo>
                        <a:lnTo>
                          <a:pt x="860" y="145"/>
                        </a:lnTo>
                        <a:lnTo>
                          <a:pt x="783" y="85"/>
                        </a:lnTo>
                        <a:lnTo>
                          <a:pt x="698" y="42"/>
                        </a:lnTo>
                        <a:lnTo>
                          <a:pt x="647" y="25"/>
                        </a:lnTo>
                        <a:lnTo>
                          <a:pt x="604" y="8"/>
                        </a:lnTo>
                        <a:lnTo>
                          <a:pt x="553" y="0"/>
                        </a:lnTo>
                        <a:lnTo>
                          <a:pt x="494" y="0"/>
                        </a:lnTo>
                        <a:lnTo>
                          <a:pt x="494" y="0"/>
                        </a:lnTo>
                        <a:lnTo>
                          <a:pt x="451" y="0"/>
                        </a:lnTo>
                        <a:lnTo>
                          <a:pt x="400" y="8"/>
                        </a:lnTo>
                        <a:lnTo>
                          <a:pt x="306" y="42"/>
                        </a:lnTo>
                        <a:lnTo>
                          <a:pt x="221" y="85"/>
                        </a:lnTo>
                        <a:lnTo>
                          <a:pt x="145" y="145"/>
                        </a:lnTo>
                        <a:lnTo>
                          <a:pt x="85" y="221"/>
                        </a:lnTo>
                        <a:lnTo>
                          <a:pt x="42" y="307"/>
                        </a:lnTo>
                        <a:lnTo>
                          <a:pt x="9" y="400"/>
                        </a:lnTo>
                        <a:lnTo>
                          <a:pt x="0" y="451"/>
                        </a:lnTo>
                        <a:lnTo>
                          <a:pt x="0" y="494"/>
                        </a:lnTo>
                        <a:lnTo>
                          <a:pt x="0" y="494"/>
                        </a:lnTo>
                        <a:lnTo>
                          <a:pt x="0" y="570"/>
                        </a:lnTo>
                        <a:lnTo>
                          <a:pt x="16" y="630"/>
                        </a:lnTo>
                        <a:lnTo>
                          <a:pt x="42" y="699"/>
                        </a:lnTo>
                        <a:lnTo>
                          <a:pt x="68" y="757"/>
                        </a:lnTo>
                        <a:lnTo>
                          <a:pt x="102" y="809"/>
                        </a:lnTo>
                        <a:lnTo>
                          <a:pt x="145" y="860"/>
                        </a:lnTo>
                        <a:lnTo>
                          <a:pt x="196" y="902"/>
                        </a:lnTo>
                        <a:lnTo>
                          <a:pt x="247" y="937"/>
                        </a:lnTo>
                        <a:lnTo>
                          <a:pt x="247" y="937"/>
                        </a:lnTo>
                        <a:lnTo>
                          <a:pt x="247" y="1806"/>
                        </a:lnTo>
                        <a:lnTo>
                          <a:pt x="247" y="1806"/>
                        </a:lnTo>
                        <a:lnTo>
                          <a:pt x="255" y="1864"/>
                        </a:lnTo>
                        <a:lnTo>
                          <a:pt x="263" y="1916"/>
                        </a:lnTo>
                        <a:lnTo>
                          <a:pt x="290" y="1958"/>
                        </a:lnTo>
                        <a:lnTo>
                          <a:pt x="315" y="2001"/>
                        </a:lnTo>
                        <a:lnTo>
                          <a:pt x="357" y="2035"/>
                        </a:lnTo>
                        <a:lnTo>
                          <a:pt x="400" y="2060"/>
                        </a:lnTo>
                        <a:lnTo>
                          <a:pt x="443" y="2078"/>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68" name="Freeform 426">
                    <a:extLst>
                      <a:ext uri="{FF2B5EF4-FFF2-40B4-BE49-F238E27FC236}">
                        <a16:creationId xmlns:a16="http://schemas.microsoft.com/office/drawing/2014/main" id="{69BAB33B-0DF9-984F-94FF-21685E51734A}"/>
                      </a:ext>
                    </a:extLst>
                  </p:cNvPr>
                  <p:cNvSpPr/>
                  <p:nvPr/>
                </p:nvSpPr>
                <p:spPr>
                  <a:xfrm>
                    <a:off x="2059919" y="3788280"/>
                    <a:ext cx="2004119" cy="2908800"/>
                  </a:xfrm>
                  <a:custGeom>
                    <a:avLst/>
                    <a:gdLst/>
                    <a:ahLst/>
                    <a:cxnLst>
                      <a:cxn ang="3cd4">
                        <a:pos x="hc" y="t"/>
                      </a:cxn>
                      <a:cxn ang="cd2">
                        <a:pos x="l" y="vc"/>
                      </a:cxn>
                      <a:cxn ang="cd4">
                        <a:pos x="hc" y="b"/>
                      </a:cxn>
                      <a:cxn ang="0">
                        <a:pos x="r" y="vc"/>
                      </a:cxn>
                    </a:cxnLst>
                    <a:rect l="l" t="t" r="r" b="b"/>
                    <a:pathLst>
                      <a:path w="5568" h="8081">
                        <a:moveTo>
                          <a:pt x="5458" y="4991"/>
                        </a:moveTo>
                        <a:lnTo>
                          <a:pt x="5329" y="4914"/>
                        </a:lnTo>
                        <a:lnTo>
                          <a:pt x="5219" y="4829"/>
                        </a:lnTo>
                        <a:lnTo>
                          <a:pt x="5193" y="4804"/>
                        </a:lnTo>
                        <a:lnTo>
                          <a:pt x="5193" y="4804"/>
                        </a:lnTo>
                        <a:lnTo>
                          <a:pt x="5211" y="4922"/>
                        </a:lnTo>
                        <a:lnTo>
                          <a:pt x="5227" y="5042"/>
                        </a:lnTo>
                        <a:lnTo>
                          <a:pt x="5236" y="5170"/>
                        </a:lnTo>
                        <a:lnTo>
                          <a:pt x="5236" y="5288"/>
                        </a:lnTo>
                        <a:lnTo>
                          <a:pt x="5236" y="5288"/>
                        </a:lnTo>
                        <a:lnTo>
                          <a:pt x="5236" y="5417"/>
                        </a:lnTo>
                        <a:lnTo>
                          <a:pt x="5227" y="5535"/>
                        </a:lnTo>
                        <a:lnTo>
                          <a:pt x="5211" y="5664"/>
                        </a:lnTo>
                        <a:lnTo>
                          <a:pt x="5193" y="5782"/>
                        </a:lnTo>
                        <a:lnTo>
                          <a:pt x="5159" y="5902"/>
                        </a:lnTo>
                        <a:lnTo>
                          <a:pt x="5126" y="6021"/>
                        </a:lnTo>
                        <a:lnTo>
                          <a:pt x="5091" y="6132"/>
                        </a:lnTo>
                        <a:lnTo>
                          <a:pt x="5048" y="6243"/>
                        </a:lnTo>
                        <a:lnTo>
                          <a:pt x="4997" y="6353"/>
                        </a:lnTo>
                        <a:lnTo>
                          <a:pt x="4946" y="6455"/>
                        </a:lnTo>
                        <a:lnTo>
                          <a:pt x="4887" y="6557"/>
                        </a:lnTo>
                        <a:lnTo>
                          <a:pt x="4819" y="6660"/>
                        </a:lnTo>
                        <a:lnTo>
                          <a:pt x="4750" y="6753"/>
                        </a:lnTo>
                        <a:lnTo>
                          <a:pt x="4674" y="6847"/>
                        </a:lnTo>
                        <a:lnTo>
                          <a:pt x="4598" y="6941"/>
                        </a:lnTo>
                        <a:lnTo>
                          <a:pt x="4520" y="7026"/>
                        </a:lnTo>
                        <a:lnTo>
                          <a:pt x="4436" y="7103"/>
                        </a:lnTo>
                        <a:lnTo>
                          <a:pt x="4342" y="7179"/>
                        </a:lnTo>
                        <a:lnTo>
                          <a:pt x="4257" y="7256"/>
                        </a:lnTo>
                        <a:lnTo>
                          <a:pt x="4155" y="7324"/>
                        </a:lnTo>
                        <a:lnTo>
                          <a:pt x="4061" y="7392"/>
                        </a:lnTo>
                        <a:lnTo>
                          <a:pt x="3950" y="7452"/>
                        </a:lnTo>
                        <a:lnTo>
                          <a:pt x="3848" y="7502"/>
                        </a:lnTo>
                        <a:lnTo>
                          <a:pt x="3738" y="7554"/>
                        </a:lnTo>
                        <a:lnTo>
                          <a:pt x="3627" y="7597"/>
                        </a:lnTo>
                        <a:lnTo>
                          <a:pt x="3516" y="7631"/>
                        </a:lnTo>
                        <a:lnTo>
                          <a:pt x="3397" y="7665"/>
                        </a:lnTo>
                        <a:lnTo>
                          <a:pt x="3277" y="7698"/>
                        </a:lnTo>
                        <a:lnTo>
                          <a:pt x="3159" y="7716"/>
                        </a:lnTo>
                        <a:lnTo>
                          <a:pt x="3039" y="7733"/>
                        </a:lnTo>
                        <a:lnTo>
                          <a:pt x="2912" y="7742"/>
                        </a:lnTo>
                        <a:lnTo>
                          <a:pt x="2784" y="7742"/>
                        </a:lnTo>
                        <a:lnTo>
                          <a:pt x="2784" y="7742"/>
                        </a:lnTo>
                        <a:lnTo>
                          <a:pt x="2664" y="7742"/>
                        </a:lnTo>
                        <a:lnTo>
                          <a:pt x="2537" y="7733"/>
                        </a:lnTo>
                        <a:lnTo>
                          <a:pt x="2417" y="7716"/>
                        </a:lnTo>
                        <a:lnTo>
                          <a:pt x="2290" y="7698"/>
                        </a:lnTo>
                        <a:lnTo>
                          <a:pt x="2179" y="7665"/>
                        </a:lnTo>
                        <a:lnTo>
                          <a:pt x="2060" y="7631"/>
                        </a:lnTo>
                        <a:lnTo>
                          <a:pt x="1949" y="7597"/>
                        </a:lnTo>
                        <a:lnTo>
                          <a:pt x="1830" y="7554"/>
                        </a:lnTo>
                        <a:lnTo>
                          <a:pt x="1728" y="7502"/>
                        </a:lnTo>
                        <a:lnTo>
                          <a:pt x="1617" y="7452"/>
                        </a:lnTo>
                        <a:lnTo>
                          <a:pt x="1515" y="7392"/>
                        </a:lnTo>
                        <a:lnTo>
                          <a:pt x="1421" y="7324"/>
                        </a:lnTo>
                        <a:lnTo>
                          <a:pt x="1319" y="7256"/>
                        </a:lnTo>
                        <a:lnTo>
                          <a:pt x="1225" y="7179"/>
                        </a:lnTo>
                        <a:lnTo>
                          <a:pt x="1140" y="7103"/>
                        </a:lnTo>
                        <a:lnTo>
                          <a:pt x="1056" y="7026"/>
                        </a:lnTo>
                        <a:lnTo>
                          <a:pt x="970" y="6941"/>
                        </a:lnTo>
                        <a:lnTo>
                          <a:pt x="893" y="6847"/>
                        </a:lnTo>
                        <a:lnTo>
                          <a:pt x="825" y="6753"/>
                        </a:lnTo>
                        <a:lnTo>
                          <a:pt x="757" y="6660"/>
                        </a:lnTo>
                        <a:lnTo>
                          <a:pt x="689" y="6557"/>
                        </a:lnTo>
                        <a:lnTo>
                          <a:pt x="629" y="6455"/>
                        </a:lnTo>
                        <a:lnTo>
                          <a:pt x="579" y="6353"/>
                        </a:lnTo>
                        <a:lnTo>
                          <a:pt x="528" y="6243"/>
                        </a:lnTo>
                        <a:lnTo>
                          <a:pt x="484" y="6132"/>
                        </a:lnTo>
                        <a:lnTo>
                          <a:pt x="442" y="6021"/>
                        </a:lnTo>
                        <a:lnTo>
                          <a:pt x="417" y="5902"/>
                        </a:lnTo>
                        <a:lnTo>
                          <a:pt x="383" y="5782"/>
                        </a:lnTo>
                        <a:lnTo>
                          <a:pt x="365" y="5664"/>
                        </a:lnTo>
                        <a:lnTo>
                          <a:pt x="348" y="5535"/>
                        </a:lnTo>
                        <a:lnTo>
                          <a:pt x="340" y="5417"/>
                        </a:lnTo>
                        <a:lnTo>
                          <a:pt x="332" y="5288"/>
                        </a:lnTo>
                        <a:lnTo>
                          <a:pt x="332" y="5288"/>
                        </a:lnTo>
                        <a:lnTo>
                          <a:pt x="340" y="5161"/>
                        </a:lnTo>
                        <a:lnTo>
                          <a:pt x="348" y="5042"/>
                        </a:lnTo>
                        <a:lnTo>
                          <a:pt x="365" y="4914"/>
                        </a:lnTo>
                        <a:lnTo>
                          <a:pt x="383" y="4795"/>
                        </a:lnTo>
                        <a:lnTo>
                          <a:pt x="417" y="4675"/>
                        </a:lnTo>
                        <a:lnTo>
                          <a:pt x="442" y="4557"/>
                        </a:lnTo>
                        <a:lnTo>
                          <a:pt x="484" y="4446"/>
                        </a:lnTo>
                        <a:lnTo>
                          <a:pt x="528" y="4335"/>
                        </a:lnTo>
                        <a:lnTo>
                          <a:pt x="579" y="4225"/>
                        </a:lnTo>
                        <a:lnTo>
                          <a:pt x="629" y="4122"/>
                        </a:lnTo>
                        <a:lnTo>
                          <a:pt x="689" y="4020"/>
                        </a:lnTo>
                        <a:lnTo>
                          <a:pt x="757" y="3918"/>
                        </a:lnTo>
                        <a:lnTo>
                          <a:pt x="825" y="3824"/>
                        </a:lnTo>
                        <a:lnTo>
                          <a:pt x="893" y="3731"/>
                        </a:lnTo>
                        <a:lnTo>
                          <a:pt x="970" y="3637"/>
                        </a:lnTo>
                        <a:lnTo>
                          <a:pt x="1056" y="3552"/>
                        </a:lnTo>
                        <a:lnTo>
                          <a:pt x="1140" y="3475"/>
                        </a:lnTo>
                        <a:lnTo>
                          <a:pt x="1225" y="3398"/>
                        </a:lnTo>
                        <a:lnTo>
                          <a:pt x="1319" y="3321"/>
                        </a:lnTo>
                        <a:lnTo>
                          <a:pt x="1421" y="3254"/>
                        </a:lnTo>
                        <a:lnTo>
                          <a:pt x="1515" y="3185"/>
                        </a:lnTo>
                        <a:lnTo>
                          <a:pt x="1617" y="3125"/>
                        </a:lnTo>
                        <a:lnTo>
                          <a:pt x="1728" y="3074"/>
                        </a:lnTo>
                        <a:lnTo>
                          <a:pt x="1830" y="3023"/>
                        </a:lnTo>
                        <a:lnTo>
                          <a:pt x="1949" y="2981"/>
                        </a:lnTo>
                        <a:lnTo>
                          <a:pt x="2060" y="2947"/>
                        </a:lnTo>
                        <a:lnTo>
                          <a:pt x="2179" y="2913"/>
                        </a:lnTo>
                        <a:lnTo>
                          <a:pt x="2290" y="2878"/>
                        </a:lnTo>
                        <a:lnTo>
                          <a:pt x="2417" y="2862"/>
                        </a:lnTo>
                        <a:lnTo>
                          <a:pt x="2537" y="2844"/>
                        </a:lnTo>
                        <a:lnTo>
                          <a:pt x="2664" y="2836"/>
                        </a:lnTo>
                        <a:lnTo>
                          <a:pt x="2784" y="2836"/>
                        </a:lnTo>
                        <a:lnTo>
                          <a:pt x="2784" y="2836"/>
                        </a:lnTo>
                        <a:lnTo>
                          <a:pt x="2996" y="2844"/>
                        </a:lnTo>
                        <a:lnTo>
                          <a:pt x="3201" y="2871"/>
                        </a:lnTo>
                        <a:lnTo>
                          <a:pt x="3397" y="2913"/>
                        </a:lnTo>
                        <a:lnTo>
                          <a:pt x="3593" y="2973"/>
                        </a:lnTo>
                        <a:lnTo>
                          <a:pt x="3550" y="2896"/>
                        </a:lnTo>
                        <a:lnTo>
                          <a:pt x="3473" y="2768"/>
                        </a:lnTo>
                        <a:lnTo>
                          <a:pt x="3413" y="2640"/>
                        </a:lnTo>
                        <a:lnTo>
                          <a:pt x="3371" y="2539"/>
                        </a:lnTo>
                        <a:lnTo>
                          <a:pt x="3371" y="2539"/>
                        </a:lnTo>
                        <a:lnTo>
                          <a:pt x="3371" y="2539"/>
                        </a:lnTo>
                        <a:lnTo>
                          <a:pt x="3081" y="2512"/>
                        </a:lnTo>
                        <a:lnTo>
                          <a:pt x="2937" y="2504"/>
                        </a:lnTo>
                        <a:lnTo>
                          <a:pt x="2784" y="2495"/>
                        </a:lnTo>
                        <a:lnTo>
                          <a:pt x="2784" y="2495"/>
                        </a:lnTo>
                        <a:lnTo>
                          <a:pt x="2631" y="2504"/>
                        </a:lnTo>
                        <a:lnTo>
                          <a:pt x="2469" y="2512"/>
                        </a:lnTo>
                        <a:lnTo>
                          <a:pt x="2306" y="2539"/>
                        </a:lnTo>
                        <a:lnTo>
                          <a:pt x="2162" y="2564"/>
                        </a:lnTo>
                        <a:lnTo>
                          <a:pt x="2162" y="2564"/>
                        </a:lnTo>
                        <a:lnTo>
                          <a:pt x="2162" y="1559"/>
                        </a:lnTo>
                        <a:lnTo>
                          <a:pt x="2162" y="1559"/>
                        </a:lnTo>
                        <a:lnTo>
                          <a:pt x="2170" y="1499"/>
                        </a:lnTo>
                        <a:lnTo>
                          <a:pt x="2179" y="1439"/>
                        </a:lnTo>
                        <a:lnTo>
                          <a:pt x="2188" y="1380"/>
                        </a:lnTo>
                        <a:lnTo>
                          <a:pt x="2213" y="1329"/>
                        </a:lnTo>
                        <a:lnTo>
                          <a:pt x="2239" y="1278"/>
                        </a:lnTo>
                        <a:lnTo>
                          <a:pt x="2264" y="1227"/>
                        </a:lnTo>
                        <a:lnTo>
                          <a:pt x="2299" y="1176"/>
                        </a:lnTo>
                        <a:lnTo>
                          <a:pt x="2341" y="1133"/>
                        </a:lnTo>
                        <a:lnTo>
                          <a:pt x="2384" y="1099"/>
                        </a:lnTo>
                        <a:lnTo>
                          <a:pt x="2426" y="1065"/>
                        </a:lnTo>
                        <a:lnTo>
                          <a:pt x="2477" y="1031"/>
                        </a:lnTo>
                        <a:lnTo>
                          <a:pt x="2528" y="1005"/>
                        </a:lnTo>
                        <a:lnTo>
                          <a:pt x="2588" y="988"/>
                        </a:lnTo>
                        <a:lnTo>
                          <a:pt x="2647" y="971"/>
                        </a:lnTo>
                        <a:lnTo>
                          <a:pt x="2707" y="962"/>
                        </a:lnTo>
                        <a:lnTo>
                          <a:pt x="2767" y="962"/>
                        </a:lnTo>
                        <a:lnTo>
                          <a:pt x="2767" y="962"/>
                        </a:lnTo>
                        <a:lnTo>
                          <a:pt x="2834" y="962"/>
                        </a:lnTo>
                        <a:lnTo>
                          <a:pt x="2894" y="971"/>
                        </a:lnTo>
                        <a:lnTo>
                          <a:pt x="2894" y="962"/>
                        </a:lnTo>
                        <a:lnTo>
                          <a:pt x="2878" y="818"/>
                        </a:lnTo>
                        <a:lnTo>
                          <a:pt x="2860" y="664"/>
                        </a:lnTo>
                        <a:lnTo>
                          <a:pt x="2860" y="630"/>
                        </a:lnTo>
                        <a:lnTo>
                          <a:pt x="2860" y="630"/>
                        </a:lnTo>
                        <a:lnTo>
                          <a:pt x="2767" y="622"/>
                        </a:lnTo>
                        <a:lnTo>
                          <a:pt x="2767" y="622"/>
                        </a:lnTo>
                        <a:lnTo>
                          <a:pt x="2673" y="630"/>
                        </a:lnTo>
                        <a:lnTo>
                          <a:pt x="2580" y="648"/>
                        </a:lnTo>
                        <a:lnTo>
                          <a:pt x="2486" y="673"/>
                        </a:lnTo>
                        <a:lnTo>
                          <a:pt x="2400" y="699"/>
                        </a:lnTo>
                        <a:lnTo>
                          <a:pt x="2315" y="741"/>
                        </a:lnTo>
                        <a:lnTo>
                          <a:pt x="2239" y="793"/>
                        </a:lnTo>
                        <a:lnTo>
                          <a:pt x="2170" y="844"/>
                        </a:lnTo>
                        <a:lnTo>
                          <a:pt x="2103" y="903"/>
                        </a:lnTo>
                        <a:lnTo>
                          <a:pt x="2043" y="971"/>
                        </a:lnTo>
                        <a:lnTo>
                          <a:pt x="1992" y="1047"/>
                        </a:lnTo>
                        <a:lnTo>
                          <a:pt x="1941" y="1125"/>
                        </a:lnTo>
                        <a:lnTo>
                          <a:pt x="1907" y="1210"/>
                        </a:lnTo>
                        <a:lnTo>
                          <a:pt x="1873" y="1294"/>
                        </a:lnTo>
                        <a:lnTo>
                          <a:pt x="1847" y="1380"/>
                        </a:lnTo>
                        <a:lnTo>
                          <a:pt x="1838" y="1474"/>
                        </a:lnTo>
                        <a:lnTo>
                          <a:pt x="1830" y="1559"/>
                        </a:lnTo>
                        <a:lnTo>
                          <a:pt x="1830" y="1559"/>
                        </a:lnTo>
                        <a:lnTo>
                          <a:pt x="1830" y="2666"/>
                        </a:lnTo>
                        <a:lnTo>
                          <a:pt x="1830" y="2666"/>
                        </a:lnTo>
                        <a:lnTo>
                          <a:pt x="1660" y="2733"/>
                        </a:lnTo>
                        <a:lnTo>
                          <a:pt x="1575" y="2768"/>
                        </a:lnTo>
                        <a:lnTo>
                          <a:pt x="1498" y="2811"/>
                        </a:lnTo>
                        <a:lnTo>
                          <a:pt x="1498" y="1482"/>
                        </a:lnTo>
                        <a:lnTo>
                          <a:pt x="1498" y="1482"/>
                        </a:lnTo>
                        <a:lnTo>
                          <a:pt x="1506" y="1363"/>
                        </a:lnTo>
                        <a:lnTo>
                          <a:pt x="1524" y="1252"/>
                        </a:lnTo>
                        <a:lnTo>
                          <a:pt x="1549" y="1142"/>
                        </a:lnTo>
                        <a:lnTo>
                          <a:pt x="1583" y="1040"/>
                        </a:lnTo>
                        <a:lnTo>
                          <a:pt x="1634" y="937"/>
                        </a:lnTo>
                        <a:lnTo>
                          <a:pt x="1694" y="844"/>
                        </a:lnTo>
                        <a:lnTo>
                          <a:pt x="1753" y="759"/>
                        </a:lnTo>
                        <a:lnTo>
                          <a:pt x="1830" y="673"/>
                        </a:lnTo>
                        <a:lnTo>
                          <a:pt x="1907" y="597"/>
                        </a:lnTo>
                        <a:lnTo>
                          <a:pt x="2000" y="528"/>
                        </a:lnTo>
                        <a:lnTo>
                          <a:pt x="2094" y="477"/>
                        </a:lnTo>
                        <a:lnTo>
                          <a:pt x="2188" y="426"/>
                        </a:lnTo>
                        <a:lnTo>
                          <a:pt x="2299" y="383"/>
                        </a:lnTo>
                        <a:lnTo>
                          <a:pt x="2409" y="358"/>
                        </a:lnTo>
                        <a:lnTo>
                          <a:pt x="2520" y="341"/>
                        </a:lnTo>
                        <a:lnTo>
                          <a:pt x="2639" y="332"/>
                        </a:lnTo>
                        <a:lnTo>
                          <a:pt x="2639" y="332"/>
                        </a:lnTo>
                        <a:lnTo>
                          <a:pt x="2834" y="332"/>
                        </a:lnTo>
                        <a:lnTo>
                          <a:pt x="2827" y="213"/>
                        </a:lnTo>
                        <a:lnTo>
                          <a:pt x="2827" y="60"/>
                        </a:lnTo>
                        <a:lnTo>
                          <a:pt x="2827" y="0"/>
                        </a:lnTo>
                        <a:lnTo>
                          <a:pt x="2827" y="0"/>
                        </a:lnTo>
                        <a:lnTo>
                          <a:pt x="2639" y="0"/>
                        </a:lnTo>
                        <a:lnTo>
                          <a:pt x="2639" y="0"/>
                        </a:lnTo>
                        <a:lnTo>
                          <a:pt x="2495" y="9"/>
                        </a:lnTo>
                        <a:lnTo>
                          <a:pt x="2350" y="35"/>
                        </a:lnTo>
                        <a:lnTo>
                          <a:pt x="2205" y="69"/>
                        </a:lnTo>
                        <a:lnTo>
                          <a:pt x="2068" y="120"/>
                        </a:lnTo>
                        <a:lnTo>
                          <a:pt x="1941" y="180"/>
                        </a:lnTo>
                        <a:lnTo>
                          <a:pt x="1822" y="256"/>
                        </a:lnTo>
                        <a:lnTo>
                          <a:pt x="1702" y="341"/>
                        </a:lnTo>
                        <a:lnTo>
                          <a:pt x="1600" y="434"/>
                        </a:lnTo>
                        <a:lnTo>
                          <a:pt x="1506" y="545"/>
                        </a:lnTo>
                        <a:lnTo>
                          <a:pt x="1421" y="656"/>
                        </a:lnTo>
                        <a:lnTo>
                          <a:pt x="1345" y="775"/>
                        </a:lnTo>
                        <a:lnTo>
                          <a:pt x="1285" y="903"/>
                        </a:lnTo>
                        <a:lnTo>
                          <a:pt x="1234" y="1040"/>
                        </a:lnTo>
                        <a:lnTo>
                          <a:pt x="1200" y="1184"/>
                        </a:lnTo>
                        <a:lnTo>
                          <a:pt x="1174" y="1329"/>
                        </a:lnTo>
                        <a:lnTo>
                          <a:pt x="1166" y="1482"/>
                        </a:lnTo>
                        <a:lnTo>
                          <a:pt x="1166" y="1482"/>
                        </a:lnTo>
                        <a:lnTo>
                          <a:pt x="1166" y="3023"/>
                        </a:lnTo>
                        <a:lnTo>
                          <a:pt x="1166" y="3023"/>
                        </a:lnTo>
                        <a:lnTo>
                          <a:pt x="1038" y="3118"/>
                        </a:lnTo>
                        <a:lnTo>
                          <a:pt x="911" y="3219"/>
                        </a:lnTo>
                        <a:lnTo>
                          <a:pt x="800" y="3339"/>
                        </a:lnTo>
                        <a:lnTo>
                          <a:pt x="689" y="3457"/>
                        </a:lnTo>
                        <a:lnTo>
                          <a:pt x="586" y="3577"/>
                        </a:lnTo>
                        <a:lnTo>
                          <a:pt x="484" y="3713"/>
                        </a:lnTo>
                        <a:lnTo>
                          <a:pt x="399" y="3849"/>
                        </a:lnTo>
                        <a:lnTo>
                          <a:pt x="323" y="3994"/>
                        </a:lnTo>
                        <a:lnTo>
                          <a:pt x="246" y="4139"/>
                        </a:lnTo>
                        <a:lnTo>
                          <a:pt x="187" y="4292"/>
                        </a:lnTo>
                        <a:lnTo>
                          <a:pt x="127" y="4446"/>
                        </a:lnTo>
                        <a:lnTo>
                          <a:pt x="85" y="4608"/>
                        </a:lnTo>
                        <a:lnTo>
                          <a:pt x="51" y="4778"/>
                        </a:lnTo>
                        <a:lnTo>
                          <a:pt x="25" y="4940"/>
                        </a:lnTo>
                        <a:lnTo>
                          <a:pt x="7" y="5118"/>
                        </a:lnTo>
                        <a:lnTo>
                          <a:pt x="0" y="5288"/>
                        </a:lnTo>
                        <a:lnTo>
                          <a:pt x="0" y="5288"/>
                        </a:lnTo>
                        <a:lnTo>
                          <a:pt x="7" y="5433"/>
                        </a:lnTo>
                        <a:lnTo>
                          <a:pt x="16" y="5578"/>
                        </a:lnTo>
                        <a:lnTo>
                          <a:pt x="33" y="5715"/>
                        </a:lnTo>
                        <a:lnTo>
                          <a:pt x="59" y="5851"/>
                        </a:lnTo>
                        <a:lnTo>
                          <a:pt x="93" y="5987"/>
                        </a:lnTo>
                        <a:lnTo>
                          <a:pt x="127" y="6114"/>
                        </a:lnTo>
                        <a:lnTo>
                          <a:pt x="170" y="6251"/>
                        </a:lnTo>
                        <a:lnTo>
                          <a:pt x="221" y="6379"/>
                        </a:lnTo>
                        <a:lnTo>
                          <a:pt x="281" y="6498"/>
                        </a:lnTo>
                        <a:lnTo>
                          <a:pt x="340" y="6617"/>
                        </a:lnTo>
                        <a:lnTo>
                          <a:pt x="408" y="6736"/>
                        </a:lnTo>
                        <a:lnTo>
                          <a:pt x="476" y="6847"/>
                        </a:lnTo>
                        <a:lnTo>
                          <a:pt x="553" y="6958"/>
                        </a:lnTo>
                        <a:lnTo>
                          <a:pt x="638" y="7060"/>
                        </a:lnTo>
                        <a:lnTo>
                          <a:pt x="724" y="7163"/>
                        </a:lnTo>
                        <a:lnTo>
                          <a:pt x="817" y="7264"/>
                        </a:lnTo>
                        <a:lnTo>
                          <a:pt x="918" y="7350"/>
                        </a:lnTo>
                        <a:lnTo>
                          <a:pt x="1012" y="7443"/>
                        </a:lnTo>
                        <a:lnTo>
                          <a:pt x="1123" y="7528"/>
                        </a:lnTo>
                        <a:lnTo>
                          <a:pt x="1234" y="7605"/>
                        </a:lnTo>
                        <a:lnTo>
                          <a:pt x="1345" y="7673"/>
                        </a:lnTo>
                        <a:lnTo>
                          <a:pt x="1464" y="7742"/>
                        </a:lnTo>
                        <a:lnTo>
                          <a:pt x="1583" y="7801"/>
                        </a:lnTo>
                        <a:lnTo>
                          <a:pt x="1702" y="7860"/>
                        </a:lnTo>
                        <a:lnTo>
                          <a:pt x="1830" y="7912"/>
                        </a:lnTo>
                        <a:lnTo>
                          <a:pt x="1958" y="7954"/>
                        </a:lnTo>
                        <a:lnTo>
                          <a:pt x="2094" y="7988"/>
                        </a:lnTo>
                        <a:lnTo>
                          <a:pt x="2221" y="8023"/>
                        </a:lnTo>
                        <a:lnTo>
                          <a:pt x="2366" y="8048"/>
                        </a:lnTo>
                        <a:lnTo>
                          <a:pt x="2502" y="8065"/>
                        </a:lnTo>
                        <a:lnTo>
                          <a:pt x="2647" y="8074"/>
                        </a:lnTo>
                        <a:lnTo>
                          <a:pt x="2784" y="8081"/>
                        </a:lnTo>
                        <a:lnTo>
                          <a:pt x="2784" y="8081"/>
                        </a:lnTo>
                        <a:lnTo>
                          <a:pt x="2928" y="8074"/>
                        </a:lnTo>
                        <a:lnTo>
                          <a:pt x="3073" y="8065"/>
                        </a:lnTo>
                        <a:lnTo>
                          <a:pt x="3210" y="8048"/>
                        </a:lnTo>
                        <a:lnTo>
                          <a:pt x="3346" y="8023"/>
                        </a:lnTo>
                        <a:lnTo>
                          <a:pt x="3482" y="7988"/>
                        </a:lnTo>
                        <a:lnTo>
                          <a:pt x="3618" y="7954"/>
                        </a:lnTo>
                        <a:lnTo>
                          <a:pt x="3745" y="7912"/>
                        </a:lnTo>
                        <a:lnTo>
                          <a:pt x="3874" y="7860"/>
                        </a:lnTo>
                        <a:lnTo>
                          <a:pt x="3992" y="7801"/>
                        </a:lnTo>
                        <a:lnTo>
                          <a:pt x="4112" y="7742"/>
                        </a:lnTo>
                        <a:lnTo>
                          <a:pt x="4231" y="7673"/>
                        </a:lnTo>
                        <a:lnTo>
                          <a:pt x="4342" y="7605"/>
                        </a:lnTo>
                        <a:lnTo>
                          <a:pt x="4453" y="7528"/>
                        </a:lnTo>
                        <a:lnTo>
                          <a:pt x="4555" y="7443"/>
                        </a:lnTo>
                        <a:lnTo>
                          <a:pt x="4657" y="7350"/>
                        </a:lnTo>
                        <a:lnTo>
                          <a:pt x="4759" y="7264"/>
                        </a:lnTo>
                        <a:lnTo>
                          <a:pt x="4844" y="7163"/>
                        </a:lnTo>
                        <a:lnTo>
                          <a:pt x="4938" y="7060"/>
                        </a:lnTo>
                        <a:lnTo>
                          <a:pt x="5015" y="6958"/>
                        </a:lnTo>
                        <a:lnTo>
                          <a:pt x="5100" y="6847"/>
                        </a:lnTo>
                        <a:lnTo>
                          <a:pt x="5168" y="6736"/>
                        </a:lnTo>
                        <a:lnTo>
                          <a:pt x="5236" y="6617"/>
                        </a:lnTo>
                        <a:lnTo>
                          <a:pt x="5295" y="6498"/>
                        </a:lnTo>
                        <a:lnTo>
                          <a:pt x="5355" y="6379"/>
                        </a:lnTo>
                        <a:lnTo>
                          <a:pt x="5406" y="6251"/>
                        </a:lnTo>
                        <a:lnTo>
                          <a:pt x="5449" y="6114"/>
                        </a:lnTo>
                        <a:lnTo>
                          <a:pt x="5483" y="5987"/>
                        </a:lnTo>
                        <a:lnTo>
                          <a:pt x="5516" y="5851"/>
                        </a:lnTo>
                        <a:lnTo>
                          <a:pt x="5543" y="5715"/>
                        </a:lnTo>
                        <a:lnTo>
                          <a:pt x="5560" y="5578"/>
                        </a:lnTo>
                        <a:lnTo>
                          <a:pt x="5568" y="5433"/>
                        </a:lnTo>
                        <a:lnTo>
                          <a:pt x="5568" y="5288"/>
                        </a:lnTo>
                        <a:lnTo>
                          <a:pt x="5568" y="5288"/>
                        </a:lnTo>
                        <a:lnTo>
                          <a:pt x="5560" y="5067"/>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69" name="Freeform 427">
                    <a:extLst>
                      <a:ext uri="{FF2B5EF4-FFF2-40B4-BE49-F238E27FC236}">
                        <a16:creationId xmlns:a16="http://schemas.microsoft.com/office/drawing/2014/main" id="{FC20A8CD-A065-104A-96B8-803FC3362E36}"/>
                      </a:ext>
                    </a:extLst>
                  </p:cNvPr>
                  <p:cNvSpPr/>
                  <p:nvPr/>
                </p:nvSpPr>
                <p:spPr>
                  <a:xfrm>
                    <a:off x="2323080" y="5131080"/>
                    <a:ext cx="336960" cy="1121400"/>
                  </a:xfrm>
                  <a:custGeom>
                    <a:avLst/>
                    <a:gdLst/>
                    <a:ahLst/>
                    <a:cxnLst>
                      <a:cxn ang="3cd4">
                        <a:pos x="hc" y="t"/>
                      </a:cxn>
                      <a:cxn ang="cd2">
                        <a:pos x="l" y="vc"/>
                      </a:cxn>
                      <a:cxn ang="cd4">
                        <a:pos x="hc" y="b"/>
                      </a:cxn>
                      <a:cxn ang="0">
                        <a:pos x="r" y="vc"/>
                      </a:cxn>
                    </a:cxnLst>
                    <a:rect l="l" t="t" r="r" b="b"/>
                    <a:pathLst>
                      <a:path w="937" h="3116">
                        <a:moveTo>
                          <a:pt x="937" y="247"/>
                        </a:moveTo>
                        <a:lnTo>
                          <a:pt x="937" y="247"/>
                        </a:lnTo>
                        <a:lnTo>
                          <a:pt x="724" y="0"/>
                        </a:lnTo>
                        <a:lnTo>
                          <a:pt x="724" y="0"/>
                        </a:lnTo>
                        <a:lnTo>
                          <a:pt x="639" y="76"/>
                        </a:lnTo>
                        <a:lnTo>
                          <a:pt x="563" y="153"/>
                        </a:lnTo>
                        <a:lnTo>
                          <a:pt x="486" y="238"/>
                        </a:lnTo>
                        <a:lnTo>
                          <a:pt x="418" y="323"/>
                        </a:lnTo>
                        <a:lnTo>
                          <a:pt x="358" y="416"/>
                        </a:lnTo>
                        <a:lnTo>
                          <a:pt x="298" y="501"/>
                        </a:lnTo>
                        <a:lnTo>
                          <a:pt x="239" y="604"/>
                        </a:lnTo>
                        <a:lnTo>
                          <a:pt x="187" y="697"/>
                        </a:lnTo>
                        <a:lnTo>
                          <a:pt x="145" y="800"/>
                        </a:lnTo>
                        <a:lnTo>
                          <a:pt x="111" y="902"/>
                        </a:lnTo>
                        <a:lnTo>
                          <a:pt x="77" y="1004"/>
                        </a:lnTo>
                        <a:lnTo>
                          <a:pt x="51" y="1115"/>
                        </a:lnTo>
                        <a:lnTo>
                          <a:pt x="26" y="1225"/>
                        </a:lnTo>
                        <a:lnTo>
                          <a:pt x="9" y="1336"/>
                        </a:lnTo>
                        <a:lnTo>
                          <a:pt x="0" y="1447"/>
                        </a:lnTo>
                        <a:lnTo>
                          <a:pt x="0" y="1557"/>
                        </a:lnTo>
                        <a:lnTo>
                          <a:pt x="0" y="1557"/>
                        </a:lnTo>
                        <a:lnTo>
                          <a:pt x="0" y="1668"/>
                        </a:lnTo>
                        <a:lnTo>
                          <a:pt x="9" y="1779"/>
                        </a:lnTo>
                        <a:lnTo>
                          <a:pt x="26" y="1890"/>
                        </a:lnTo>
                        <a:lnTo>
                          <a:pt x="51" y="2000"/>
                        </a:lnTo>
                        <a:lnTo>
                          <a:pt x="77" y="2111"/>
                        </a:lnTo>
                        <a:lnTo>
                          <a:pt x="111" y="2214"/>
                        </a:lnTo>
                        <a:lnTo>
                          <a:pt x="145" y="2316"/>
                        </a:lnTo>
                        <a:lnTo>
                          <a:pt x="187" y="2418"/>
                        </a:lnTo>
                        <a:lnTo>
                          <a:pt x="239" y="2512"/>
                        </a:lnTo>
                        <a:lnTo>
                          <a:pt x="298" y="2614"/>
                        </a:lnTo>
                        <a:lnTo>
                          <a:pt x="358" y="2708"/>
                        </a:lnTo>
                        <a:lnTo>
                          <a:pt x="418" y="2793"/>
                        </a:lnTo>
                        <a:lnTo>
                          <a:pt x="486" y="2878"/>
                        </a:lnTo>
                        <a:lnTo>
                          <a:pt x="563" y="2963"/>
                        </a:lnTo>
                        <a:lnTo>
                          <a:pt x="639" y="3040"/>
                        </a:lnTo>
                        <a:lnTo>
                          <a:pt x="724" y="3116"/>
                        </a:lnTo>
                        <a:lnTo>
                          <a:pt x="724" y="3116"/>
                        </a:lnTo>
                        <a:lnTo>
                          <a:pt x="937" y="2853"/>
                        </a:lnTo>
                        <a:lnTo>
                          <a:pt x="937" y="2853"/>
                        </a:lnTo>
                        <a:lnTo>
                          <a:pt x="869" y="2784"/>
                        </a:lnTo>
                        <a:lnTo>
                          <a:pt x="801" y="2724"/>
                        </a:lnTo>
                        <a:lnTo>
                          <a:pt x="682" y="2588"/>
                        </a:lnTo>
                        <a:lnTo>
                          <a:pt x="579" y="2435"/>
                        </a:lnTo>
                        <a:lnTo>
                          <a:pt x="494" y="2273"/>
                        </a:lnTo>
                        <a:lnTo>
                          <a:pt x="426" y="2103"/>
                        </a:lnTo>
                        <a:lnTo>
                          <a:pt x="376" y="1924"/>
                        </a:lnTo>
                        <a:lnTo>
                          <a:pt x="358" y="1839"/>
                        </a:lnTo>
                        <a:lnTo>
                          <a:pt x="341" y="1745"/>
                        </a:lnTo>
                        <a:lnTo>
                          <a:pt x="332" y="1651"/>
                        </a:lnTo>
                        <a:lnTo>
                          <a:pt x="332" y="1557"/>
                        </a:lnTo>
                        <a:lnTo>
                          <a:pt x="332" y="1557"/>
                        </a:lnTo>
                        <a:lnTo>
                          <a:pt x="332" y="1464"/>
                        </a:lnTo>
                        <a:lnTo>
                          <a:pt x="341" y="1370"/>
                        </a:lnTo>
                        <a:lnTo>
                          <a:pt x="358" y="1276"/>
                        </a:lnTo>
                        <a:lnTo>
                          <a:pt x="376" y="1191"/>
                        </a:lnTo>
                        <a:lnTo>
                          <a:pt x="426" y="1013"/>
                        </a:lnTo>
                        <a:lnTo>
                          <a:pt x="494" y="842"/>
                        </a:lnTo>
                        <a:lnTo>
                          <a:pt x="579" y="672"/>
                        </a:lnTo>
                        <a:lnTo>
                          <a:pt x="682" y="519"/>
                        </a:lnTo>
                        <a:lnTo>
                          <a:pt x="801" y="374"/>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0" name="Freeform 428">
                    <a:extLst>
                      <a:ext uri="{FF2B5EF4-FFF2-40B4-BE49-F238E27FC236}">
                        <a16:creationId xmlns:a16="http://schemas.microsoft.com/office/drawing/2014/main" id="{C7D59C7F-21B3-4447-9559-50957149D4BB}"/>
                      </a:ext>
                    </a:extLst>
                  </p:cNvPr>
                  <p:cNvSpPr/>
                  <p:nvPr/>
                </p:nvSpPr>
                <p:spPr>
                  <a:xfrm>
                    <a:off x="3429719" y="5100480"/>
                    <a:ext cx="373680" cy="1182600"/>
                  </a:xfrm>
                  <a:custGeom>
                    <a:avLst/>
                    <a:gdLst/>
                    <a:ahLst/>
                    <a:cxnLst>
                      <a:cxn ang="3cd4">
                        <a:pos x="hc" y="t"/>
                      </a:cxn>
                      <a:cxn ang="cd2">
                        <a:pos x="l" y="vc"/>
                      </a:cxn>
                      <a:cxn ang="cd4">
                        <a:pos x="hc" y="b"/>
                      </a:cxn>
                      <a:cxn ang="0">
                        <a:pos x="r" y="vc"/>
                      </a:cxn>
                    </a:cxnLst>
                    <a:rect l="l" t="t" r="r" b="b"/>
                    <a:pathLst>
                      <a:path w="1039" h="3286">
                        <a:moveTo>
                          <a:pt x="0" y="3014"/>
                        </a:moveTo>
                        <a:lnTo>
                          <a:pt x="0" y="3014"/>
                        </a:lnTo>
                        <a:lnTo>
                          <a:pt x="205" y="3286"/>
                        </a:lnTo>
                        <a:lnTo>
                          <a:pt x="205" y="3286"/>
                        </a:lnTo>
                        <a:lnTo>
                          <a:pt x="307" y="3210"/>
                        </a:lnTo>
                        <a:lnTo>
                          <a:pt x="392" y="3133"/>
                        </a:lnTo>
                        <a:lnTo>
                          <a:pt x="477" y="3048"/>
                        </a:lnTo>
                        <a:lnTo>
                          <a:pt x="554" y="2954"/>
                        </a:lnTo>
                        <a:lnTo>
                          <a:pt x="631" y="2860"/>
                        </a:lnTo>
                        <a:lnTo>
                          <a:pt x="699" y="2767"/>
                        </a:lnTo>
                        <a:lnTo>
                          <a:pt x="758" y="2664"/>
                        </a:lnTo>
                        <a:lnTo>
                          <a:pt x="818" y="2562"/>
                        </a:lnTo>
                        <a:lnTo>
                          <a:pt x="869" y="2452"/>
                        </a:lnTo>
                        <a:lnTo>
                          <a:pt x="911" y="2341"/>
                        </a:lnTo>
                        <a:lnTo>
                          <a:pt x="954" y="2230"/>
                        </a:lnTo>
                        <a:lnTo>
                          <a:pt x="980" y="2120"/>
                        </a:lnTo>
                        <a:lnTo>
                          <a:pt x="1005" y="2000"/>
                        </a:lnTo>
                        <a:lnTo>
                          <a:pt x="1022" y="1881"/>
                        </a:lnTo>
                        <a:lnTo>
                          <a:pt x="1039" y="1762"/>
                        </a:lnTo>
                        <a:lnTo>
                          <a:pt x="1039" y="1642"/>
                        </a:lnTo>
                        <a:lnTo>
                          <a:pt x="1039" y="1642"/>
                        </a:lnTo>
                        <a:lnTo>
                          <a:pt x="1031" y="1506"/>
                        </a:lnTo>
                        <a:lnTo>
                          <a:pt x="1022" y="1370"/>
                        </a:lnTo>
                        <a:lnTo>
                          <a:pt x="996" y="1234"/>
                        </a:lnTo>
                        <a:lnTo>
                          <a:pt x="971" y="1107"/>
                        </a:lnTo>
                        <a:lnTo>
                          <a:pt x="929" y="978"/>
                        </a:lnTo>
                        <a:lnTo>
                          <a:pt x="886" y="860"/>
                        </a:lnTo>
                        <a:lnTo>
                          <a:pt x="835" y="740"/>
                        </a:lnTo>
                        <a:lnTo>
                          <a:pt x="767" y="621"/>
                        </a:lnTo>
                        <a:lnTo>
                          <a:pt x="767" y="621"/>
                        </a:lnTo>
                        <a:lnTo>
                          <a:pt x="664" y="519"/>
                        </a:lnTo>
                        <a:lnTo>
                          <a:pt x="571" y="417"/>
                        </a:lnTo>
                        <a:lnTo>
                          <a:pt x="477" y="306"/>
                        </a:lnTo>
                        <a:lnTo>
                          <a:pt x="383" y="195"/>
                        </a:lnTo>
                        <a:lnTo>
                          <a:pt x="290" y="85"/>
                        </a:lnTo>
                        <a:lnTo>
                          <a:pt x="247" y="25"/>
                        </a:lnTo>
                        <a:lnTo>
                          <a:pt x="247" y="25"/>
                        </a:lnTo>
                        <a:lnTo>
                          <a:pt x="205" y="0"/>
                        </a:lnTo>
                        <a:lnTo>
                          <a:pt x="205" y="0"/>
                        </a:lnTo>
                        <a:lnTo>
                          <a:pt x="0" y="246"/>
                        </a:lnTo>
                        <a:lnTo>
                          <a:pt x="0" y="246"/>
                        </a:lnTo>
                        <a:lnTo>
                          <a:pt x="85" y="314"/>
                        </a:lnTo>
                        <a:lnTo>
                          <a:pt x="162" y="383"/>
                        </a:lnTo>
                        <a:lnTo>
                          <a:pt x="239" y="450"/>
                        </a:lnTo>
                        <a:lnTo>
                          <a:pt x="307" y="528"/>
                        </a:lnTo>
                        <a:lnTo>
                          <a:pt x="367" y="604"/>
                        </a:lnTo>
                        <a:lnTo>
                          <a:pt x="426" y="689"/>
                        </a:lnTo>
                        <a:lnTo>
                          <a:pt x="477" y="774"/>
                        </a:lnTo>
                        <a:lnTo>
                          <a:pt x="528" y="860"/>
                        </a:lnTo>
                        <a:lnTo>
                          <a:pt x="571" y="953"/>
                        </a:lnTo>
                        <a:lnTo>
                          <a:pt x="605" y="1047"/>
                        </a:lnTo>
                        <a:lnTo>
                          <a:pt x="639" y="1140"/>
                        </a:lnTo>
                        <a:lnTo>
                          <a:pt x="664" y="1234"/>
                        </a:lnTo>
                        <a:lnTo>
                          <a:pt x="682" y="1336"/>
                        </a:lnTo>
                        <a:lnTo>
                          <a:pt x="699" y="1439"/>
                        </a:lnTo>
                        <a:lnTo>
                          <a:pt x="707" y="1541"/>
                        </a:lnTo>
                        <a:lnTo>
                          <a:pt x="707" y="1642"/>
                        </a:lnTo>
                        <a:lnTo>
                          <a:pt x="707" y="1642"/>
                        </a:lnTo>
                        <a:lnTo>
                          <a:pt x="707" y="1745"/>
                        </a:lnTo>
                        <a:lnTo>
                          <a:pt x="699" y="1847"/>
                        </a:lnTo>
                        <a:lnTo>
                          <a:pt x="682" y="1941"/>
                        </a:lnTo>
                        <a:lnTo>
                          <a:pt x="664" y="2043"/>
                        </a:lnTo>
                        <a:lnTo>
                          <a:pt x="639" y="2136"/>
                        </a:lnTo>
                        <a:lnTo>
                          <a:pt x="605" y="2230"/>
                        </a:lnTo>
                        <a:lnTo>
                          <a:pt x="571" y="2315"/>
                        </a:lnTo>
                        <a:lnTo>
                          <a:pt x="528" y="2410"/>
                        </a:lnTo>
                        <a:lnTo>
                          <a:pt x="477" y="2495"/>
                        </a:lnTo>
                        <a:lnTo>
                          <a:pt x="426" y="2579"/>
                        </a:lnTo>
                        <a:lnTo>
                          <a:pt x="367" y="2656"/>
                        </a:lnTo>
                        <a:lnTo>
                          <a:pt x="307" y="2742"/>
                        </a:lnTo>
                        <a:lnTo>
                          <a:pt x="239" y="2809"/>
                        </a:lnTo>
                        <a:lnTo>
                          <a:pt x="162" y="2886"/>
                        </a:lnTo>
                        <a:lnTo>
                          <a:pt x="85" y="2954"/>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1" name="Freeform 429">
                    <a:extLst>
                      <a:ext uri="{FF2B5EF4-FFF2-40B4-BE49-F238E27FC236}">
                        <a16:creationId xmlns:a16="http://schemas.microsoft.com/office/drawing/2014/main" id="{E504D1AD-BDC7-F44C-AFB6-72A714D9DF43}"/>
                      </a:ext>
                    </a:extLst>
                  </p:cNvPr>
                  <p:cNvSpPr/>
                  <p:nvPr/>
                </p:nvSpPr>
                <p:spPr>
                  <a:xfrm>
                    <a:off x="6504120" y="5305679"/>
                    <a:ext cx="284400" cy="339840"/>
                  </a:xfrm>
                  <a:custGeom>
                    <a:avLst/>
                    <a:gdLst/>
                    <a:ahLst/>
                    <a:cxnLst>
                      <a:cxn ang="3cd4">
                        <a:pos x="hc" y="t"/>
                      </a:cxn>
                      <a:cxn ang="cd2">
                        <a:pos x="l" y="vc"/>
                      </a:cxn>
                      <a:cxn ang="cd4">
                        <a:pos x="hc" y="b"/>
                      </a:cxn>
                      <a:cxn ang="0">
                        <a:pos x="r" y="vc"/>
                      </a:cxn>
                    </a:cxnLst>
                    <a:rect l="l" t="t" r="r" b="b"/>
                    <a:pathLst>
                      <a:path w="791" h="945">
                        <a:moveTo>
                          <a:pt x="545" y="579"/>
                        </a:moveTo>
                        <a:lnTo>
                          <a:pt x="579" y="570"/>
                        </a:lnTo>
                        <a:lnTo>
                          <a:pt x="613" y="553"/>
                        </a:lnTo>
                        <a:lnTo>
                          <a:pt x="647" y="537"/>
                        </a:lnTo>
                        <a:lnTo>
                          <a:pt x="673" y="519"/>
                        </a:lnTo>
                        <a:lnTo>
                          <a:pt x="698" y="493"/>
                        </a:lnTo>
                        <a:lnTo>
                          <a:pt x="724" y="468"/>
                        </a:lnTo>
                        <a:lnTo>
                          <a:pt x="749" y="443"/>
                        </a:lnTo>
                        <a:lnTo>
                          <a:pt x="758" y="408"/>
                        </a:lnTo>
                        <a:lnTo>
                          <a:pt x="775" y="374"/>
                        </a:lnTo>
                        <a:lnTo>
                          <a:pt x="784" y="332"/>
                        </a:lnTo>
                        <a:lnTo>
                          <a:pt x="791" y="298"/>
                        </a:lnTo>
                        <a:lnTo>
                          <a:pt x="791" y="255"/>
                        </a:lnTo>
                        <a:lnTo>
                          <a:pt x="791" y="255"/>
                        </a:lnTo>
                        <a:lnTo>
                          <a:pt x="791" y="212"/>
                        </a:lnTo>
                        <a:lnTo>
                          <a:pt x="784" y="179"/>
                        </a:lnTo>
                        <a:lnTo>
                          <a:pt x="784" y="145"/>
                        </a:lnTo>
                        <a:lnTo>
                          <a:pt x="766" y="110"/>
                        </a:lnTo>
                        <a:lnTo>
                          <a:pt x="758" y="76"/>
                        </a:lnTo>
                        <a:lnTo>
                          <a:pt x="732" y="51"/>
                        </a:lnTo>
                        <a:lnTo>
                          <a:pt x="715" y="25"/>
                        </a:lnTo>
                        <a:lnTo>
                          <a:pt x="690" y="0"/>
                        </a:lnTo>
                        <a:lnTo>
                          <a:pt x="690" y="0"/>
                        </a:lnTo>
                        <a:lnTo>
                          <a:pt x="639" y="51"/>
                        </a:lnTo>
                        <a:lnTo>
                          <a:pt x="562" y="127"/>
                        </a:lnTo>
                        <a:lnTo>
                          <a:pt x="579" y="145"/>
                        </a:lnTo>
                        <a:lnTo>
                          <a:pt x="588" y="161"/>
                        </a:lnTo>
                        <a:lnTo>
                          <a:pt x="595" y="179"/>
                        </a:lnTo>
                        <a:lnTo>
                          <a:pt x="604" y="196"/>
                        </a:lnTo>
                        <a:lnTo>
                          <a:pt x="604" y="212"/>
                        </a:lnTo>
                        <a:lnTo>
                          <a:pt x="613" y="255"/>
                        </a:lnTo>
                        <a:lnTo>
                          <a:pt x="613" y="255"/>
                        </a:lnTo>
                        <a:lnTo>
                          <a:pt x="604" y="298"/>
                        </a:lnTo>
                        <a:lnTo>
                          <a:pt x="595" y="332"/>
                        </a:lnTo>
                        <a:lnTo>
                          <a:pt x="579" y="366"/>
                        </a:lnTo>
                        <a:lnTo>
                          <a:pt x="553" y="392"/>
                        </a:lnTo>
                        <a:lnTo>
                          <a:pt x="519" y="417"/>
                        </a:lnTo>
                        <a:lnTo>
                          <a:pt x="485" y="426"/>
                        </a:lnTo>
                        <a:lnTo>
                          <a:pt x="434" y="443"/>
                        </a:lnTo>
                        <a:lnTo>
                          <a:pt x="392" y="443"/>
                        </a:lnTo>
                        <a:lnTo>
                          <a:pt x="212" y="443"/>
                        </a:lnTo>
                        <a:lnTo>
                          <a:pt x="111" y="528"/>
                        </a:lnTo>
                        <a:lnTo>
                          <a:pt x="0" y="604"/>
                        </a:lnTo>
                        <a:lnTo>
                          <a:pt x="0" y="851"/>
                        </a:lnTo>
                        <a:lnTo>
                          <a:pt x="0" y="869"/>
                        </a:lnTo>
                        <a:lnTo>
                          <a:pt x="9" y="894"/>
                        </a:lnTo>
                        <a:lnTo>
                          <a:pt x="9" y="902"/>
                        </a:lnTo>
                        <a:lnTo>
                          <a:pt x="25" y="920"/>
                        </a:lnTo>
                        <a:lnTo>
                          <a:pt x="34" y="928"/>
                        </a:lnTo>
                        <a:lnTo>
                          <a:pt x="51" y="936"/>
                        </a:lnTo>
                        <a:lnTo>
                          <a:pt x="68" y="945"/>
                        </a:lnTo>
                        <a:lnTo>
                          <a:pt x="85" y="945"/>
                        </a:lnTo>
                        <a:lnTo>
                          <a:pt x="111" y="945"/>
                        </a:lnTo>
                        <a:lnTo>
                          <a:pt x="127" y="936"/>
                        </a:lnTo>
                        <a:lnTo>
                          <a:pt x="136" y="928"/>
                        </a:lnTo>
                        <a:lnTo>
                          <a:pt x="153" y="920"/>
                        </a:lnTo>
                        <a:lnTo>
                          <a:pt x="162" y="902"/>
                        </a:lnTo>
                        <a:lnTo>
                          <a:pt x="170" y="894"/>
                        </a:lnTo>
                        <a:lnTo>
                          <a:pt x="178" y="869"/>
                        </a:lnTo>
                        <a:lnTo>
                          <a:pt x="178" y="851"/>
                        </a:lnTo>
                        <a:lnTo>
                          <a:pt x="178" y="604"/>
                        </a:lnTo>
                        <a:lnTo>
                          <a:pt x="383" y="604"/>
                        </a:lnTo>
                        <a:lnTo>
                          <a:pt x="426" y="604"/>
                        </a:lnTo>
                        <a:lnTo>
                          <a:pt x="468" y="595"/>
                        </a:lnTo>
                        <a:lnTo>
                          <a:pt x="502" y="595"/>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2" name="Freeform 430">
                    <a:extLst>
                      <a:ext uri="{FF2B5EF4-FFF2-40B4-BE49-F238E27FC236}">
                        <a16:creationId xmlns:a16="http://schemas.microsoft.com/office/drawing/2014/main" id="{2D9E5275-8CCE-CD40-8B31-A40EC8AA147E}"/>
                      </a:ext>
                    </a:extLst>
                  </p:cNvPr>
                  <p:cNvSpPr/>
                  <p:nvPr/>
                </p:nvSpPr>
                <p:spPr>
                  <a:xfrm>
                    <a:off x="7908120" y="5271839"/>
                    <a:ext cx="345600" cy="373680"/>
                  </a:xfrm>
                  <a:custGeom>
                    <a:avLst/>
                    <a:gdLst/>
                    <a:ahLst/>
                    <a:cxnLst>
                      <a:cxn ang="3cd4">
                        <a:pos x="hc" y="t"/>
                      </a:cxn>
                      <a:cxn ang="cd2">
                        <a:pos x="l" y="vc"/>
                      </a:cxn>
                      <a:cxn ang="cd4">
                        <a:pos x="hc" y="b"/>
                      </a:cxn>
                      <a:cxn ang="0">
                        <a:pos x="r" y="vc"/>
                      </a:cxn>
                    </a:cxnLst>
                    <a:rect l="l" t="t" r="r" b="b"/>
                    <a:pathLst>
                      <a:path w="961" h="1039">
                        <a:moveTo>
                          <a:pt x="170" y="43"/>
                        </a:moveTo>
                        <a:lnTo>
                          <a:pt x="170" y="25"/>
                        </a:lnTo>
                        <a:lnTo>
                          <a:pt x="153" y="17"/>
                        </a:lnTo>
                        <a:lnTo>
                          <a:pt x="145" y="8"/>
                        </a:lnTo>
                        <a:lnTo>
                          <a:pt x="127" y="8"/>
                        </a:lnTo>
                        <a:lnTo>
                          <a:pt x="110" y="0"/>
                        </a:lnTo>
                        <a:lnTo>
                          <a:pt x="94" y="0"/>
                        </a:lnTo>
                        <a:lnTo>
                          <a:pt x="76" y="0"/>
                        </a:lnTo>
                        <a:lnTo>
                          <a:pt x="59" y="8"/>
                        </a:lnTo>
                        <a:lnTo>
                          <a:pt x="43" y="17"/>
                        </a:lnTo>
                        <a:lnTo>
                          <a:pt x="34" y="25"/>
                        </a:lnTo>
                        <a:lnTo>
                          <a:pt x="25" y="43"/>
                        </a:lnTo>
                        <a:lnTo>
                          <a:pt x="8" y="52"/>
                        </a:lnTo>
                        <a:lnTo>
                          <a:pt x="8" y="68"/>
                        </a:lnTo>
                        <a:lnTo>
                          <a:pt x="0" y="94"/>
                        </a:lnTo>
                        <a:lnTo>
                          <a:pt x="8" y="110"/>
                        </a:lnTo>
                        <a:lnTo>
                          <a:pt x="16" y="136"/>
                        </a:lnTo>
                        <a:lnTo>
                          <a:pt x="375" y="963"/>
                        </a:lnTo>
                        <a:lnTo>
                          <a:pt x="391" y="996"/>
                        </a:lnTo>
                        <a:lnTo>
                          <a:pt x="400" y="1005"/>
                        </a:lnTo>
                        <a:lnTo>
                          <a:pt x="408" y="1022"/>
                        </a:lnTo>
                        <a:lnTo>
                          <a:pt x="426" y="1030"/>
                        </a:lnTo>
                        <a:lnTo>
                          <a:pt x="442" y="1030"/>
                        </a:lnTo>
                        <a:lnTo>
                          <a:pt x="459" y="1039"/>
                        </a:lnTo>
                        <a:lnTo>
                          <a:pt x="477" y="1039"/>
                        </a:lnTo>
                        <a:lnTo>
                          <a:pt x="485" y="1039"/>
                        </a:lnTo>
                        <a:lnTo>
                          <a:pt x="511" y="1039"/>
                        </a:lnTo>
                        <a:lnTo>
                          <a:pt x="519" y="1030"/>
                        </a:lnTo>
                        <a:lnTo>
                          <a:pt x="536" y="1030"/>
                        </a:lnTo>
                        <a:lnTo>
                          <a:pt x="553" y="1022"/>
                        </a:lnTo>
                        <a:lnTo>
                          <a:pt x="562" y="1005"/>
                        </a:lnTo>
                        <a:lnTo>
                          <a:pt x="570" y="996"/>
                        </a:lnTo>
                        <a:lnTo>
                          <a:pt x="587" y="963"/>
                        </a:lnTo>
                        <a:lnTo>
                          <a:pt x="954" y="128"/>
                        </a:lnTo>
                        <a:lnTo>
                          <a:pt x="954" y="110"/>
                        </a:lnTo>
                        <a:lnTo>
                          <a:pt x="961" y="85"/>
                        </a:lnTo>
                        <a:lnTo>
                          <a:pt x="961" y="68"/>
                        </a:lnTo>
                        <a:lnTo>
                          <a:pt x="954" y="52"/>
                        </a:lnTo>
                        <a:lnTo>
                          <a:pt x="945" y="43"/>
                        </a:lnTo>
                        <a:lnTo>
                          <a:pt x="936" y="25"/>
                        </a:lnTo>
                        <a:lnTo>
                          <a:pt x="919" y="17"/>
                        </a:lnTo>
                        <a:lnTo>
                          <a:pt x="902" y="8"/>
                        </a:lnTo>
                        <a:lnTo>
                          <a:pt x="885" y="0"/>
                        </a:lnTo>
                        <a:lnTo>
                          <a:pt x="868" y="0"/>
                        </a:lnTo>
                        <a:lnTo>
                          <a:pt x="851" y="0"/>
                        </a:lnTo>
                        <a:lnTo>
                          <a:pt x="843" y="8"/>
                        </a:lnTo>
                        <a:lnTo>
                          <a:pt x="825" y="8"/>
                        </a:lnTo>
                        <a:lnTo>
                          <a:pt x="817" y="17"/>
                        </a:lnTo>
                        <a:lnTo>
                          <a:pt x="800" y="43"/>
                        </a:lnTo>
                        <a:lnTo>
                          <a:pt x="783" y="59"/>
                        </a:lnTo>
                        <a:lnTo>
                          <a:pt x="485" y="800"/>
                        </a:lnTo>
                        <a:lnTo>
                          <a:pt x="187" y="68"/>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3" name="Freeform 431">
                    <a:extLst>
                      <a:ext uri="{FF2B5EF4-FFF2-40B4-BE49-F238E27FC236}">
                        <a16:creationId xmlns:a16="http://schemas.microsoft.com/office/drawing/2014/main" id="{9FD5FA26-ADBA-3145-BF14-259117ED2837}"/>
                      </a:ext>
                    </a:extLst>
                  </p:cNvPr>
                  <p:cNvSpPr/>
                  <p:nvPr/>
                </p:nvSpPr>
                <p:spPr>
                  <a:xfrm>
                    <a:off x="6216120" y="4324320"/>
                    <a:ext cx="2267640" cy="2268360"/>
                  </a:xfrm>
                  <a:custGeom>
                    <a:avLst/>
                    <a:gdLst/>
                    <a:ahLst/>
                    <a:cxnLst>
                      <a:cxn ang="3cd4">
                        <a:pos x="hc" y="t"/>
                      </a:cxn>
                      <a:cxn ang="cd2">
                        <a:pos x="l" y="vc"/>
                      </a:cxn>
                      <a:cxn ang="cd4">
                        <a:pos x="hc" y="b"/>
                      </a:cxn>
                      <a:cxn ang="0">
                        <a:pos x="r" y="vc"/>
                      </a:cxn>
                    </a:cxnLst>
                    <a:rect l="l" t="t" r="r" b="b"/>
                    <a:pathLst>
                      <a:path w="6300" h="6302">
                        <a:moveTo>
                          <a:pt x="3014" y="0"/>
                        </a:moveTo>
                        <a:lnTo>
                          <a:pt x="2997" y="52"/>
                        </a:lnTo>
                        <a:lnTo>
                          <a:pt x="2954" y="196"/>
                        </a:lnTo>
                        <a:lnTo>
                          <a:pt x="2937" y="265"/>
                        </a:lnTo>
                        <a:lnTo>
                          <a:pt x="6037" y="265"/>
                        </a:lnTo>
                        <a:lnTo>
                          <a:pt x="6037" y="6038"/>
                        </a:lnTo>
                        <a:lnTo>
                          <a:pt x="263" y="6038"/>
                        </a:lnTo>
                        <a:lnTo>
                          <a:pt x="263" y="3697"/>
                        </a:lnTo>
                        <a:lnTo>
                          <a:pt x="196" y="3731"/>
                        </a:lnTo>
                        <a:lnTo>
                          <a:pt x="76" y="3798"/>
                        </a:lnTo>
                        <a:lnTo>
                          <a:pt x="0" y="3842"/>
                        </a:lnTo>
                        <a:lnTo>
                          <a:pt x="0" y="6302"/>
                        </a:lnTo>
                        <a:lnTo>
                          <a:pt x="6300" y="6302"/>
                        </a:lnTo>
                        <a:lnTo>
                          <a:pt x="6300" y="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4" name="Freeform 432">
                    <a:extLst>
                      <a:ext uri="{FF2B5EF4-FFF2-40B4-BE49-F238E27FC236}">
                        <a16:creationId xmlns:a16="http://schemas.microsoft.com/office/drawing/2014/main" id="{60BDFB4D-ABCE-4742-BDA3-C2F181EF7270}"/>
                      </a:ext>
                    </a:extLst>
                  </p:cNvPr>
                  <p:cNvSpPr/>
                  <p:nvPr/>
                </p:nvSpPr>
                <p:spPr>
                  <a:xfrm>
                    <a:off x="8024400" y="4554360"/>
                    <a:ext cx="257400" cy="260280"/>
                  </a:xfrm>
                  <a:custGeom>
                    <a:avLst/>
                    <a:gdLst/>
                    <a:ahLst/>
                    <a:cxnLst>
                      <a:cxn ang="3cd4">
                        <a:pos x="hc" y="t"/>
                      </a:cxn>
                      <a:cxn ang="cd2">
                        <a:pos x="l" y="vc"/>
                      </a:cxn>
                      <a:cxn ang="cd4">
                        <a:pos x="hc" y="b"/>
                      </a:cxn>
                      <a:cxn ang="0">
                        <a:pos x="r" y="vc"/>
                      </a:cxn>
                    </a:cxnLst>
                    <a:rect l="l" t="t" r="r" b="b"/>
                    <a:pathLst>
                      <a:path w="716" h="724">
                        <a:moveTo>
                          <a:pt x="716" y="179"/>
                        </a:moveTo>
                        <a:lnTo>
                          <a:pt x="537" y="0"/>
                        </a:lnTo>
                        <a:lnTo>
                          <a:pt x="0" y="546"/>
                        </a:lnTo>
                        <a:lnTo>
                          <a:pt x="179" y="724"/>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5" name="Freeform 433">
                    <a:extLst>
                      <a:ext uri="{FF2B5EF4-FFF2-40B4-BE49-F238E27FC236}">
                        <a16:creationId xmlns:a16="http://schemas.microsoft.com/office/drawing/2014/main" id="{906322B9-823B-934F-A501-62BAB84DAEF7}"/>
                      </a:ext>
                    </a:extLst>
                  </p:cNvPr>
                  <p:cNvSpPr/>
                  <p:nvPr/>
                </p:nvSpPr>
                <p:spPr>
                  <a:xfrm>
                    <a:off x="7736039" y="4815000"/>
                    <a:ext cx="288000" cy="257040"/>
                  </a:xfrm>
                  <a:custGeom>
                    <a:avLst/>
                    <a:gdLst/>
                    <a:ahLst/>
                    <a:cxnLst>
                      <a:cxn ang="3cd4">
                        <a:pos x="hc" y="t"/>
                      </a:cxn>
                      <a:cxn ang="cd2">
                        <a:pos x="l" y="vc"/>
                      </a:cxn>
                      <a:cxn ang="cd4">
                        <a:pos x="hc" y="b"/>
                      </a:cxn>
                      <a:cxn ang="0">
                        <a:pos x="r" y="vc"/>
                      </a:cxn>
                    </a:cxnLst>
                    <a:rect l="l" t="t" r="r" b="b"/>
                    <a:pathLst>
                      <a:path w="801" h="715">
                        <a:moveTo>
                          <a:pt x="0" y="537"/>
                        </a:moveTo>
                        <a:lnTo>
                          <a:pt x="205" y="715"/>
                        </a:lnTo>
                        <a:lnTo>
                          <a:pt x="801" y="179"/>
                        </a:lnTo>
                        <a:lnTo>
                          <a:pt x="605" y="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6" name="Freeform 434">
                    <a:extLst>
                      <a:ext uri="{FF2B5EF4-FFF2-40B4-BE49-F238E27FC236}">
                        <a16:creationId xmlns:a16="http://schemas.microsoft.com/office/drawing/2014/main" id="{9A140860-305E-A84E-AC72-1472CE983FD7}"/>
                      </a:ext>
                    </a:extLst>
                  </p:cNvPr>
                  <p:cNvSpPr/>
                  <p:nvPr/>
                </p:nvSpPr>
                <p:spPr>
                  <a:xfrm>
                    <a:off x="6675840" y="5903280"/>
                    <a:ext cx="257040" cy="260280"/>
                  </a:xfrm>
                  <a:custGeom>
                    <a:avLst/>
                    <a:gdLst/>
                    <a:ahLst/>
                    <a:cxnLst>
                      <a:cxn ang="3cd4">
                        <a:pos x="hc" y="t"/>
                      </a:cxn>
                      <a:cxn ang="cd2">
                        <a:pos x="l" y="vc"/>
                      </a:cxn>
                      <a:cxn ang="cd4">
                        <a:pos x="hc" y="b"/>
                      </a:cxn>
                      <a:cxn ang="0">
                        <a:pos x="r" y="vc"/>
                      </a:cxn>
                    </a:cxnLst>
                    <a:rect l="l" t="t" r="r" b="b"/>
                    <a:pathLst>
                      <a:path w="715" h="724">
                        <a:moveTo>
                          <a:pt x="715" y="180"/>
                        </a:moveTo>
                        <a:lnTo>
                          <a:pt x="536" y="0"/>
                        </a:lnTo>
                        <a:lnTo>
                          <a:pt x="0" y="537"/>
                        </a:lnTo>
                        <a:lnTo>
                          <a:pt x="178" y="724"/>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7" name="Freeform 435">
                    <a:extLst>
                      <a:ext uri="{FF2B5EF4-FFF2-40B4-BE49-F238E27FC236}">
                        <a16:creationId xmlns:a16="http://schemas.microsoft.com/office/drawing/2014/main" id="{E00FD3B5-EB26-4B49-9912-CA845843E785}"/>
                      </a:ext>
                    </a:extLst>
                  </p:cNvPr>
                  <p:cNvSpPr/>
                  <p:nvPr/>
                </p:nvSpPr>
                <p:spPr>
                  <a:xfrm>
                    <a:off x="6933240" y="5618520"/>
                    <a:ext cx="287640" cy="284400"/>
                  </a:xfrm>
                  <a:custGeom>
                    <a:avLst/>
                    <a:gdLst/>
                    <a:ahLst/>
                    <a:cxnLst>
                      <a:cxn ang="3cd4">
                        <a:pos x="hc" y="t"/>
                      </a:cxn>
                      <a:cxn ang="cd2">
                        <a:pos x="l" y="vc"/>
                      </a:cxn>
                      <a:cxn ang="cd4">
                        <a:pos x="hc" y="b"/>
                      </a:cxn>
                      <a:cxn ang="0">
                        <a:pos x="r" y="vc"/>
                      </a:cxn>
                    </a:cxnLst>
                    <a:rect l="l" t="t" r="r" b="b"/>
                    <a:pathLst>
                      <a:path w="800" h="791">
                        <a:moveTo>
                          <a:pt x="0" y="595"/>
                        </a:moveTo>
                        <a:lnTo>
                          <a:pt x="196" y="791"/>
                        </a:lnTo>
                        <a:lnTo>
                          <a:pt x="800" y="196"/>
                        </a:lnTo>
                        <a:lnTo>
                          <a:pt x="596" y="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8" name="Freeform 436">
                    <a:extLst>
                      <a:ext uri="{FF2B5EF4-FFF2-40B4-BE49-F238E27FC236}">
                        <a16:creationId xmlns:a16="http://schemas.microsoft.com/office/drawing/2014/main" id="{FBF85700-2022-0147-B30C-CBC583962331}"/>
                      </a:ext>
                    </a:extLst>
                  </p:cNvPr>
                  <p:cNvSpPr/>
                  <p:nvPr/>
                </p:nvSpPr>
                <p:spPr>
                  <a:xfrm>
                    <a:off x="7478640" y="5072400"/>
                    <a:ext cx="257040" cy="285120"/>
                  </a:xfrm>
                  <a:custGeom>
                    <a:avLst/>
                    <a:gdLst/>
                    <a:ahLst/>
                    <a:cxnLst>
                      <a:cxn ang="3cd4">
                        <a:pos x="hc" y="t"/>
                      </a:cxn>
                      <a:cxn ang="cd2">
                        <a:pos x="l" y="vc"/>
                      </a:cxn>
                      <a:cxn ang="cd4">
                        <a:pos x="hc" y="b"/>
                      </a:cxn>
                      <a:cxn ang="0">
                        <a:pos x="r" y="vc"/>
                      </a:cxn>
                    </a:cxnLst>
                    <a:rect l="l" t="t" r="r" b="b"/>
                    <a:pathLst>
                      <a:path w="715" h="793">
                        <a:moveTo>
                          <a:pt x="537" y="0"/>
                        </a:moveTo>
                        <a:lnTo>
                          <a:pt x="0" y="597"/>
                        </a:lnTo>
                        <a:lnTo>
                          <a:pt x="180" y="793"/>
                        </a:lnTo>
                        <a:lnTo>
                          <a:pt x="715" y="196"/>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79" name="Freeform 437">
                    <a:extLst>
                      <a:ext uri="{FF2B5EF4-FFF2-40B4-BE49-F238E27FC236}">
                        <a16:creationId xmlns:a16="http://schemas.microsoft.com/office/drawing/2014/main" id="{CAAA1399-C17C-984C-A5BC-B580E56BDFC9}"/>
                      </a:ext>
                    </a:extLst>
                  </p:cNvPr>
                  <p:cNvSpPr/>
                  <p:nvPr/>
                </p:nvSpPr>
                <p:spPr>
                  <a:xfrm>
                    <a:off x="6418080" y="6163920"/>
                    <a:ext cx="257400" cy="257040"/>
                  </a:xfrm>
                  <a:custGeom>
                    <a:avLst/>
                    <a:gdLst/>
                    <a:ahLst/>
                    <a:cxnLst>
                      <a:cxn ang="3cd4">
                        <a:pos x="hc" y="t"/>
                      </a:cxn>
                      <a:cxn ang="cd2">
                        <a:pos x="l" y="vc"/>
                      </a:cxn>
                      <a:cxn ang="cd4">
                        <a:pos x="hc" y="b"/>
                      </a:cxn>
                      <a:cxn ang="0">
                        <a:pos x="r" y="vc"/>
                      </a:cxn>
                    </a:cxnLst>
                    <a:rect l="l" t="t" r="r" b="b"/>
                    <a:pathLst>
                      <a:path w="716" h="715">
                        <a:moveTo>
                          <a:pt x="0" y="537"/>
                        </a:moveTo>
                        <a:lnTo>
                          <a:pt x="179" y="715"/>
                        </a:lnTo>
                        <a:lnTo>
                          <a:pt x="716" y="171"/>
                        </a:lnTo>
                        <a:lnTo>
                          <a:pt x="528" y="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0" name="Freeform 438">
                    <a:extLst>
                      <a:ext uri="{FF2B5EF4-FFF2-40B4-BE49-F238E27FC236}">
                        <a16:creationId xmlns:a16="http://schemas.microsoft.com/office/drawing/2014/main" id="{7E7B145C-0E01-D342-8ACD-A77E538ADAD6}"/>
                      </a:ext>
                    </a:extLst>
                  </p:cNvPr>
                  <p:cNvSpPr/>
                  <p:nvPr/>
                </p:nvSpPr>
                <p:spPr>
                  <a:xfrm>
                    <a:off x="6890400" y="4977720"/>
                    <a:ext cx="1219680" cy="1240920"/>
                  </a:xfrm>
                  <a:custGeom>
                    <a:avLst/>
                    <a:gdLst/>
                    <a:ahLst/>
                    <a:cxnLst>
                      <a:cxn ang="3cd4">
                        <a:pos x="hc" y="t"/>
                      </a:cxn>
                      <a:cxn ang="cd2">
                        <a:pos x="l" y="vc"/>
                      </a:cxn>
                      <a:cxn ang="cd4">
                        <a:pos x="hc" y="b"/>
                      </a:cxn>
                      <a:cxn ang="0">
                        <a:pos x="r" y="vc"/>
                      </a:cxn>
                    </a:cxnLst>
                    <a:rect l="l" t="t" r="r" b="b"/>
                    <a:pathLst>
                      <a:path w="3389" h="3448">
                        <a:moveTo>
                          <a:pt x="1422" y="1072"/>
                        </a:moveTo>
                        <a:lnTo>
                          <a:pt x="1157" y="809"/>
                        </a:lnTo>
                        <a:lnTo>
                          <a:pt x="349" y="0"/>
                        </a:lnTo>
                        <a:lnTo>
                          <a:pt x="297" y="76"/>
                        </a:lnTo>
                        <a:lnTo>
                          <a:pt x="212" y="196"/>
                        </a:lnTo>
                        <a:lnTo>
                          <a:pt x="128" y="315"/>
                        </a:lnTo>
                        <a:lnTo>
                          <a:pt x="43" y="426"/>
                        </a:lnTo>
                        <a:lnTo>
                          <a:pt x="0" y="477"/>
                        </a:lnTo>
                        <a:lnTo>
                          <a:pt x="740" y="1217"/>
                        </a:lnTo>
                        <a:lnTo>
                          <a:pt x="1005" y="1481"/>
                        </a:lnTo>
                        <a:lnTo>
                          <a:pt x="1192" y="1669"/>
                        </a:lnTo>
                        <a:lnTo>
                          <a:pt x="1439" y="1916"/>
                        </a:lnTo>
                        <a:lnTo>
                          <a:pt x="1847" y="2324"/>
                        </a:lnTo>
                        <a:lnTo>
                          <a:pt x="2725" y="3201"/>
                        </a:lnTo>
                        <a:lnTo>
                          <a:pt x="2478" y="3448"/>
                        </a:lnTo>
                        <a:lnTo>
                          <a:pt x="3389" y="3448"/>
                        </a:lnTo>
                        <a:lnTo>
                          <a:pt x="3389" y="2537"/>
                        </a:lnTo>
                        <a:lnTo>
                          <a:pt x="3133" y="2784"/>
                        </a:lnTo>
                        <a:lnTo>
                          <a:pt x="3108" y="2758"/>
                        </a:lnTo>
                        <a:lnTo>
                          <a:pt x="2264" y="1916"/>
                        </a:lnTo>
                        <a:lnTo>
                          <a:pt x="1847" y="1499"/>
                        </a:lnTo>
                        <a:lnTo>
                          <a:pt x="1609" y="1252"/>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1" name="Freeform 439">
                    <a:extLst>
                      <a:ext uri="{FF2B5EF4-FFF2-40B4-BE49-F238E27FC236}">
                        <a16:creationId xmlns:a16="http://schemas.microsoft.com/office/drawing/2014/main" id="{E5EADFE6-A0FA-8045-85D6-5C182FE7E866}"/>
                      </a:ext>
                    </a:extLst>
                  </p:cNvPr>
                  <p:cNvSpPr/>
                  <p:nvPr/>
                </p:nvSpPr>
                <p:spPr>
                  <a:xfrm>
                    <a:off x="7022160" y="2562119"/>
                    <a:ext cx="339840" cy="364679"/>
                  </a:xfrm>
                  <a:custGeom>
                    <a:avLst/>
                    <a:gdLst/>
                    <a:ahLst/>
                    <a:cxnLst>
                      <a:cxn ang="3cd4">
                        <a:pos x="hc" y="t"/>
                      </a:cxn>
                      <a:cxn ang="cd2">
                        <a:pos x="l" y="vc"/>
                      </a:cxn>
                      <a:cxn ang="cd4">
                        <a:pos x="hc" y="b"/>
                      </a:cxn>
                      <a:cxn ang="0">
                        <a:pos x="r" y="vc"/>
                      </a:cxn>
                    </a:cxnLst>
                    <a:rect l="l" t="t" r="r" b="b"/>
                    <a:pathLst>
                      <a:path w="945" h="1014">
                        <a:moveTo>
                          <a:pt x="758" y="894"/>
                        </a:moveTo>
                        <a:lnTo>
                          <a:pt x="800" y="860"/>
                        </a:lnTo>
                        <a:lnTo>
                          <a:pt x="834" y="826"/>
                        </a:lnTo>
                        <a:lnTo>
                          <a:pt x="860" y="784"/>
                        </a:lnTo>
                        <a:lnTo>
                          <a:pt x="885" y="741"/>
                        </a:lnTo>
                        <a:lnTo>
                          <a:pt x="911" y="690"/>
                        </a:lnTo>
                        <a:lnTo>
                          <a:pt x="928" y="648"/>
                        </a:lnTo>
                        <a:lnTo>
                          <a:pt x="936" y="604"/>
                        </a:lnTo>
                        <a:lnTo>
                          <a:pt x="945" y="553"/>
                        </a:lnTo>
                        <a:lnTo>
                          <a:pt x="945" y="503"/>
                        </a:lnTo>
                        <a:lnTo>
                          <a:pt x="945" y="460"/>
                        </a:lnTo>
                        <a:lnTo>
                          <a:pt x="936" y="408"/>
                        </a:lnTo>
                        <a:lnTo>
                          <a:pt x="928" y="366"/>
                        </a:lnTo>
                        <a:lnTo>
                          <a:pt x="911" y="315"/>
                        </a:lnTo>
                        <a:lnTo>
                          <a:pt x="885" y="272"/>
                        </a:lnTo>
                        <a:lnTo>
                          <a:pt x="860" y="230"/>
                        </a:lnTo>
                        <a:lnTo>
                          <a:pt x="834" y="187"/>
                        </a:lnTo>
                        <a:lnTo>
                          <a:pt x="800" y="145"/>
                        </a:lnTo>
                        <a:lnTo>
                          <a:pt x="758" y="111"/>
                        </a:lnTo>
                        <a:lnTo>
                          <a:pt x="715" y="85"/>
                        </a:lnTo>
                        <a:lnTo>
                          <a:pt x="673" y="60"/>
                        </a:lnTo>
                        <a:lnTo>
                          <a:pt x="630" y="34"/>
                        </a:lnTo>
                        <a:lnTo>
                          <a:pt x="579" y="17"/>
                        </a:lnTo>
                        <a:lnTo>
                          <a:pt x="537" y="9"/>
                        </a:lnTo>
                        <a:lnTo>
                          <a:pt x="485" y="0"/>
                        </a:lnTo>
                        <a:lnTo>
                          <a:pt x="434" y="0"/>
                        </a:lnTo>
                        <a:lnTo>
                          <a:pt x="392" y="0"/>
                        </a:lnTo>
                        <a:lnTo>
                          <a:pt x="341" y="9"/>
                        </a:lnTo>
                        <a:lnTo>
                          <a:pt x="298" y="17"/>
                        </a:lnTo>
                        <a:lnTo>
                          <a:pt x="247" y="34"/>
                        </a:lnTo>
                        <a:lnTo>
                          <a:pt x="205" y="60"/>
                        </a:lnTo>
                        <a:lnTo>
                          <a:pt x="162" y="85"/>
                        </a:lnTo>
                        <a:lnTo>
                          <a:pt x="119" y="111"/>
                        </a:lnTo>
                        <a:lnTo>
                          <a:pt x="76" y="145"/>
                        </a:lnTo>
                        <a:lnTo>
                          <a:pt x="42" y="187"/>
                        </a:lnTo>
                        <a:lnTo>
                          <a:pt x="17" y="230"/>
                        </a:lnTo>
                        <a:lnTo>
                          <a:pt x="0" y="247"/>
                        </a:lnTo>
                        <a:lnTo>
                          <a:pt x="9" y="256"/>
                        </a:lnTo>
                        <a:lnTo>
                          <a:pt x="85" y="383"/>
                        </a:lnTo>
                        <a:lnTo>
                          <a:pt x="153" y="503"/>
                        </a:lnTo>
                        <a:lnTo>
                          <a:pt x="230" y="630"/>
                        </a:lnTo>
                        <a:lnTo>
                          <a:pt x="298" y="758"/>
                        </a:lnTo>
                        <a:lnTo>
                          <a:pt x="357" y="886"/>
                        </a:lnTo>
                        <a:lnTo>
                          <a:pt x="417" y="1005"/>
                        </a:lnTo>
                        <a:lnTo>
                          <a:pt x="434" y="1014"/>
                        </a:lnTo>
                        <a:lnTo>
                          <a:pt x="485" y="1005"/>
                        </a:lnTo>
                        <a:lnTo>
                          <a:pt x="537" y="996"/>
                        </a:lnTo>
                        <a:lnTo>
                          <a:pt x="579" y="987"/>
                        </a:lnTo>
                        <a:lnTo>
                          <a:pt x="630" y="971"/>
                        </a:lnTo>
                        <a:lnTo>
                          <a:pt x="673" y="954"/>
                        </a:lnTo>
                        <a:lnTo>
                          <a:pt x="715" y="929"/>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2" name="Freeform 440">
                    <a:extLst>
                      <a:ext uri="{FF2B5EF4-FFF2-40B4-BE49-F238E27FC236}">
                        <a16:creationId xmlns:a16="http://schemas.microsoft.com/office/drawing/2014/main" id="{E2BC178D-4446-874A-B4B8-B1C1DDFF5F43}"/>
                      </a:ext>
                    </a:extLst>
                  </p:cNvPr>
                  <p:cNvSpPr/>
                  <p:nvPr/>
                </p:nvSpPr>
                <p:spPr>
                  <a:xfrm>
                    <a:off x="6997320" y="1188719"/>
                    <a:ext cx="364679" cy="364320"/>
                  </a:xfrm>
                  <a:custGeom>
                    <a:avLst/>
                    <a:gdLst/>
                    <a:ahLst/>
                    <a:cxnLst>
                      <a:cxn ang="3cd4">
                        <a:pos x="hc" y="t"/>
                      </a:cxn>
                      <a:cxn ang="cd2">
                        <a:pos x="l" y="vc"/>
                      </a:cxn>
                      <a:cxn ang="cd4">
                        <a:pos x="hc" y="b"/>
                      </a:cxn>
                      <a:cxn ang="0">
                        <a:pos x="r" y="vc"/>
                      </a:cxn>
                    </a:cxnLst>
                    <a:rect l="l" t="t" r="r" b="b"/>
                    <a:pathLst>
                      <a:path w="1014" h="1013">
                        <a:moveTo>
                          <a:pt x="18" y="647"/>
                        </a:moveTo>
                        <a:lnTo>
                          <a:pt x="35" y="699"/>
                        </a:lnTo>
                        <a:lnTo>
                          <a:pt x="60" y="741"/>
                        </a:lnTo>
                        <a:lnTo>
                          <a:pt x="86" y="784"/>
                        </a:lnTo>
                        <a:lnTo>
                          <a:pt x="111" y="826"/>
                        </a:lnTo>
                        <a:lnTo>
                          <a:pt x="145" y="868"/>
                        </a:lnTo>
                        <a:lnTo>
                          <a:pt x="188" y="902"/>
                        </a:lnTo>
                        <a:lnTo>
                          <a:pt x="231" y="928"/>
                        </a:lnTo>
                        <a:lnTo>
                          <a:pt x="274" y="953"/>
                        </a:lnTo>
                        <a:lnTo>
                          <a:pt x="316" y="979"/>
                        </a:lnTo>
                        <a:lnTo>
                          <a:pt x="367" y="996"/>
                        </a:lnTo>
                        <a:lnTo>
                          <a:pt x="410" y="1005"/>
                        </a:lnTo>
                        <a:lnTo>
                          <a:pt x="461" y="1005"/>
                        </a:lnTo>
                        <a:lnTo>
                          <a:pt x="503" y="1013"/>
                        </a:lnTo>
                        <a:lnTo>
                          <a:pt x="554" y="1005"/>
                        </a:lnTo>
                        <a:lnTo>
                          <a:pt x="606" y="1005"/>
                        </a:lnTo>
                        <a:lnTo>
                          <a:pt x="648" y="996"/>
                        </a:lnTo>
                        <a:lnTo>
                          <a:pt x="699" y="979"/>
                        </a:lnTo>
                        <a:lnTo>
                          <a:pt x="742" y="953"/>
                        </a:lnTo>
                        <a:lnTo>
                          <a:pt x="784" y="928"/>
                        </a:lnTo>
                        <a:lnTo>
                          <a:pt x="827" y="902"/>
                        </a:lnTo>
                        <a:lnTo>
                          <a:pt x="869" y="868"/>
                        </a:lnTo>
                        <a:lnTo>
                          <a:pt x="903" y="826"/>
                        </a:lnTo>
                        <a:lnTo>
                          <a:pt x="929" y="784"/>
                        </a:lnTo>
                        <a:lnTo>
                          <a:pt x="954" y="741"/>
                        </a:lnTo>
                        <a:lnTo>
                          <a:pt x="980" y="699"/>
                        </a:lnTo>
                        <a:lnTo>
                          <a:pt x="997" y="647"/>
                        </a:lnTo>
                        <a:lnTo>
                          <a:pt x="1005" y="605"/>
                        </a:lnTo>
                        <a:lnTo>
                          <a:pt x="1014" y="554"/>
                        </a:lnTo>
                        <a:lnTo>
                          <a:pt x="1014" y="503"/>
                        </a:lnTo>
                        <a:lnTo>
                          <a:pt x="1014" y="460"/>
                        </a:lnTo>
                        <a:lnTo>
                          <a:pt x="1005" y="409"/>
                        </a:lnTo>
                        <a:lnTo>
                          <a:pt x="997" y="367"/>
                        </a:lnTo>
                        <a:lnTo>
                          <a:pt x="980" y="315"/>
                        </a:lnTo>
                        <a:lnTo>
                          <a:pt x="954" y="273"/>
                        </a:lnTo>
                        <a:lnTo>
                          <a:pt x="929" y="230"/>
                        </a:lnTo>
                        <a:lnTo>
                          <a:pt x="903" y="187"/>
                        </a:lnTo>
                        <a:lnTo>
                          <a:pt x="869" y="145"/>
                        </a:lnTo>
                        <a:lnTo>
                          <a:pt x="827" y="111"/>
                        </a:lnTo>
                        <a:lnTo>
                          <a:pt x="784" y="85"/>
                        </a:lnTo>
                        <a:lnTo>
                          <a:pt x="742" y="60"/>
                        </a:lnTo>
                        <a:lnTo>
                          <a:pt x="699" y="34"/>
                        </a:lnTo>
                        <a:lnTo>
                          <a:pt x="648" y="17"/>
                        </a:lnTo>
                        <a:lnTo>
                          <a:pt x="606" y="9"/>
                        </a:lnTo>
                        <a:lnTo>
                          <a:pt x="554" y="0"/>
                        </a:lnTo>
                        <a:lnTo>
                          <a:pt x="503" y="0"/>
                        </a:lnTo>
                        <a:lnTo>
                          <a:pt x="461" y="0"/>
                        </a:lnTo>
                        <a:lnTo>
                          <a:pt x="410" y="9"/>
                        </a:lnTo>
                        <a:lnTo>
                          <a:pt x="367" y="17"/>
                        </a:lnTo>
                        <a:lnTo>
                          <a:pt x="316" y="34"/>
                        </a:lnTo>
                        <a:lnTo>
                          <a:pt x="274" y="60"/>
                        </a:lnTo>
                        <a:lnTo>
                          <a:pt x="231" y="85"/>
                        </a:lnTo>
                        <a:lnTo>
                          <a:pt x="188" y="111"/>
                        </a:lnTo>
                        <a:lnTo>
                          <a:pt x="145" y="145"/>
                        </a:lnTo>
                        <a:lnTo>
                          <a:pt x="111" y="187"/>
                        </a:lnTo>
                        <a:lnTo>
                          <a:pt x="86" y="230"/>
                        </a:lnTo>
                        <a:lnTo>
                          <a:pt x="60" y="273"/>
                        </a:lnTo>
                        <a:lnTo>
                          <a:pt x="35" y="315"/>
                        </a:lnTo>
                        <a:lnTo>
                          <a:pt x="18" y="367"/>
                        </a:lnTo>
                        <a:lnTo>
                          <a:pt x="9" y="409"/>
                        </a:lnTo>
                        <a:lnTo>
                          <a:pt x="0" y="460"/>
                        </a:lnTo>
                        <a:lnTo>
                          <a:pt x="0" y="503"/>
                        </a:lnTo>
                        <a:lnTo>
                          <a:pt x="0" y="554"/>
                        </a:lnTo>
                        <a:lnTo>
                          <a:pt x="9" y="605"/>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3" name="Freeform 441">
                    <a:extLst>
                      <a:ext uri="{FF2B5EF4-FFF2-40B4-BE49-F238E27FC236}">
                        <a16:creationId xmlns:a16="http://schemas.microsoft.com/office/drawing/2014/main" id="{ECFAA361-CB1D-C642-A3D5-D091EE9910B3}"/>
                      </a:ext>
                    </a:extLst>
                  </p:cNvPr>
                  <p:cNvSpPr/>
                  <p:nvPr/>
                </p:nvSpPr>
                <p:spPr>
                  <a:xfrm>
                    <a:off x="6997320" y="1887840"/>
                    <a:ext cx="364679" cy="364320"/>
                  </a:xfrm>
                  <a:custGeom>
                    <a:avLst/>
                    <a:gdLst/>
                    <a:ahLst/>
                    <a:cxnLst>
                      <a:cxn ang="3cd4">
                        <a:pos x="hc" y="t"/>
                      </a:cxn>
                      <a:cxn ang="cd2">
                        <a:pos x="l" y="vc"/>
                      </a:cxn>
                      <a:cxn ang="cd4">
                        <a:pos x="hc" y="b"/>
                      </a:cxn>
                      <a:cxn ang="0">
                        <a:pos x="r" y="vc"/>
                      </a:cxn>
                    </a:cxnLst>
                    <a:rect l="l" t="t" r="r" b="b"/>
                    <a:pathLst>
                      <a:path w="1014" h="1013">
                        <a:moveTo>
                          <a:pt x="1014" y="510"/>
                        </a:moveTo>
                        <a:lnTo>
                          <a:pt x="1014" y="459"/>
                        </a:lnTo>
                        <a:lnTo>
                          <a:pt x="1005" y="417"/>
                        </a:lnTo>
                        <a:lnTo>
                          <a:pt x="997" y="366"/>
                        </a:lnTo>
                        <a:lnTo>
                          <a:pt x="980" y="314"/>
                        </a:lnTo>
                        <a:lnTo>
                          <a:pt x="954" y="272"/>
                        </a:lnTo>
                        <a:lnTo>
                          <a:pt x="929" y="229"/>
                        </a:lnTo>
                        <a:lnTo>
                          <a:pt x="903" y="187"/>
                        </a:lnTo>
                        <a:lnTo>
                          <a:pt x="869" y="153"/>
                        </a:lnTo>
                        <a:lnTo>
                          <a:pt x="827" y="118"/>
                        </a:lnTo>
                        <a:lnTo>
                          <a:pt x="784" y="85"/>
                        </a:lnTo>
                        <a:lnTo>
                          <a:pt x="742" y="60"/>
                        </a:lnTo>
                        <a:lnTo>
                          <a:pt x="699" y="42"/>
                        </a:lnTo>
                        <a:lnTo>
                          <a:pt x="648" y="25"/>
                        </a:lnTo>
                        <a:lnTo>
                          <a:pt x="606" y="17"/>
                        </a:lnTo>
                        <a:lnTo>
                          <a:pt x="554" y="0"/>
                        </a:lnTo>
                        <a:lnTo>
                          <a:pt x="503" y="0"/>
                        </a:lnTo>
                        <a:lnTo>
                          <a:pt x="461" y="0"/>
                        </a:lnTo>
                        <a:lnTo>
                          <a:pt x="410" y="17"/>
                        </a:lnTo>
                        <a:lnTo>
                          <a:pt x="367" y="25"/>
                        </a:lnTo>
                        <a:lnTo>
                          <a:pt x="316" y="42"/>
                        </a:lnTo>
                        <a:lnTo>
                          <a:pt x="274" y="60"/>
                        </a:lnTo>
                        <a:lnTo>
                          <a:pt x="231" y="85"/>
                        </a:lnTo>
                        <a:lnTo>
                          <a:pt x="188" y="118"/>
                        </a:lnTo>
                        <a:lnTo>
                          <a:pt x="145" y="153"/>
                        </a:lnTo>
                        <a:lnTo>
                          <a:pt x="111" y="187"/>
                        </a:lnTo>
                        <a:lnTo>
                          <a:pt x="86" y="229"/>
                        </a:lnTo>
                        <a:lnTo>
                          <a:pt x="60" y="272"/>
                        </a:lnTo>
                        <a:lnTo>
                          <a:pt x="35" y="314"/>
                        </a:lnTo>
                        <a:lnTo>
                          <a:pt x="18" y="366"/>
                        </a:lnTo>
                        <a:lnTo>
                          <a:pt x="9" y="417"/>
                        </a:lnTo>
                        <a:lnTo>
                          <a:pt x="0" y="459"/>
                        </a:lnTo>
                        <a:lnTo>
                          <a:pt x="0" y="510"/>
                        </a:lnTo>
                        <a:lnTo>
                          <a:pt x="0" y="553"/>
                        </a:lnTo>
                        <a:lnTo>
                          <a:pt x="9" y="604"/>
                        </a:lnTo>
                        <a:lnTo>
                          <a:pt x="18" y="655"/>
                        </a:lnTo>
                        <a:lnTo>
                          <a:pt x="35" y="698"/>
                        </a:lnTo>
                        <a:lnTo>
                          <a:pt x="60" y="749"/>
                        </a:lnTo>
                        <a:lnTo>
                          <a:pt x="86" y="791"/>
                        </a:lnTo>
                        <a:lnTo>
                          <a:pt x="111" y="826"/>
                        </a:lnTo>
                        <a:lnTo>
                          <a:pt x="145" y="868"/>
                        </a:lnTo>
                        <a:lnTo>
                          <a:pt x="188" y="902"/>
                        </a:lnTo>
                        <a:lnTo>
                          <a:pt x="231" y="928"/>
                        </a:lnTo>
                        <a:lnTo>
                          <a:pt x="274" y="953"/>
                        </a:lnTo>
                        <a:lnTo>
                          <a:pt x="316" y="979"/>
                        </a:lnTo>
                        <a:lnTo>
                          <a:pt x="367" y="996"/>
                        </a:lnTo>
                        <a:lnTo>
                          <a:pt x="410" y="1004"/>
                        </a:lnTo>
                        <a:lnTo>
                          <a:pt x="461" y="1013"/>
                        </a:lnTo>
                        <a:lnTo>
                          <a:pt x="503" y="1013"/>
                        </a:lnTo>
                        <a:lnTo>
                          <a:pt x="554" y="1013"/>
                        </a:lnTo>
                        <a:lnTo>
                          <a:pt x="606" y="1004"/>
                        </a:lnTo>
                        <a:lnTo>
                          <a:pt x="648" y="996"/>
                        </a:lnTo>
                        <a:lnTo>
                          <a:pt x="699" y="979"/>
                        </a:lnTo>
                        <a:lnTo>
                          <a:pt x="742" y="953"/>
                        </a:lnTo>
                        <a:lnTo>
                          <a:pt x="784" y="928"/>
                        </a:lnTo>
                        <a:lnTo>
                          <a:pt x="827" y="902"/>
                        </a:lnTo>
                        <a:lnTo>
                          <a:pt x="869" y="868"/>
                        </a:lnTo>
                        <a:lnTo>
                          <a:pt x="903" y="826"/>
                        </a:lnTo>
                        <a:lnTo>
                          <a:pt x="929" y="791"/>
                        </a:lnTo>
                        <a:lnTo>
                          <a:pt x="954" y="749"/>
                        </a:lnTo>
                        <a:lnTo>
                          <a:pt x="980" y="698"/>
                        </a:lnTo>
                        <a:lnTo>
                          <a:pt x="997" y="655"/>
                        </a:lnTo>
                        <a:lnTo>
                          <a:pt x="1005" y="604"/>
                        </a:lnTo>
                        <a:lnTo>
                          <a:pt x="1014" y="553"/>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4" name="Freeform 442">
                    <a:extLst>
                      <a:ext uri="{FF2B5EF4-FFF2-40B4-BE49-F238E27FC236}">
                        <a16:creationId xmlns:a16="http://schemas.microsoft.com/office/drawing/2014/main" id="{EE8FD969-4CD8-384C-A795-6F6E92A91BDE}"/>
                      </a:ext>
                    </a:extLst>
                  </p:cNvPr>
                  <p:cNvSpPr/>
                  <p:nvPr/>
                </p:nvSpPr>
                <p:spPr>
                  <a:xfrm>
                    <a:off x="6369120" y="1887840"/>
                    <a:ext cx="348840" cy="324360"/>
                  </a:xfrm>
                  <a:custGeom>
                    <a:avLst/>
                    <a:gdLst/>
                    <a:ahLst/>
                    <a:cxnLst>
                      <a:cxn ang="3cd4">
                        <a:pos x="hc" y="t"/>
                      </a:cxn>
                      <a:cxn ang="cd2">
                        <a:pos x="l" y="vc"/>
                      </a:cxn>
                      <a:cxn ang="cd4">
                        <a:pos x="hc" y="b"/>
                      </a:cxn>
                      <a:cxn ang="0">
                        <a:pos x="r" y="vc"/>
                      </a:cxn>
                    </a:cxnLst>
                    <a:rect l="l" t="t" r="r" b="b"/>
                    <a:pathLst>
                      <a:path w="970" h="902">
                        <a:moveTo>
                          <a:pt x="136" y="400"/>
                        </a:moveTo>
                        <a:lnTo>
                          <a:pt x="255" y="485"/>
                        </a:lnTo>
                        <a:lnTo>
                          <a:pt x="366" y="570"/>
                        </a:lnTo>
                        <a:lnTo>
                          <a:pt x="486" y="655"/>
                        </a:lnTo>
                        <a:lnTo>
                          <a:pt x="596" y="740"/>
                        </a:lnTo>
                        <a:lnTo>
                          <a:pt x="707" y="842"/>
                        </a:lnTo>
                        <a:lnTo>
                          <a:pt x="775" y="902"/>
                        </a:lnTo>
                        <a:lnTo>
                          <a:pt x="783" y="902"/>
                        </a:lnTo>
                        <a:lnTo>
                          <a:pt x="818" y="868"/>
                        </a:lnTo>
                        <a:lnTo>
                          <a:pt x="852" y="826"/>
                        </a:lnTo>
                        <a:lnTo>
                          <a:pt x="885" y="791"/>
                        </a:lnTo>
                        <a:lnTo>
                          <a:pt x="912" y="749"/>
                        </a:lnTo>
                        <a:lnTo>
                          <a:pt x="928" y="698"/>
                        </a:lnTo>
                        <a:lnTo>
                          <a:pt x="945" y="655"/>
                        </a:lnTo>
                        <a:lnTo>
                          <a:pt x="963" y="604"/>
                        </a:lnTo>
                        <a:lnTo>
                          <a:pt x="963" y="553"/>
                        </a:lnTo>
                        <a:lnTo>
                          <a:pt x="970" y="510"/>
                        </a:lnTo>
                        <a:lnTo>
                          <a:pt x="963" y="459"/>
                        </a:lnTo>
                        <a:lnTo>
                          <a:pt x="963" y="417"/>
                        </a:lnTo>
                        <a:lnTo>
                          <a:pt x="945" y="366"/>
                        </a:lnTo>
                        <a:lnTo>
                          <a:pt x="928" y="314"/>
                        </a:lnTo>
                        <a:lnTo>
                          <a:pt x="912" y="272"/>
                        </a:lnTo>
                        <a:lnTo>
                          <a:pt x="885" y="229"/>
                        </a:lnTo>
                        <a:lnTo>
                          <a:pt x="852" y="187"/>
                        </a:lnTo>
                        <a:lnTo>
                          <a:pt x="818" y="153"/>
                        </a:lnTo>
                        <a:lnTo>
                          <a:pt x="783" y="118"/>
                        </a:lnTo>
                        <a:lnTo>
                          <a:pt x="741" y="85"/>
                        </a:lnTo>
                        <a:lnTo>
                          <a:pt x="698" y="60"/>
                        </a:lnTo>
                        <a:lnTo>
                          <a:pt x="656" y="42"/>
                        </a:lnTo>
                        <a:lnTo>
                          <a:pt x="605" y="25"/>
                        </a:lnTo>
                        <a:lnTo>
                          <a:pt x="562" y="17"/>
                        </a:lnTo>
                        <a:lnTo>
                          <a:pt x="511" y="0"/>
                        </a:lnTo>
                        <a:lnTo>
                          <a:pt x="460" y="0"/>
                        </a:lnTo>
                        <a:lnTo>
                          <a:pt x="417" y="0"/>
                        </a:lnTo>
                        <a:lnTo>
                          <a:pt x="366" y="17"/>
                        </a:lnTo>
                        <a:lnTo>
                          <a:pt x="315" y="25"/>
                        </a:lnTo>
                        <a:lnTo>
                          <a:pt x="273" y="42"/>
                        </a:lnTo>
                        <a:lnTo>
                          <a:pt x="230" y="60"/>
                        </a:lnTo>
                        <a:lnTo>
                          <a:pt x="188" y="85"/>
                        </a:lnTo>
                        <a:lnTo>
                          <a:pt x="145" y="118"/>
                        </a:lnTo>
                        <a:lnTo>
                          <a:pt x="103" y="153"/>
                        </a:lnTo>
                        <a:lnTo>
                          <a:pt x="68" y="187"/>
                        </a:lnTo>
                        <a:lnTo>
                          <a:pt x="43" y="229"/>
                        </a:lnTo>
                        <a:lnTo>
                          <a:pt x="17" y="272"/>
                        </a:lnTo>
                        <a:lnTo>
                          <a:pt x="0" y="314"/>
                        </a:lnTo>
                        <a:lnTo>
                          <a:pt x="17" y="323"/>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5" name="Freeform 443">
                    <a:extLst>
                      <a:ext uri="{FF2B5EF4-FFF2-40B4-BE49-F238E27FC236}">
                        <a16:creationId xmlns:a16="http://schemas.microsoft.com/office/drawing/2014/main" id="{A6E791EC-CD9B-194C-80AF-40A2945E8CE0}"/>
                      </a:ext>
                    </a:extLst>
                  </p:cNvPr>
                  <p:cNvSpPr/>
                  <p:nvPr/>
                </p:nvSpPr>
                <p:spPr>
                  <a:xfrm>
                    <a:off x="6660360" y="1553399"/>
                    <a:ext cx="364679" cy="334080"/>
                  </a:xfrm>
                  <a:custGeom>
                    <a:avLst/>
                    <a:gdLst/>
                    <a:ahLst/>
                    <a:cxnLst>
                      <a:cxn ang="3cd4">
                        <a:pos x="hc" y="t"/>
                      </a:cxn>
                      <a:cxn ang="cd2">
                        <a:pos x="l" y="vc"/>
                      </a:cxn>
                      <a:cxn ang="cd4">
                        <a:pos x="hc" y="b"/>
                      </a:cxn>
                      <a:cxn ang="0">
                        <a:pos x="r" y="vc"/>
                      </a:cxn>
                    </a:cxnLst>
                    <a:rect l="l" t="t" r="r" b="b"/>
                    <a:pathLst>
                      <a:path w="1014" h="929">
                        <a:moveTo>
                          <a:pt x="1014" y="196"/>
                        </a:moveTo>
                        <a:lnTo>
                          <a:pt x="800" y="0"/>
                        </a:lnTo>
                        <a:lnTo>
                          <a:pt x="0" y="733"/>
                        </a:lnTo>
                        <a:lnTo>
                          <a:pt x="221" y="929"/>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6" name="Freeform 444">
                    <a:extLst>
                      <a:ext uri="{FF2B5EF4-FFF2-40B4-BE49-F238E27FC236}">
                        <a16:creationId xmlns:a16="http://schemas.microsoft.com/office/drawing/2014/main" id="{F6E26619-72B5-7A43-9822-FD84D09AB4E4}"/>
                      </a:ext>
                    </a:extLst>
                  </p:cNvPr>
                  <p:cNvSpPr/>
                  <p:nvPr/>
                </p:nvSpPr>
                <p:spPr>
                  <a:xfrm>
                    <a:off x="6715800" y="2252520"/>
                    <a:ext cx="309240" cy="318240"/>
                  </a:xfrm>
                  <a:custGeom>
                    <a:avLst/>
                    <a:gdLst/>
                    <a:ahLst/>
                    <a:cxnLst>
                      <a:cxn ang="3cd4">
                        <a:pos x="hc" y="t"/>
                      </a:cxn>
                      <a:cxn ang="cd2">
                        <a:pos x="l" y="vc"/>
                      </a:cxn>
                      <a:cxn ang="cd4">
                        <a:pos x="hc" y="b"/>
                      </a:cxn>
                      <a:cxn ang="0">
                        <a:pos x="r" y="vc"/>
                      </a:cxn>
                    </a:cxnLst>
                    <a:rect l="l" t="t" r="r" b="b"/>
                    <a:pathLst>
                      <a:path w="860" h="885">
                        <a:moveTo>
                          <a:pt x="0" y="60"/>
                        </a:moveTo>
                        <a:lnTo>
                          <a:pt x="51" y="119"/>
                        </a:lnTo>
                        <a:lnTo>
                          <a:pt x="152" y="221"/>
                        </a:lnTo>
                        <a:lnTo>
                          <a:pt x="247" y="323"/>
                        </a:lnTo>
                        <a:lnTo>
                          <a:pt x="348" y="434"/>
                        </a:lnTo>
                        <a:lnTo>
                          <a:pt x="434" y="537"/>
                        </a:lnTo>
                        <a:lnTo>
                          <a:pt x="528" y="647"/>
                        </a:lnTo>
                        <a:lnTo>
                          <a:pt x="613" y="766"/>
                        </a:lnTo>
                        <a:lnTo>
                          <a:pt x="697" y="877"/>
                        </a:lnTo>
                        <a:lnTo>
                          <a:pt x="706" y="885"/>
                        </a:lnTo>
                        <a:lnTo>
                          <a:pt x="860" y="740"/>
                        </a:lnTo>
                        <a:lnTo>
                          <a:pt x="67" y="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7" name="Freeform 445">
                    <a:extLst>
                      <a:ext uri="{FF2B5EF4-FFF2-40B4-BE49-F238E27FC236}">
                        <a16:creationId xmlns:a16="http://schemas.microsoft.com/office/drawing/2014/main" id="{C1F3729B-73F7-AF4F-99B4-2B34A1C950D3}"/>
                      </a:ext>
                    </a:extLst>
                  </p:cNvPr>
                  <p:cNvSpPr/>
                  <p:nvPr/>
                </p:nvSpPr>
                <p:spPr>
                  <a:xfrm>
                    <a:off x="6801480" y="2000880"/>
                    <a:ext cx="140760" cy="113400"/>
                  </a:xfrm>
                  <a:custGeom>
                    <a:avLst/>
                    <a:gdLst/>
                    <a:ahLst/>
                    <a:cxnLst>
                      <a:cxn ang="3cd4">
                        <a:pos x="hc" y="t"/>
                      </a:cxn>
                      <a:cxn ang="cd2">
                        <a:pos x="l" y="vc"/>
                      </a:cxn>
                      <a:cxn ang="cd4">
                        <a:pos x="hc" y="b"/>
                      </a:cxn>
                      <a:cxn ang="0">
                        <a:pos x="r" y="vc"/>
                      </a:cxn>
                    </a:cxnLst>
                    <a:rect l="l" t="t" r="r" b="b"/>
                    <a:pathLst>
                      <a:path w="392" h="316">
                        <a:moveTo>
                          <a:pt x="0" y="0"/>
                        </a:moveTo>
                        <a:lnTo>
                          <a:pt x="0" y="316"/>
                        </a:lnTo>
                        <a:lnTo>
                          <a:pt x="392" y="316"/>
                        </a:lnTo>
                        <a:lnTo>
                          <a:pt x="392" y="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8" name="Freeform 446">
                    <a:extLst>
                      <a:ext uri="{FF2B5EF4-FFF2-40B4-BE49-F238E27FC236}">
                        <a16:creationId xmlns:a16="http://schemas.microsoft.com/office/drawing/2014/main" id="{952DDF95-F8A3-1F47-BCFE-1A72C5BB1C7A}"/>
                      </a:ext>
                    </a:extLst>
                  </p:cNvPr>
                  <p:cNvSpPr/>
                  <p:nvPr/>
                </p:nvSpPr>
                <p:spPr>
                  <a:xfrm>
                    <a:off x="7503480" y="1161360"/>
                    <a:ext cx="585000" cy="447120"/>
                  </a:xfrm>
                  <a:custGeom>
                    <a:avLst/>
                    <a:gdLst/>
                    <a:ahLst/>
                    <a:cxnLst>
                      <a:cxn ang="3cd4">
                        <a:pos x="hc" y="t"/>
                      </a:cxn>
                      <a:cxn ang="cd2">
                        <a:pos x="l" y="vc"/>
                      </a:cxn>
                      <a:cxn ang="cd4">
                        <a:pos x="hc" y="b"/>
                      </a:cxn>
                      <a:cxn ang="0">
                        <a:pos x="r" y="vc"/>
                      </a:cxn>
                    </a:cxnLst>
                    <a:rect l="l" t="t" r="r" b="b"/>
                    <a:pathLst>
                      <a:path w="1626" h="1243">
                        <a:moveTo>
                          <a:pt x="979" y="1243"/>
                        </a:moveTo>
                        <a:lnTo>
                          <a:pt x="1626" y="621"/>
                        </a:lnTo>
                        <a:lnTo>
                          <a:pt x="979" y="0"/>
                        </a:lnTo>
                        <a:lnTo>
                          <a:pt x="979" y="340"/>
                        </a:lnTo>
                        <a:lnTo>
                          <a:pt x="0" y="340"/>
                        </a:lnTo>
                        <a:lnTo>
                          <a:pt x="0" y="902"/>
                        </a:lnTo>
                        <a:lnTo>
                          <a:pt x="979" y="902"/>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89" name="Freeform 447">
                    <a:extLst>
                      <a:ext uri="{FF2B5EF4-FFF2-40B4-BE49-F238E27FC236}">
                        <a16:creationId xmlns:a16="http://schemas.microsoft.com/office/drawing/2014/main" id="{86281165-747B-3E40-B441-A3B4A9EDC611}"/>
                      </a:ext>
                    </a:extLst>
                  </p:cNvPr>
                  <p:cNvSpPr/>
                  <p:nvPr/>
                </p:nvSpPr>
                <p:spPr>
                  <a:xfrm>
                    <a:off x="7503480" y="2534760"/>
                    <a:ext cx="585000" cy="447120"/>
                  </a:xfrm>
                  <a:custGeom>
                    <a:avLst/>
                    <a:gdLst/>
                    <a:ahLst/>
                    <a:cxnLst>
                      <a:cxn ang="3cd4">
                        <a:pos x="hc" y="t"/>
                      </a:cxn>
                      <a:cxn ang="cd2">
                        <a:pos x="l" y="vc"/>
                      </a:cxn>
                      <a:cxn ang="cd4">
                        <a:pos x="hc" y="b"/>
                      </a:cxn>
                      <a:cxn ang="0">
                        <a:pos x="r" y="vc"/>
                      </a:cxn>
                    </a:cxnLst>
                    <a:rect l="l" t="t" r="r" b="b"/>
                    <a:pathLst>
                      <a:path w="1626" h="1243">
                        <a:moveTo>
                          <a:pt x="979" y="1243"/>
                        </a:moveTo>
                        <a:lnTo>
                          <a:pt x="1626" y="621"/>
                        </a:lnTo>
                        <a:lnTo>
                          <a:pt x="979" y="0"/>
                        </a:lnTo>
                        <a:lnTo>
                          <a:pt x="979" y="332"/>
                        </a:lnTo>
                        <a:lnTo>
                          <a:pt x="0" y="332"/>
                        </a:lnTo>
                        <a:lnTo>
                          <a:pt x="0" y="902"/>
                        </a:lnTo>
                        <a:lnTo>
                          <a:pt x="979" y="902"/>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0" name="Freeform 448">
                    <a:extLst>
                      <a:ext uri="{FF2B5EF4-FFF2-40B4-BE49-F238E27FC236}">
                        <a16:creationId xmlns:a16="http://schemas.microsoft.com/office/drawing/2014/main" id="{F87C13FC-5735-A648-AB39-ACB65882755C}"/>
                      </a:ext>
                    </a:extLst>
                  </p:cNvPr>
                  <p:cNvSpPr/>
                  <p:nvPr/>
                </p:nvSpPr>
                <p:spPr>
                  <a:xfrm>
                    <a:off x="7503480" y="1832400"/>
                    <a:ext cx="585000" cy="477720"/>
                  </a:xfrm>
                  <a:custGeom>
                    <a:avLst/>
                    <a:gdLst/>
                    <a:ahLst/>
                    <a:cxnLst>
                      <a:cxn ang="3cd4">
                        <a:pos x="hc" y="t"/>
                      </a:cxn>
                      <a:cxn ang="cd2">
                        <a:pos x="l" y="vc"/>
                      </a:cxn>
                      <a:cxn ang="cd4">
                        <a:pos x="hc" y="b"/>
                      </a:cxn>
                      <a:cxn ang="0">
                        <a:pos x="r" y="vc"/>
                      </a:cxn>
                    </a:cxnLst>
                    <a:rect l="l" t="t" r="r" b="b"/>
                    <a:pathLst>
                      <a:path w="1626" h="1328">
                        <a:moveTo>
                          <a:pt x="979" y="1328"/>
                        </a:moveTo>
                        <a:lnTo>
                          <a:pt x="1626" y="664"/>
                        </a:lnTo>
                        <a:lnTo>
                          <a:pt x="979" y="0"/>
                        </a:lnTo>
                        <a:lnTo>
                          <a:pt x="979" y="358"/>
                        </a:lnTo>
                        <a:lnTo>
                          <a:pt x="0" y="358"/>
                        </a:lnTo>
                        <a:lnTo>
                          <a:pt x="0" y="963"/>
                        </a:lnTo>
                        <a:lnTo>
                          <a:pt x="979" y="963"/>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1" name="Freeform 449">
                    <a:extLst>
                      <a:ext uri="{FF2B5EF4-FFF2-40B4-BE49-F238E27FC236}">
                        <a16:creationId xmlns:a16="http://schemas.microsoft.com/office/drawing/2014/main" id="{7026A81D-4ED8-8A48-BA00-6D2E0638EB31}"/>
                      </a:ext>
                    </a:extLst>
                  </p:cNvPr>
                  <p:cNvSpPr/>
                  <p:nvPr/>
                </p:nvSpPr>
                <p:spPr>
                  <a:xfrm>
                    <a:off x="2047319" y="909720"/>
                    <a:ext cx="2779920" cy="1866960"/>
                  </a:xfrm>
                  <a:custGeom>
                    <a:avLst/>
                    <a:gdLst/>
                    <a:ahLst/>
                    <a:cxnLst>
                      <a:cxn ang="3cd4">
                        <a:pos x="hc" y="t"/>
                      </a:cxn>
                      <a:cxn ang="cd2">
                        <a:pos x="l" y="vc"/>
                      </a:cxn>
                      <a:cxn ang="cd4">
                        <a:pos x="hc" y="b"/>
                      </a:cxn>
                      <a:cxn ang="0">
                        <a:pos x="r" y="vc"/>
                      </a:cxn>
                    </a:cxnLst>
                    <a:rect l="l" t="t" r="r" b="b"/>
                    <a:pathLst>
                      <a:path w="7723" h="5187">
                        <a:moveTo>
                          <a:pt x="3653" y="5093"/>
                        </a:moveTo>
                        <a:lnTo>
                          <a:pt x="3722" y="4973"/>
                        </a:lnTo>
                        <a:lnTo>
                          <a:pt x="3798" y="4846"/>
                        </a:lnTo>
                        <a:lnTo>
                          <a:pt x="3883" y="4726"/>
                        </a:lnTo>
                        <a:lnTo>
                          <a:pt x="3960" y="4607"/>
                        </a:lnTo>
                        <a:lnTo>
                          <a:pt x="4045" y="4496"/>
                        </a:lnTo>
                        <a:lnTo>
                          <a:pt x="4054" y="4479"/>
                        </a:lnTo>
                        <a:lnTo>
                          <a:pt x="4054" y="4020"/>
                        </a:lnTo>
                        <a:lnTo>
                          <a:pt x="4445" y="4020"/>
                        </a:lnTo>
                        <a:lnTo>
                          <a:pt x="4504" y="3951"/>
                        </a:lnTo>
                        <a:lnTo>
                          <a:pt x="4607" y="3849"/>
                        </a:lnTo>
                        <a:lnTo>
                          <a:pt x="4709" y="3747"/>
                        </a:lnTo>
                        <a:lnTo>
                          <a:pt x="4794" y="3662"/>
                        </a:lnTo>
                        <a:lnTo>
                          <a:pt x="2819" y="3662"/>
                        </a:lnTo>
                        <a:lnTo>
                          <a:pt x="2819" y="2784"/>
                        </a:lnTo>
                        <a:lnTo>
                          <a:pt x="4930" y="2784"/>
                        </a:lnTo>
                        <a:lnTo>
                          <a:pt x="4930" y="3552"/>
                        </a:lnTo>
                        <a:lnTo>
                          <a:pt x="5032" y="3457"/>
                        </a:lnTo>
                        <a:lnTo>
                          <a:pt x="5143" y="3372"/>
                        </a:lnTo>
                        <a:lnTo>
                          <a:pt x="5254" y="3287"/>
                        </a:lnTo>
                        <a:lnTo>
                          <a:pt x="5288" y="3262"/>
                        </a:lnTo>
                        <a:lnTo>
                          <a:pt x="5288" y="2784"/>
                        </a:lnTo>
                        <a:lnTo>
                          <a:pt x="6054" y="2784"/>
                        </a:lnTo>
                        <a:lnTo>
                          <a:pt x="6105" y="2751"/>
                        </a:lnTo>
                        <a:lnTo>
                          <a:pt x="6233" y="2691"/>
                        </a:lnTo>
                        <a:lnTo>
                          <a:pt x="6361" y="2632"/>
                        </a:lnTo>
                        <a:lnTo>
                          <a:pt x="6497" y="2572"/>
                        </a:lnTo>
                        <a:lnTo>
                          <a:pt x="6633" y="2521"/>
                        </a:lnTo>
                        <a:lnTo>
                          <a:pt x="6769" y="2470"/>
                        </a:lnTo>
                        <a:lnTo>
                          <a:pt x="6872" y="2427"/>
                        </a:lnTo>
                        <a:lnTo>
                          <a:pt x="6497" y="2427"/>
                        </a:lnTo>
                        <a:lnTo>
                          <a:pt x="6497" y="1550"/>
                        </a:lnTo>
                        <a:lnTo>
                          <a:pt x="7366" y="1550"/>
                        </a:lnTo>
                        <a:lnTo>
                          <a:pt x="7366" y="2282"/>
                        </a:lnTo>
                        <a:lnTo>
                          <a:pt x="7467" y="2256"/>
                        </a:lnTo>
                        <a:lnTo>
                          <a:pt x="7612" y="2223"/>
                        </a:lnTo>
                        <a:lnTo>
                          <a:pt x="7723" y="2205"/>
                        </a:lnTo>
                        <a:lnTo>
                          <a:pt x="7723" y="0"/>
                        </a:lnTo>
                        <a:lnTo>
                          <a:pt x="0" y="0"/>
                        </a:lnTo>
                        <a:lnTo>
                          <a:pt x="0" y="5187"/>
                        </a:lnTo>
                        <a:lnTo>
                          <a:pt x="3602" y="5187"/>
                        </a:lnTo>
                        <a:close/>
                        <a:moveTo>
                          <a:pt x="3695" y="2427"/>
                        </a:moveTo>
                        <a:lnTo>
                          <a:pt x="1592" y="2427"/>
                        </a:lnTo>
                        <a:lnTo>
                          <a:pt x="1592" y="1550"/>
                        </a:lnTo>
                        <a:lnTo>
                          <a:pt x="3695" y="1550"/>
                        </a:lnTo>
                        <a:close/>
                        <a:moveTo>
                          <a:pt x="6139" y="2427"/>
                        </a:moveTo>
                        <a:lnTo>
                          <a:pt x="5288" y="2427"/>
                        </a:lnTo>
                        <a:lnTo>
                          <a:pt x="5109" y="2427"/>
                        </a:lnTo>
                        <a:lnTo>
                          <a:pt x="4054" y="2427"/>
                        </a:lnTo>
                        <a:lnTo>
                          <a:pt x="4054" y="1550"/>
                        </a:lnTo>
                        <a:lnTo>
                          <a:pt x="6139" y="1550"/>
                        </a:lnTo>
                        <a:close/>
                        <a:moveTo>
                          <a:pt x="5288" y="358"/>
                        </a:moveTo>
                        <a:lnTo>
                          <a:pt x="7366" y="358"/>
                        </a:lnTo>
                        <a:lnTo>
                          <a:pt x="7366" y="1193"/>
                        </a:lnTo>
                        <a:lnTo>
                          <a:pt x="5288" y="1193"/>
                        </a:lnTo>
                        <a:close/>
                        <a:moveTo>
                          <a:pt x="2819" y="358"/>
                        </a:moveTo>
                        <a:lnTo>
                          <a:pt x="4930" y="358"/>
                        </a:lnTo>
                        <a:lnTo>
                          <a:pt x="4930" y="1193"/>
                        </a:lnTo>
                        <a:lnTo>
                          <a:pt x="2819" y="1193"/>
                        </a:lnTo>
                        <a:close/>
                        <a:moveTo>
                          <a:pt x="358" y="358"/>
                        </a:moveTo>
                        <a:lnTo>
                          <a:pt x="2461" y="358"/>
                        </a:lnTo>
                        <a:lnTo>
                          <a:pt x="2461" y="1193"/>
                        </a:lnTo>
                        <a:lnTo>
                          <a:pt x="358" y="1193"/>
                        </a:lnTo>
                        <a:close/>
                        <a:moveTo>
                          <a:pt x="358" y="1550"/>
                        </a:moveTo>
                        <a:lnTo>
                          <a:pt x="1235" y="1550"/>
                        </a:lnTo>
                        <a:lnTo>
                          <a:pt x="1235" y="2427"/>
                        </a:lnTo>
                        <a:lnTo>
                          <a:pt x="358" y="2427"/>
                        </a:lnTo>
                        <a:close/>
                        <a:moveTo>
                          <a:pt x="358" y="2784"/>
                        </a:moveTo>
                        <a:lnTo>
                          <a:pt x="2461" y="2784"/>
                        </a:lnTo>
                        <a:lnTo>
                          <a:pt x="2461" y="3662"/>
                        </a:lnTo>
                        <a:lnTo>
                          <a:pt x="358" y="3662"/>
                        </a:lnTo>
                        <a:close/>
                        <a:moveTo>
                          <a:pt x="1235" y="4837"/>
                        </a:moveTo>
                        <a:lnTo>
                          <a:pt x="358" y="4837"/>
                        </a:lnTo>
                        <a:lnTo>
                          <a:pt x="358" y="4020"/>
                        </a:lnTo>
                        <a:lnTo>
                          <a:pt x="1235" y="4020"/>
                        </a:lnTo>
                        <a:close/>
                        <a:moveTo>
                          <a:pt x="1592" y="4020"/>
                        </a:moveTo>
                        <a:lnTo>
                          <a:pt x="3695" y="4020"/>
                        </a:lnTo>
                        <a:lnTo>
                          <a:pt x="3695" y="4837"/>
                        </a:lnTo>
                        <a:lnTo>
                          <a:pt x="1592" y="4837"/>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2" name="Freeform 450">
                    <a:extLst>
                      <a:ext uri="{FF2B5EF4-FFF2-40B4-BE49-F238E27FC236}">
                        <a16:creationId xmlns:a16="http://schemas.microsoft.com/office/drawing/2014/main" id="{FD8DD67D-B2CF-8E47-9F62-5422A7855382}"/>
                      </a:ext>
                    </a:extLst>
                  </p:cNvPr>
                  <p:cNvSpPr/>
                  <p:nvPr/>
                </p:nvSpPr>
                <p:spPr>
                  <a:xfrm>
                    <a:off x="3365640" y="1967400"/>
                    <a:ext cx="3683879" cy="3684600"/>
                  </a:xfrm>
                  <a:custGeom>
                    <a:avLst/>
                    <a:gdLst/>
                    <a:ahLst/>
                    <a:cxnLst>
                      <a:cxn ang="3cd4">
                        <a:pos x="hc" y="t"/>
                      </a:cxn>
                      <a:cxn ang="cd2">
                        <a:pos x="l" y="vc"/>
                      </a:cxn>
                      <a:cxn ang="cd4">
                        <a:pos x="hc" y="b"/>
                      </a:cxn>
                      <a:cxn ang="0">
                        <a:pos x="r" y="vc"/>
                      </a:cxn>
                    </a:cxnLst>
                    <a:rect l="l" t="t" r="r" b="b"/>
                    <a:pathLst>
                      <a:path w="10234" h="10236">
                        <a:moveTo>
                          <a:pt x="8080" y="9290"/>
                        </a:moveTo>
                        <a:lnTo>
                          <a:pt x="8182" y="9214"/>
                        </a:lnTo>
                        <a:lnTo>
                          <a:pt x="8276" y="9146"/>
                        </a:lnTo>
                        <a:lnTo>
                          <a:pt x="8378" y="9069"/>
                        </a:lnTo>
                        <a:lnTo>
                          <a:pt x="8472" y="8984"/>
                        </a:lnTo>
                        <a:lnTo>
                          <a:pt x="8557" y="8907"/>
                        </a:lnTo>
                        <a:lnTo>
                          <a:pt x="8650" y="8822"/>
                        </a:lnTo>
                        <a:lnTo>
                          <a:pt x="8736" y="8737"/>
                        </a:lnTo>
                        <a:lnTo>
                          <a:pt x="8821" y="8644"/>
                        </a:lnTo>
                        <a:lnTo>
                          <a:pt x="8906" y="8559"/>
                        </a:lnTo>
                        <a:lnTo>
                          <a:pt x="8991" y="8465"/>
                        </a:lnTo>
                        <a:lnTo>
                          <a:pt x="9068" y="8371"/>
                        </a:lnTo>
                        <a:lnTo>
                          <a:pt x="9145" y="8277"/>
                        </a:lnTo>
                        <a:lnTo>
                          <a:pt x="9221" y="8183"/>
                        </a:lnTo>
                        <a:lnTo>
                          <a:pt x="9289" y="8081"/>
                        </a:lnTo>
                        <a:lnTo>
                          <a:pt x="9366" y="7980"/>
                        </a:lnTo>
                        <a:lnTo>
                          <a:pt x="9425" y="7877"/>
                        </a:lnTo>
                        <a:lnTo>
                          <a:pt x="9494" y="7766"/>
                        </a:lnTo>
                        <a:lnTo>
                          <a:pt x="9554" y="7664"/>
                        </a:lnTo>
                        <a:lnTo>
                          <a:pt x="9621" y="7553"/>
                        </a:lnTo>
                        <a:lnTo>
                          <a:pt x="9681" y="7452"/>
                        </a:lnTo>
                        <a:lnTo>
                          <a:pt x="9732" y="7332"/>
                        </a:lnTo>
                        <a:lnTo>
                          <a:pt x="9783" y="7221"/>
                        </a:lnTo>
                        <a:lnTo>
                          <a:pt x="9835" y="7111"/>
                        </a:lnTo>
                        <a:lnTo>
                          <a:pt x="9886" y="6991"/>
                        </a:lnTo>
                        <a:lnTo>
                          <a:pt x="9928" y="6873"/>
                        </a:lnTo>
                        <a:lnTo>
                          <a:pt x="9971" y="6762"/>
                        </a:lnTo>
                        <a:lnTo>
                          <a:pt x="10004" y="6634"/>
                        </a:lnTo>
                        <a:lnTo>
                          <a:pt x="10038" y="6515"/>
                        </a:lnTo>
                        <a:lnTo>
                          <a:pt x="10073" y="6395"/>
                        </a:lnTo>
                        <a:lnTo>
                          <a:pt x="10107" y="6268"/>
                        </a:lnTo>
                        <a:lnTo>
                          <a:pt x="10132" y="6149"/>
                        </a:lnTo>
                        <a:lnTo>
                          <a:pt x="10158" y="6020"/>
                        </a:lnTo>
                        <a:lnTo>
                          <a:pt x="10175" y="5893"/>
                        </a:lnTo>
                        <a:lnTo>
                          <a:pt x="10192" y="5766"/>
                        </a:lnTo>
                        <a:lnTo>
                          <a:pt x="10209" y="5637"/>
                        </a:lnTo>
                        <a:lnTo>
                          <a:pt x="10225" y="5510"/>
                        </a:lnTo>
                        <a:lnTo>
                          <a:pt x="10225" y="5382"/>
                        </a:lnTo>
                        <a:lnTo>
                          <a:pt x="10234" y="5245"/>
                        </a:lnTo>
                        <a:lnTo>
                          <a:pt x="10234" y="5118"/>
                        </a:lnTo>
                        <a:lnTo>
                          <a:pt x="10234" y="4982"/>
                        </a:lnTo>
                        <a:lnTo>
                          <a:pt x="10225" y="4854"/>
                        </a:lnTo>
                        <a:lnTo>
                          <a:pt x="10225" y="4726"/>
                        </a:lnTo>
                        <a:lnTo>
                          <a:pt x="10209" y="4590"/>
                        </a:lnTo>
                        <a:lnTo>
                          <a:pt x="10192" y="4463"/>
                        </a:lnTo>
                        <a:lnTo>
                          <a:pt x="10175" y="4334"/>
                        </a:lnTo>
                        <a:lnTo>
                          <a:pt x="10158" y="4207"/>
                        </a:lnTo>
                        <a:lnTo>
                          <a:pt x="10132" y="4087"/>
                        </a:lnTo>
                        <a:lnTo>
                          <a:pt x="10107" y="3960"/>
                        </a:lnTo>
                        <a:lnTo>
                          <a:pt x="10073" y="3841"/>
                        </a:lnTo>
                        <a:lnTo>
                          <a:pt x="10038" y="3713"/>
                        </a:lnTo>
                        <a:lnTo>
                          <a:pt x="10004" y="3594"/>
                        </a:lnTo>
                        <a:lnTo>
                          <a:pt x="9971" y="3474"/>
                        </a:lnTo>
                        <a:lnTo>
                          <a:pt x="9928" y="3356"/>
                        </a:lnTo>
                        <a:lnTo>
                          <a:pt x="9886" y="3236"/>
                        </a:lnTo>
                        <a:lnTo>
                          <a:pt x="9835" y="3125"/>
                        </a:lnTo>
                        <a:lnTo>
                          <a:pt x="9783" y="3006"/>
                        </a:lnTo>
                        <a:lnTo>
                          <a:pt x="9732" y="2895"/>
                        </a:lnTo>
                        <a:lnTo>
                          <a:pt x="9681" y="2784"/>
                        </a:lnTo>
                        <a:lnTo>
                          <a:pt x="9621" y="2674"/>
                        </a:lnTo>
                        <a:lnTo>
                          <a:pt x="9554" y="2572"/>
                        </a:lnTo>
                        <a:lnTo>
                          <a:pt x="9494" y="2461"/>
                        </a:lnTo>
                        <a:lnTo>
                          <a:pt x="9425" y="2359"/>
                        </a:lnTo>
                        <a:lnTo>
                          <a:pt x="9366" y="2256"/>
                        </a:lnTo>
                        <a:lnTo>
                          <a:pt x="9289" y="2155"/>
                        </a:lnTo>
                        <a:lnTo>
                          <a:pt x="9221" y="2053"/>
                        </a:lnTo>
                        <a:lnTo>
                          <a:pt x="9145" y="1959"/>
                        </a:lnTo>
                        <a:lnTo>
                          <a:pt x="9068" y="1865"/>
                        </a:lnTo>
                        <a:lnTo>
                          <a:pt x="8991" y="1771"/>
                        </a:lnTo>
                        <a:lnTo>
                          <a:pt x="8906" y="1669"/>
                        </a:lnTo>
                        <a:lnTo>
                          <a:pt x="8821" y="1584"/>
                        </a:lnTo>
                        <a:lnTo>
                          <a:pt x="8736" y="1499"/>
                        </a:lnTo>
                        <a:lnTo>
                          <a:pt x="8650" y="1414"/>
                        </a:lnTo>
                        <a:lnTo>
                          <a:pt x="8557" y="1329"/>
                        </a:lnTo>
                        <a:lnTo>
                          <a:pt x="8472" y="1243"/>
                        </a:lnTo>
                        <a:lnTo>
                          <a:pt x="8378" y="1167"/>
                        </a:lnTo>
                        <a:lnTo>
                          <a:pt x="8276" y="1090"/>
                        </a:lnTo>
                        <a:lnTo>
                          <a:pt x="8182" y="1013"/>
                        </a:lnTo>
                        <a:lnTo>
                          <a:pt x="8080" y="937"/>
                        </a:lnTo>
                        <a:lnTo>
                          <a:pt x="7978" y="868"/>
                        </a:lnTo>
                        <a:lnTo>
                          <a:pt x="7876" y="801"/>
                        </a:lnTo>
                        <a:lnTo>
                          <a:pt x="7774" y="741"/>
                        </a:lnTo>
                        <a:lnTo>
                          <a:pt x="7663" y="672"/>
                        </a:lnTo>
                        <a:lnTo>
                          <a:pt x="7561" y="614"/>
                        </a:lnTo>
                        <a:lnTo>
                          <a:pt x="7450" y="554"/>
                        </a:lnTo>
                        <a:lnTo>
                          <a:pt x="7340" y="503"/>
                        </a:lnTo>
                        <a:lnTo>
                          <a:pt x="7229" y="451"/>
                        </a:lnTo>
                        <a:lnTo>
                          <a:pt x="7110" y="400"/>
                        </a:lnTo>
                        <a:lnTo>
                          <a:pt x="6990" y="349"/>
                        </a:lnTo>
                        <a:lnTo>
                          <a:pt x="6879" y="307"/>
                        </a:lnTo>
                        <a:lnTo>
                          <a:pt x="6761" y="264"/>
                        </a:lnTo>
                        <a:lnTo>
                          <a:pt x="6641" y="229"/>
                        </a:lnTo>
                        <a:lnTo>
                          <a:pt x="6522" y="196"/>
                        </a:lnTo>
                        <a:lnTo>
                          <a:pt x="6394" y="162"/>
                        </a:lnTo>
                        <a:lnTo>
                          <a:pt x="6275" y="128"/>
                        </a:lnTo>
                        <a:lnTo>
                          <a:pt x="6148" y="102"/>
                        </a:lnTo>
                        <a:lnTo>
                          <a:pt x="6019" y="77"/>
                        </a:lnTo>
                        <a:lnTo>
                          <a:pt x="5901" y="60"/>
                        </a:lnTo>
                        <a:lnTo>
                          <a:pt x="5772" y="42"/>
                        </a:lnTo>
                        <a:lnTo>
                          <a:pt x="5636" y="26"/>
                        </a:lnTo>
                        <a:lnTo>
                          <a:pt x="5509" y="17"/>
                        </a:lnTo>
                        <a:lnTo>
                          <a:pt x="5381" y="0"/>
                        </a:lnTo>
                        <a:lnTo>
                          <a:pt x="5253" y="0"/>
                        </a:lnTo>
                        <a:lnTo>
                          <a:pt x="5117" y="0"/>
                        </a:lnTo>
                        <a:lnTo>
                          <a:pt x="4981" y="0"/>
                        </a:lnTo>
                        <a:lnTo>
                          <a:pt x="4853" y="0"/>
                        </a:lnTo>
                        <a:lnTo>
                          <a:pt x="4725" y="17"/>
                        </a:lnTo>
                        <a:lnTo>
                          <a:pt x="4598" y="26"/>
                        </a:lnTo>
                        <a:lnTo>
                          <a:pt x="4462" y="42"/>
                        </a:lnTo>
                        <a:lnTo>
                          <a:pt x="4333" y="60"/>
                        </a:lnTo>
                        <a:lnTo>
                          <a:pt x="4215" y="77"/>
                        </a:lnTo>
                        <a:lnTo>
                          <a:pt x="4087" y="102"/>
                        </a:lnTo>
                        <a:lnTo>
                          <a:pt x="3959" y="128"/>
                        </a:lnTo>
                        <a:lnTo>
                          <a:pt x="3840" y="162"/>
                        </a:lnTo>
                        <a:lnTo>
                          <a:pt x="3712" y="196"/>
                        </a:lnTo>
                        <a:lnTo>
                          <a:pt x="3593" y="229"/>
                        </a:lnTo>
                        <a:lnTo>
                          <a:pt x="3473" y="264"/>
                        </a:lnTo>
                        <a:lnTo>
                          <a:pt x="3355" y="307"/>
                        </a:lnTo>
                        <a:lnTo>
                          <a:pt x="3244" y="349"/>
                        </a:lnTo>
                        <a:lnTo>
                          <a:pt x="3125" y="400"/>
                        </a:lnTo>
                        <a:lnTo>
                          <a:pt x="3005" y="451"/>
                        </a:lnTo>
                        <a:lnTo>
                          <a:pt x="2894" y="503"/>
                        </a:lnTo>
                        <a:lnTo>
                          <a:pt x="2784" y="554"/>
                        </a:lnTo>
                        <a:lnTo>
                          <a:pt x="2673" y="614"/>
                        </a:lnTo>
                        <a:lnTo>
                          <a:pt x="2571" y="672"/>
                        </a:lnTo>
                        <a:lnTo>
                          <a:pt x="2461" y="741"/>
                        </a:lnTo>
                        <a:lnTo>
                          <a:pt x="2359" y="801"/>
                        </a:lnTo>
                        <a:lnTo>
                          <a:pt x="2256" y="868"/>
                        </a:lnTo>
                        <a:lnTo>
                          <a:pt x="2154" y="937"/>
                        </a:lnTo>
                        <a:lnTo>
                          <a:pt x="2052" y="1013"/>
                        </a:lnTo>
                        <a:lnTo>
                          <a:pt x="1958" y="1090"/>
                        </a:lnTo>
                        <a:lnTo>
                          <a:pt x="1856" y="1167"/>
                        </a:lnTo>
                        <a:lnTo>
                          <a:pt x="1762" y="1243"/>
                        </a:lnTo>
                        <a:lnTo>
                          <a:pt x="1677" y="1329"/>
                        </a:lnTo>
                        <a:lnTo>
                          <a:pt x="1584" y="1414"/>
                        </a:lnTo>
                        <a:lnTo>
                          <a:pt x="1499" y="1499"/>
                        </a:lnTo>
                        <a:lnTo>
                          <a:pt x="1413" y="1584"/>
                        </a:lnTo>
                        <a:lnTo>
                          <a:pt x="1328" y="1669"/>
                        </a:lnTo>
                        <a:lnTo>
                          <a:pt x="1243" y="1771"/>
                        </a:lnTo>
                        <a:lnTo>
                          <a:pt x="1167" y="1865"/>
                        </a:lnTo>
                        <a:lnTo>
                          <a:pt x="1089" y="1959"/>
                        </a:lnTo>
                        <a:lnTo>
                          <a:pt x="1013" y="2053"/>
                        </a:lnTo>
                        <a:lnTo>
                          <a:pt x="945" y="2155"/>
                        </a:lnTo>
                        <a:lnTo>
                          <a:pt x="868" y="2256"/>
                        </a:lnTo>
                        <a:lnTo>
                          <a:pt x="809" y="2359"/>
                        </a:lnTo>
                        <a:lnTo>
                          <a:pt x="740" y="2461"/>
                        </a:lnTo>
                        <a:lnTo>
                          <a:pt x="681" y="2572"/>
                        </a:lnTo>
                        <a:lnTo>
                          <a:pt x="613" y="2674"/>
                        </a:lnTo>
                        <a:lnTo>
                          <a:pt x="553" y="2784"/>
                        </a:lnTo>
                        <a:lnTo>
                          <a:pt x="502" y="2895"/>
                        </a:lnTo>
                        <a:lnTo>
                          <a:pt x="450" y="3006"/>
                        </a:lnTo>
                        <a:lnTo>
                          <a:pt x="400" y="3125"/>
                        </a:lnTo>
                        <a:lnTo>
                          <a:pt x="349" y="3236"/>
                        </a:lnTo>
                        <a:lnTo>
                          <a:pt x="307" y="3356"/>
                        </a:lnTo>
                        <a:lnTo>
                          <a:pt x="263" y="3474"/>
                        </a:lnTo>
                        <a:lnTo>
                          <a:pt x="229" y="3594"/>
                        </a:lnTo>
                        <a:lnTo>
                          <a:pt x="196" y="3713"/>
                        </a:lnTo>
                        <a:lnTo>
                          <a:pt x="162" y="3841"/>
                        </a:lnTo>
                        <a:lnTo>
                          <a:pt x="127" y="3960"/>
                        </a:lnTo>
                        <a:lnTo>
                          <a:pt x="102" y="4087"/>
                        </a:lnTo>
                        <a:lnTo>
                          <a:pt x="76" y="4207"/>
                        </a:lnTo>
                        <a:lnTo>
                          <a:pt x="60" y="4334"/>
                        </a:lnTo>
                        <a:lnTo>
                          <a:pt x="42" y="4463"/>
                        </a:lnTo>
                        <a:lnTo>
                          <a:pt x="25" y="4590"/>
                        </a:lnTo>
                        <a:lnTo>
                          <a:pt x="8" y="4726"/>
                        </a:lnTo>
                        <a:lnTo>
                          <a:pt x="8" y="4854"/>
                        </a:lnTo>
                        <a:lnTo>
                          <a:pt x="0" y="4982"/>
                        </a:lnTo>
                        <a:lnTo>
                          <a:pt x="0" y="5118"/>
                        </a:lnTo>
                        <a:lnTo>
                          <a:pt x="0" y="5245"/>
                        </a:lnTo>
                        <a:lnTo>
                          <a:pt x="8" y="5382"/>
                        </a:lnTo>
                        <a:lnTo>
                          <a:pt x="8" y="5510"/>
                        </a:lnTo>
                        <a:lnTo>
                          <a:pt x="25" y="5637"/>
                        </a:lnTo>
                        <a:lnTo>
                          <a:pt x="42" y="5766"/>
                        </a:lnTo>
                        <a:lnTo>
                          <a:pt x="60" y="5893"/>
                        </a:lnTo>
                        <a:lnTo>
                          <a:pt x="76" y="6020"/>
                        </a:lnTo>
                        <a:lnTo>
                          <a:pt x="102" y="6149"/>
                        </a:lnTo>
                        <a:lnTo>
                          <a:pt x="127" y="6268"/>
                        </a:lnTo>
                        <a:lnTo>
                          <a:pt x="162" y="6395"/>
                        </a:lnTo>
                        <a:lnTo>
                          <a:pt x="196" y="6515"/>
                        </a:lnTo>
                        <a:lnTo>
                          <a:pt x="229" y="6634"/>
                        </a:lnTo>
                        <a:lnTo>
                          <a:pt x="263" y="6762"/>
                        </a:lnTo>
                        <a:lnTo>
                          <a:pt x="307" y="6873"/>
                        </a:lnTo>
                        <a:lnTo>
                          <a:pt x="349" y="6991"/>
                        </a:lnTo>
                        <a:lnTo>
                          <a:pt x="400" y="7111"/>
                        </a:lnTo>
                        <a:lnTo>
                          <a:pt x="450" y="7221"/>
                        </a:lnTo>
                        <a:lnTo>
                          <a:pt x="502" y="7332"/>
                        </a:lnTo>
                        <a:lnTo>
                          <a:pt x="553" y="7452"/>
                        </a:lnTo>
                        <a:lnTo>
                          <a:pt x="613" y="7553"/>
                        </a:lnTo>
                        <a:lnTo>
                          <a:pt x="681" y="7664"/>
                        </a:lnTo>
                        <a:lnTo>
                          <a:pt x="740" y="7766"/>
                        </a:lnTo>
                        <a:lnTo>
                          <a:pt x="809" y="7877"/>
                        </a:lnTo>
                        <a:lnTo>
                          <a:pt x="868" y="7980"/>
                        </a:lnTo>
                        <a:lnTo>
                          <a:pt x="945" y="8081"/>
                        </a:lnTo>
                        <a:lnTo>
                          <a:pt x="1013" y="8183"/>
                        </a:lnTo>
                        <a:lnTo>
                          <a:pt x="1089" y="8277"/>
                        </a:lnTo>
                        <a:lnTo>
                          <a:pt x="1167" y="8371"/>
                        </a:lnTo>
                        <a:lnTo>
                          <a:pt x="1243" y="8465"/>
                        </a:lnTo>
                        <a:lnTo>
                          <a:pt x="1328" y="8559"/>
                        </a:lnTo>
                        <a:lnTo>
                          <a:pt x="1413" y="8644"/>
                        </a:lnTo>
                        <a:lnTo>
                          <a:pt x="1499" y="8737"/>
                        </a:lnTo>
                        <a:lnTo>
                          <a:pt x="1584" y="8822"/>
                        </a:lnTo>
                        <a:lnTo>
                          <a:pt x="1677" y="8907"/>
                        </a:lnTo>
                        <a:lnTo>
                          <a:pt x="1762" y="8984"/>
                        </a:lnTo>
                        <a:lnTo>
                          <a:pt x="1856" y="9069"/>
                        </a:lnTo>
                        <a:lnTo>
                          <a:pt x="1958" y="9146"/>
                        </a:lnTo>
                        <a:lnTo>
                          <a:pt x="2052" y="9214"/>
                        </a:lnTo>
                        <a:lnTo>
                          <a:pt x="2154" y="9290"/>
                        </a:lnTo>
                        <a:lnTo>
                          <a:pt x="2256" y="9359"/>
                        </a:lnTo>
                        <a:lnTo>
                          <a:pt x="2359" y="9427"/>
                        </a:lnTo>
                        <a:lnTo>
                          <a:pt x="2461" y="9495"/>
                        </a:lnTo>
                        <a:lnTo>
                          <a:pt x="2571" y="9555"/>
                        </a:lnTo>
                        <a:lnTo>
                          <a:pt x="2673" y="9615"/>
                        </a:lnTo>
                        <a:lnTo>
                          <a:pt x="2784" y="9674"/>
                        </a:lnTo>
                        <a:lnTo>
                          <a:pt x="2894" y="9725"/>
                        </a:lnTo>
                        <a:lnTo>
                          <a:pt x="3005" y="9785"/>
                        </a:lnTo>
                        <a:lnTo>
                          <a:pt x="3125" y="9836"/>
                        </a:lnTo>
                        <a:lnTo>
                          <a:pt x="3244" y="9878"/>
                        </a:lnTo>
                        <a:lnTo>
                          <a:pt x="3355" y="9921"/>
                        </a:lnTo>
                        <a:lnTo>
                          <a:pt x="3473" y="9963"/>
                        </a:lnTo>
                        <a:lnTo>
                          <a:pt x="3593" y="10007"/>
                        </a:lnTo>
                        <a:lnTo>
                          <a:pt x="3712" y="10040"/>
                        </a:lnTo>
                        <a:lnTo>
                          <a:pt x="3840" y="10074"/>
                        </a:lnTo>
                        <a:lnTo>
                          <a:pt x="3959" y="10108"/>
                        </a:lnTo>
                        <a:lnTo>
                          <a:pt x="4087" y="10134"/>
                        </a:lnTo>
                        <a:lnTo>
                          <a:pt x="4215" y="10151"/>
                        </a:lnTo>
                        <a:lnTo>
                          <a:pt x="4333" y="10176"/>
                        </a:lnTo>
                        <a:lnTo>
                          <a:pt x="4462" y="10194"/>
                        </a:lnTo>
                        <a:lnTo>
                          <a:pt x="4598" y="10210"/>
                        </a:lnTo>
                        <a:lnTo>
                          <a:pt x="4725" y="10219"/>
                        </a:lnTo>
                        <a:lnTo>
                          <a:pt x="4853" y="10228"/>
                        </a:lnTo>
                        <a:lnTo>
                          <a:pt x="4981" y="10236"/>
                        </a:lnTo>
                        <a:lnTo>
                          <a:pt x="5117" y="10236"/>
                        </a:lnTo>
                        <a:lnTo>
                          <a:pt x="5253" y="10236"/>
                        </a:lnTo>
                        <a:lnTo>
                          <a:pt x="5381" y="10228"/>
                        </a:lnTo>
                        <a:lnTo>
                          <a:pt x="5509" y="10219"/>
                        </a:lnTo>
                        <a:lnTo>
                          <a:pt x="5636" y="10210"/>
                        </a:lnTo>
                        <a:lnTo>
                          <a:pt x="5772" y="10194"/>
                        </a:lnTo>
                        <a:lnTo>
                          <a:pt x="5901" y="10176"/>
                        </a:lnTo>
                        <a:lnTo>
                          <a:pt x="6019" y="10151"/>
                        </a:lnTo>
                        <a:lnTo>
                          <a:pt x="6148" y="10134"/>
                        </a:lnTo>
                        <a:lnTo>
                          <a:pt x="6275" y="10108"/>
                        </a:lnTo>
                        <a:lnTo>
                          <a:pt x="6394" y="10074"/>
                        </a:lnTo>
                        <a:lnTo>
                          <a:pt x="6522" y="10040"/>
                        </a:lnTo>
                        <a:lnTo>
                          <a:pt x="6641" y="10007"/>
                        </a:lnTo>
                        <a:lnTo>
                          <a:pt x="6761" y="9963"/>
                        </a:lnTo>
                        <a:lnTo>
                          <a:pt x="6879" y="9921"/>
                        </a:lnTo>
                        <a:lnTo>
                          <a:pt x="6990" y="9878"/>
                        </a:lnTo>
                        <a:lnTo>
                          <a:pt x="7110" y="9836"/>
                        </a:lnTo>
                        <a:lnTo>
                          <a:pt x="7229" y="9785"/>
                        </a:lnTo>
                        <a:lnTo>
                          <a:pt x="7340" y="9725"/>
                        </a:lnTo>
                        <a:lnTo>
                          <a:pt x="7450" y="9674"/>
                        </a:lnTo>
                        <a:lnTo>
                          <a:pt x="7561" y="9615"/>
                        </a:lnTo>
                        <a:lnTo>
                          <a:pt x="7663" y="9555"/>
                        </a:lnTo>
                        <a:lnTo>
                          <a:pt x="7774" y="9495"/>
                        </a:lnTo>
                        <a:lnTo>
                          <a:pt x="7876" y="9427"/>
                        </a:lnTo>
                        <a:lnTo>
                          <a:pt x="7978" y="9359"/>
                        </a:lnTo>
                        <a:close/>
                        <a:moveTo>
                          <a:pt x="7833" y="8942"/>
                        </a:moveTo>
                        <a:lnTo>
                          <a:pt x="7739" y="9010"/>
                        </a:lnTo>
                        <a:lnTo>
                          <a:pt x="7646" y="9069"/>
                        </a:lnTo>
                        <a:lnTo>
                          <a:pt x="7543" y="9129"/>
                        </a:lnTo>
                        <a:lnTo>
                          <a:pt x="7450" y="9180"/>
                        </a:lnTo>
                        <a:lnTo>
                          <a:pt x="7356" y="9239"/>
                        </a:lnTo>
                        <a:lnTo>
                          <a:pt x="7254" y="9299"/>
                        </a:lnTo>
                        <a:lnTo>
                          <a:pt x="7152" y="9342"/>
                        </a:lnTo>
                        <a:lnTo>
                          <a:pt x="7050" y="9393"/>
                        </a:lnTo>
                        <a:lnTo>
                          <a:pt x="6939" y="9435"/>
                        </a:lnTo>
                        <a:lnTo>
                          <a:pt x="6837" y="9486"/>
                        </a:lnTo>
                        <a:lnTo>
                          <a:pt x="6727" y="9521"/>
                        </a:lnTo>
                        <a:lnTo>
                          <a:pt x="6625" y="9564"/>
                        </a:lnTo>
                        <a:lnTo>
                          <a:pt x="6514" y="9597"/>
                        </a:lnTo>
                        <a:lnTo>
                          <a:pt x="6403" y="9631"/>
                        </a:lnTo>
                        <a:lnTo>
                          <a:pt x="6292" y="9666"/>
                        </a:lnTo>
                        <a:lnTo>
                          <a:pt x="6181" y="9691"/>
                        </a:lnTo>
                        <a:lnTo>
                          <a:pt x="6062" y="9708"/>
                        </a:lnTo>
                        <a:lnTo>
                          <a:pt x="5943" y="9733"/>
                        </a:lnTo>
                        <a:lnTo>
                          <a:pt x="5832" y="9759"/>
                        </a:lnTo>
                        <a:lnTo>
                          <a:pt x="5713" y="9776"/>
                        </a:lnTo>
                        <a:lnTo>
                          <a:pt x="5594" y="9785"/>
                        </a:lnTo>
                        <a:lnTo>
                          <a:pt x="5475" y="9793"/>
                        </a:lnTo>
                        <a:lnTo>
                          <a:pt x="5355" y="9802"/>
                        </a:lnTo>
                        <a:lnTo>
                          <a:pt x="5237" y="9811"/>
                        </a:lnTo>
                        <a:lnTo>
                          <a:pt x="5117" y="9811"/>
                        </a:lnTo>
                        <a:lnTo>
                          <a:pt x="4998" y="9811"/>
                        </a:lnTo>
                        <a:lnTo>
                          <a:pt x="4879" y="9802"/>
                        </a:lnTo>
                        <a:lnTo>
                          <a:pt x="4760" y="9793"/>
                        </a:lnTo>
                        <a:lnTo>
                          <a:pt x="4640" y="9785"/>
                        </a:lnTo>
                        <a:lnTo>
                          <a:pt x="4521" y="9776"/>
                        </a:lnTo>
                        <a:lnTo>
                          <a:pt x="4402" y="9759"/>
                        </a:lnTo>
                        <a:lnTo>
                          <a:pt x="4291" y="9733"/>
                        </a:lnTo>
                        <a:lnTo>
                          <a:pt x="4172" y="9708"/>
                        </a:lnTo>
                        <a:lnTo>
                          <a:pt x="4052" y="9691"/>
                        </a:lnTo>
                        <a:lnTo>
                          <a:pt x="3950" y="9666"/>
                        </a:lnTo>
                        <a:lnTo>
                          <a:pt x="3831" y="9631"/>
                        </a:lnTo>
                        <a:lnTo>
                          <a:pt x="3720" y="9597"/>
                        </a:lnTo>
                        <a:lnTo>
                          <a:pt x="3610" y="9564"/>
                        </a:lnTo>
                        <a:lnTo>
                          <a:pt x="3508" y="9521"/>
                        </a:lnTo>
                        <a:lnTo>
                          <a:pt x="3397" y="9486"/>
                        </a:lnTo>
                        <a:lnTo>
                          <a:pt x="3295" y="9435"/>
                        </a:lnTo>
                        <a:lnTo>
                          <a:pt x="3184" y="9393"/>
                        </a:lnTo>
                        <a:lnTo>
                          <a:pt x="3082" y="9342"/>
                        </a:lnTo>
                        <a:lnTo>
                          <a:pt x="2980" y="9299"/>
                        </a:lnTo>
                        <a:lnTo>
                          <a:pt x="2878" y="9239"/>
                        </a:lnTo>
                        <a:lnTo>
                          <a:pt x="2784" y="9180"/>
                        </a:lnTo>
                        <a:lnTo>
                          <a:pt x="2691" y="9129"/>
                        </a:lnTo>
                        <a:lnTo>
                          <a:pt x="2588" y="9069"/>
                        </a:lnTo>
                        <a:lnTo>
                          <a:pt x="2495" y="9010"/>
                        </a:lnTo>
                        <a:lnTo>
                          <a:pt x="2401" y="8942"/>
                        </a:lnTo>
                        <a:lnTo>
                          <a:pt x="2307" y="8873"/>
                        </a:lnTo>
                        <a:lnTo>
                          <a:pt x="2222" y="8805"/>
                        </a:lnTo>
                        <a:lnTo>
                          <a:pt x="2137" y="8737"/>
                        </a:lnTo>
                        <a:lnTo>
                          <a:pt x="2052" y="8660"/>
                        </a:lnTo>
                        <a:lnTo>
                          <a:pt x="1967" y="8584"/>
                        </a:lnTo>
                        <a:lnTo>
                          <a:pt x="1882" y="8515"/>
                        </a:lnTo>
                        <a:lnTo>
                          <a:pt x="1796" y="8430"/>
                        </a:lnTo>
                        <a:lnTo>
                          <a:pt x="1720" y="8354"/>
                        </a:lnTo>
                        <a:lnTo>
                          <a:pt x="1643" y="8269"/>
                        </a:lnTo>
                        <a:lnTo>
                          <a:pt x="1575" y="8183"/>
                        </a:lnTo>
                        <a:lnTo>
                          <a:pt x="1499" y="8098"/>
                        </a:lnTo>
                        <a:lnTo>
                          <a:pt x="1430" y="8013"/>
                        </a:lnTo>
                        <a:lnTo>
                          <a:pt x="1362" y="7920"/>
                        </a:lnTo>
                        <a:lnTo>
                          <a:pt x="1294" y="7835"/>
                        </a:lnTo>
                        <a:lnTo>
                          <a:pt x="1225" y="7733"/>
                        </a:lnTo>
                        <a:lnTo>
                          <a:pt x="1167" y="7639"/>
                        </a:lnTo>
                        <a:lnTo>
                          <a:pt x="1107" y="7545"/>
                        </a:lnTo>
                        <a:lnTo>
                          <a:pt x="1047" y="7452"/>
                        </a:lnTo>
                        <a:lnTo>
                          <a:pt x="996" y="7349"/>
                        </a:lnTo>
                        <a:lnTo>
                          <a:pt x="936" y="7247"/>
                        </a:lnTo>
                        <a:lnTo>
                          <a:pt x="885" y="7145"/>
                        </a:lnTo>
                        <a:lnTo>
                          <a:pt x="834" y="7043"/>
                        </a:lnTo>
                        <a:lnTo>
                          <a:pt x="791" y="6940"/>
                        </a:lnTo>
                        <a:lnTo>
                          <a:pt x="749" y="6838"/>
                        </a:lnTo>
                        <a:lnTo>
                          <a:pt x="706" y="6728"/>
                        </a:lnTo>
                        <a:lnTo>
                          <a:pt x="672" y="6617"/>
                        </a:lnTo>
                        <a:lnTo>
                          <a:pt x="639" y="6506"/>
                        </a:lnTo>
                        <a:lnTo>
                          <a:pt x="604" y="6395"/>
                        </a:lnTo>
                        <a:lnTo>
                          <a:pt x="570" y="6285"/>
                        </a:lnTo>
                        <a:lnTo>
                          <a:pt x="545" y="6174"/>
                        </a:lnTo>
                        <a:lnTo>
                          <a:pt x="519" y="6063"/>
                        </a:lnTo>
                        <a:lnTo>
                          <a:pt x="502" y="5944"/>
                        </a:lnTo>
                        <a:lnTo>
                          <a:pt x="476" y="5824"/>
                        </a:lnTo>
                        <a:lnTo>
                          <a:pt x="459" y="5714"/>
                        </a:lnTo>
                        <a:lnTo>
                          <a:pt x="450" y="5595"/>
                        </a:lnTo>
                        <a:lnTo>
                          <a:pt x="443" y="5476"/>
                        </a:lnTo>
                        <a:lnTo>
                          <a:pt x="434" y="5356"/>
                        </a:lnTo>
                        <a:lnTo>
                          <a:pt x="425" y="5238"/>
                        </a:lnTo>
                        <a:lnTo>
                          <a:pt x="425" y="5118"/>
                        </a:lnTo>
                        <a:lnTo>
                          <a:pt x="425" y="4998"/>
                        </a:lnTo>
                        <a:lnTo>
                          <a:pt x="434" y="4880"/>
                        </a:lnTo>
                        <a:lnTo>
                          <a:pt x="443" y="4760"/>
                        </a:lnTo>
                        <a:lnTo>
                          <a:pt x="450" y="4633"/>
                        </a:lnTo>
                        <a:lnTo>
                          <a:pt x="459" y="4522"/>
                        </a:lnTo>
                        <a:lnTo>
                          <a:pt x="476" y="4403"/>
                        </a:lnTo>
                        <a:lnTo>
                          <a:pt x="502" y="4283"/>
                        </a:lnTo>
                        <a:lnTo>
                          <a:pt x="519" y="4173"/>
                        </a:lnTo>
                        <a:lnTo>
                          <a:pt x="545" y="4062"/>
                        </a:lnTo>
                        <a:lnTo>
                          <a:pt x="570" y="3942"/>
                        </a:lnTo>
                        <a:lnTo>
                          <a:pt x="604" y="3832"/>
                        </a:lnTo>
                        <a:lnTo>
                          <a:pt x="639" y="3721"/>
                        </a:lnTo>
                        <a:lnTo>
                          <a:pt x="672" y="3610"/>
                        </a:lnTo>
                        <a:lnTo>
                          <a:pt x="706" y="3500"/>
                        </a:lnTo>
                        <a:lnTo>
                          <a:pt x="749" y="3398"/>
                        </a:lnTo>
                        <a:lnTo>
                          <a:pt x="791" y="3296"/>
                        </a:lnTo>
                        <a:lnTo>
                          <a:pt x="834" y="3185"/>
                        </a:lnTo>
                        <a:lnTo>
                          <a:pt x="885" y="3082"/>
                        </a:lnTo>
                        <a:lnTo>
                          <a:pt x="936" y="2980"/>
                        </a:lnTo>
                        <a:lnTo>
                          <a:pt x="996" y="2878"/>
                        </a:lnTo>
                        <a:lnTo>
                          <a:pt x="1047" y="2784"/>
                        </a:lnTo>
                        <a:lnTo>
                          <a:pt x="1107" y="2683"/>
                        </a:lnTo>
                        <a:lnTo>
                          <a:pt x="1167" y="2589"/>
                        </a:lnTo>
                        <a:lnTo>
                          <a:pt x="1225" y="2495"/>
                        </a:lnTo>
                        <a:lnTo>
                          <a:pt x="1294" y="2401"/>
                        </a:lnTo>
                        <a:lnTo>
                          <a:pt x="1362" y="2307"/>
                        </a:lnTo>
                        <a:lnTo>
                          <a:pt x="1430" y="2223"/>
                        </a:lnTo>
                        <a:lnTo>
                          <a:pt x="1499" y="2138"/>
                        </a:lnTo>
                        <a:lnTo>
                          <a:pt x="1575" y="2044"/>
                        </a:lnTo>
                        <a:lnTo>
                          <a:pt x="1643" y="1959"/>
                        </a:lnTo>
                        <a:lnTo>
                          <a:pt x="1720" y="1882"/>
                        </a:lnTo>
                        <a:lnTo>
                          <a:pt x="1796" y="1806"/>
                        </a:lnTo>
                        <a:lnTo>
                          <a:pt x="1882" y="1721"/>
                        </a:lnTo>
                        <a:lnTo>
                          <a:pt x="1967" y="1643"/>
                        </a:lnTo>
                        <a:lnTo>
                          <a:pt x="2052" y="1567"/>
                        </a:lnTo>
                        <a:lnTo>
                          <a:pt x="2137" y="1499"/>
                        </a:lnTo>
                        <a:lnTo>
                          <a:pt x="2222" y="1431"/>
                        </a:lnTo>
                        <a:lnTo>
                          <a:pt x="2307" y="1354"/>
                        </a:lnTo>
                        <a:lnTo>
                          <a:pt x="2401" y="1294"/>
                        </a:lnTo>
                        <a:lnTo>
                          <a:pt x="2495" y="1226"/>
                        </a:lnTo>
                        <a:lnTo>
                          <a:pt x="2588" y="1167"/>
                        </a:lnTo>
                        <a:lnTo>
                          <a:pt x="2691" y="1107"/>
                        </a:lnTo>
                        <a:lnTo>
                          <a:pt x="2784" y="1048"/>
                        </a:lnTo>
                        <a:lnTo>
                          <a:pt x="2878" y="988"/>
                        </a:lnTo>
                        <a:lnTo>
                          <a:pt x="2980" y="937"/>
                        </a:lnTo>
                        <a:lnTo>
                          <a:pt x="3082" y="886"/>
                        </a:lnTo>
                        <a:lnTo>
                          <a:pt x="3184" y="843"/>
                        </a:lnTo>
                        <a:lnTo>
                          <a:pt x="3295" y="792"/>
                        </a:lnTo>
                        <a:lnTo>
                          <a:pt x="3397" y="750"/>
                        </a:lnTo>
                        <a:lnTo>
                          <a:pt x="3508" y="707"/>
                        </a:lnTo>
                        <a:lnTo>
                          <a:pt x="3610" y="672"/>
                        </a:lnTo>
                        <a:lnTo>
                          <a:pt x="3720" y="639"/>
                        </a:lnTo>
                        <a:lnTo>
                          <a:pt x="3831" y="605"/>
                        </a:lnTo>
                        <a:lnTo>
                          <a:pt x="3950" y="570"/>
                        </a:lnTo>
                        <a:lnTo>
                          <a:pt x="4052" y="545"/>
                        </a:lnTo>
                        <a:lnTo>
                          <a:pt x="4172" y="519"/>
                        </a:lnTo>
                        <a:lnTo>
                          <a:pt x="4291" y="494"/>
                        </a:lnTo>
                        <a:lnTo>
                          <a:pt x="4402" y="477"/>
                        </a:lnTo>
                        <a:lnTo>
                          <a:pt x="4521" y="460"/>
                        </a:lnTo>
                        <a:lnTo>
                          <a:pt x="4640" y="443"/>
                        </a:lnTo>
                        <a:lnTo>
                          <a:pt x="4760" y="434"/>
                        </a:lnTo>
                        <a:lnTo>
                          <a:pt x="4879" y="434"/>
                        </a:lnTo>
                        <a:lnTo>
                          <a:pt x="4998" y="425"/>
                        </a:lnTo>
                        <a:lnTo>
                          <a:pt x="5117" y="425"/>
                        </a:lnTo>
                        <a:lnTo>
                          <a:pt x="5237" y="425"/>
                        </a:lnTo>
                        <a:lnTo>
                          <a:pt x="5355" y="434"/>
                        </a:lnTo>
                        <a:lnTo>
                          <a:pt x="5475" y="434"/>
                        </a:lnTo>
                        <a:lnTo>
                          <a:pt x="5594" y="443"/>
                        </a:lnTo>
                        <a:lnTo>
                          <a:pt x="5713" y="460"/>
                        </a:lnTo>
                        <a:lnTo>
                          <a:pt x="5832" y="477"/>
                        </a:lnTo>
                        <a:lnTo>
                          <a:pt x="5943" y="494"/>
                        </a:lnTo>
                        <a:lnTo>
                          <a:pt x="6062" y="519"/>
                        </a:lnTo>
                        <a:lnTo>
                          <a:pt x="6181" y="545"/>
                        </a:lnTo>
                        <a:lnTo>
                          <a:pt x="6292" y="570"/>
                        </a:lnTo>
                        <a:lnTo>
                          <a:pt x="6403" y="605"/>
                        </a:lnTo>
                        <a:lnTo>
                          <a:pt x="6514" y="639"/>
                        </a:lnTo>
                        <a:lnTo>
                          <a:pt x="6625" y="672"/>
                        </a:lnTo>
                        <a:lnTo>
                          <a:pt x="6727" y="707"/>
                        </a:lnTo>
                        <a:lnTo>
                          <a:pt x="6837" y="750"/>
                        </a:lnTo>
                        <a:lnTo>
                          <a:pt x="6939" y="792"/>
                        </a:lnTo>
                        <a:lnTo>
                          <a:pt x="7050" y="843"/>
                        </a:lnTo>
                        <a:lnTo>
                          <a:pt x="7152" y="886"/>
                        </a:lnTo>
                        <a:lnTo>
                          <a:pt x="7254" y="937"/>
                        </a:lnTo>
                        <a:lnTo>
                          <a:pt x="7356" y="988"/>
                        </a:lnTo>
                        <a:lnTo>
                          <a:pt x="7450" y="1048"/>
                        </a:lnTo>
                        <a:lnTo>
                          <a:pt x="7543" y="1107"/>
                        </a:lnTo>
                        <a:lnTo>
                          <a:pt x="7646" y="1167"/>
                        </a:lnTo>
                        <a:lnTo>
                          <a:pt x="7739" y="1226"/>
                        </a:lnTo>
                        <a:lnTo>
                          <a:pt x="7833" y="1294"/>
                        </a:lnTo>
                        <a:lnTo>
                          <a:pt x="7926" y="1354"/>
                        </a:lnTo>
                        <a:lnTo>
                          <a:pt x="8012" y="1431"/>
                        </a:lnTo>
                        <a:lnTo>
                          <a:pt x="8097" y="1499"/>
                        </a:lnTo>
                        <a:lnTo>
                          <a:pt x="8182" y="1567"/>
                        </a:lnTo>
                        <a:lnTo>
                          <a:pt x="8267" y="1643"/>
                        </a:lnTo>
                        <a:lnTo>
                          <a:pt x="8353" y="1721"/>
                        </a:lnTo>
                        <a:lnTo>
                          <a:pt x="8438" y="1806"/>
                        </a:lnTo>
                        <a:lnTo>
                          <a:pt x="8514" y="1882"/>
                        </a:lnTo>
                        <a:lnTo>
                          <a:pt x="8591" y="1959"/>
                        </a:lnTo>
                        <a:lnTo>
                          <a:pt x="8659" y="2044"/>
                        </a:lnTo>
                        <a:lnTo>
                          <a:pt x="8736" y="2138"/>
                        </a:lnTo>
                        <a:lnTo>
                          <a:pt x="8804" y="2223"/>
                        </a:lnTo>
                        <a:lnTo>
                          <a:pt x="8872" y="2307"/>
                        </a:lnTo>
                        <a:lnTo>
                          <a:pt x="8940" y="2401"/>
                        </a:lnTo>
                        <a:lnTo>
                          <a:pt x="9008" y="2495"/>
                        </a:lnTo>
                        <a:lnTo>
                          <a:pt x="9068" y="2589"/>
                        </a:lnTo>
                        <a:lnTo>
                          <a:pt x="9127" y="2683"/>
                        </a:lnTo>
                        <a:lnTo>
                          <a:pt x="9187" y="2784"/>
                        </a:lnTo>
                        <a:lnTo>
                          <a:pt x="9238" y="2878"/>
                        </a:lnTo>
                        <a:lnTo>
                          <a:pt x="9298" y="2980"/>
                        </a:lnTo>
                        <a:lnTo>
                          <a:pt x="9349" y="3082"/>
                        </a:lnTo>
                        <a:lnTo>
                          <a:pt x="9400" y="3185"/>
                        </a:lnTo>
                        <a:lnTo>
                          <a:pt x="9443" y="3296"/>
                        </a:lnTo>
                        <a:lnTo>
                          <a:pt x="9485" y="3398"/>
                        </a:lnTo>
                        <a:lnTo>
                          <a:pt x="9528" y="3500"/>
                        </a:lnTo>
                        <a:lnTo>
                          <a:pt x="9561" y="3610"/>
                        </a:lnTo>
                        <a:lnTo>
                          <a:pt x="9596" y="3721"/>
                        </a:lnTo>
                        <a:lnTo>
                          <a:pt x="9630" y="3832"/>
                        </a:lnTo>
                        <a:lnTo>
                          <a:pt x="9664" y="3942"/>
                        </a:lnTo>
                        <a:lnTo>
                          <a:pt x="9690" y="4062"/>
                        </a:lnTo>
                        <a:lnTo>
                          <a:pt x="9715" y="4173"/>
                        </a:lnTo>
                        <a:lnTo>
                          <a:pt x="9732" y="4283"/>
                        </a:lnTo>
                        <a:lnTo>
                          <a:pt x="9757" y="4403"/>
                        </a:lnTo>
                        <a:lnTo>
                          <a:pt x="9775" y="4522"/>
                        </a:lnTo>
                        <a:lnTo>
                          <a:pt x="9783" y="4633"/>
                        </a:lnTo>
                        <a:lnTo>
                          <a:pt x="9792" y="4760"/>
                        </a:lnTo>
                        <a:lnTo>
                          <a:pt x="9800" y="4880"/>
                        </a:lnTo>
                        <a:lnTo>
                          <a:pt x="9809" y="4998"/>
                        </a:lnTo>
                        <a:lnTo>
                          <a:pt x="9809" y="5118"/>
                        </a:lnTo>
                        <a:lnTo>
                          <a:pt x="9809" y="5238"/>
                        </a:lnTo>
                        <a:lnTo>
                          <a:pt x="9800" y="5356"/>
                        </a:lnTo>
                        <a:lnTo>
                          <a:pt x="9792" y="5476"/>
                        </a:lnTo>
                        <a:lnTo>
                          <a:pt x="9783" y="5595"/>
                        </a:lnTo>
                        <a:lnTo>
                          <a:pt x="9775" y="5714"/>
                        </a:lnTo>
                        <a:lnTo>
                          <a:pt x="9757" y="5824"/>
                        </a:lnTo>
                        <a:lnTo>
                          <a:pt x="9732" y="5944"/>
                        </a:lnTo>
                        <a:lnTo>
                          <a:pt x="9715" y="6063"/>
                        </a:lnTo>
                        <a:lnTo>
                          <a:pt x="9690" y="6174"/>
                        </a:lnTo>
                        <a:lnTo>
                          <a:pt x="9664" y="6285"/>
                        </a:lnTo>
                        <a:lnTo>
                          <a:pt x="9630" y="6395"/>
                        </a:lnTo>
                        <a:lnTo>
                          <a:pt x="9596" y="6506"/>
                        </a:lnTo>
                        <a:lnTo>
                          <a:pt x="9561" y="6617"/>
                        </a:lnTo>
                        <a:lnTo>
                          <a:pt x="9528" y="6728"/>
                        </a:lnTo>
                        <a:lnTo>
                          <a:pt x="9485" y="6838"/>
                        </a:lnTo>
                        <a:lnTo>
                          <a:pt x="9443" y="6940"/>
                        </a:lnTo>
                        <a:lnTo>
                          <a:pt x="9400" y="7043"/>
                        </a:lnTo>
                        <a:lnTo>
                          <a:pt x="9349" y="7145"/>
                        </a:lnTo>
                        <a:lnTo>
                          <a:pt x="9298" y="7247"/>
                        </a:lnTo>
                        <a:lnTo>
                          <a:pt x="9238" y="7349"/>
                        </a:lnTo>
                        <a:lnTo>
                          <a:pt x="9187" y="7452"/>
                        </a:lnTo>
                        <a:lnTo>
                          <a:pt x="9127" y="7545"/>
                        </a:lnTo>
                        <a:lnTo>
                          <a:pt x="9068" y="7639"/>
                        </a:lnTo>
                        <a:lnTo>
                          <a:pt x="9008" y="7733"/>
                        </a:lnTo>
                        <a:lnTo>
                          <a:pt x="8940" y="7835"/>
                        </a:lnTo>
                        <a:lnTo>
                          <a:pt x="8872" y="7920"/>
                        </a:lnTo>
                        <a:lnTo>
                          <a:pt x="8804" y="8013"/>
                        </a:lnTo>
                        <a:lnTo>
                          <a:pt x="8736" y="8098"/>
                        </a:lnTo>
                        <a:lnTo>
                          <a:pt x="8659" y="8183"/>
                        </a:lnTo>
                        <a:lnTo>
                          <a:pt x="8591" y="8269"/>
                        </a:lnTo>
                        <a:lnTo>
                          <a:pt x="8514" y="8354"/>
                        </a:lnTo>
                        <a:lnTo>
                          <a:pt x="8438" y="8430"/>
                        </a:lnTo>
                        <a:lnTo>
                          <a:pt x="8353" y="8515"/>
                        </a:lnTo>
                        <a:lnTo>
                          <a:pt x="8267" y="8584"/>
                        </a:lnTo>
                        <a:lnTo>
                          <a:pt x="8182" y="8660"/>
                        </a:lnTo>
                        <a:lnTo>
                          <a:pt x="8097" y="8737"/>
                        </a:lnTo>
                        <a:lnTo>
                          <a:pt x="8012" y="8805"/>
                        </a:lnTo>
                        <a:lnTo>
                          <a:pt x="7926" y="8873"/>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3" name="Freeform 451">
                    <a:extLst>
                      <a:ext uri="{FF2B5EF4-FFF2-40B4-BE49-F238E27FC236}">
                        <a16:creationId xmlns:a16="http://schemas.microsoft.com/office/drawing/2014/main" id="{068DD396-850E-824B-8762-803FCDE914DB}"/>
                      </a:ext>
                    </a:extLst>
                  </p:cNvPr>
                  <p:cNvSpPr/>
                  <p:nvPr/>
                </p:nvSpPr>
                <p:spPr>
                  <a:xfrm>
                    <a:off x="4839840" y="2375280"/>
                    <a:ext cx="735480" cy="1066320"/>
                  </a:xfrm>
                  <a:custGeom>
                    <a:avLst/>
                    <a:gdLst/>
                    <a:ahLst/>
                    <a:cxnLst>
                      <a:cxn ang="3cd4">
                        <a:pos x="hc" y="t"/>
                      </a:cxn>
                      <a:cxn ang="cd2">
                        <a:pos x="l" y="vc"/>
                      </a:cxn>
                      <a:cxn ang="cd4">
                        <a:pos x="hc" y="b"/>
                      </a:cxn>
                      <a:cxn ang="0">
                        <a:pos x="r" y="vc"/>
                      </a:cxn>
                    </a:cxnLst>
                    <a:rect l="l" t="t" r="r" b="b"/>
                    <a:pathLst>
                      <a:path w="2044" h="2963">
                        <a:moveTo>
                          <a:pt x="554" y="2963"/>
                        </a:moveTo>
                        <a:lnTo>
                          <a:pt x="1490" y="2963"/>
                        </a:lnTo>
                        <a:lnTo>
                          <a:pt x="1490" y="1013"/>
                        </a:lnTo>
                        <a:lnTo>
                          <a:pt x="2044" y="1013"/>
                        </a:lnTo>
                        <a:lnTo>
                          <a:pt x="1022" y="0"/>
                        </a:lnTo>
                        <a:lnTo>
                          <a:pt x="0" y="1013"/>
                        </a:lnTo>
                        <a:lnTo>
                          <a:pt x="554" y="1013"/>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4" name="Freeform 452">
                    <a:extLst>
                      <a:ext uri="{FF2B5EF4-FFF2-40B4-BE49-F238E27FC236}">
                        <a16:creationId xmlns:a16="http://schemas.microsoft.com/office/drawing/2014/main" id="{CB33439C-582E-6E49-B67D-61C75D84D7F2}"/>
                      </a:ext>
                    </a:extLst>
                  </p:cNvPr>
                  <p:cNvSpPr/>
                  <p:nvPr/>
                </p:nvSpPr>
                <p:spPr>
                  <a:xfrm>
                    <a:off x="4839840" y="4094640"/>
                    <a:ext cx="735480" cy="1145880"/>
                  </a:xfrm>
                  <a:custGeom>
                    <a:avLst/>
                    <a:gdLst/>
                    <a:ahLst/>
                    <a:cxnLst>
                      <a:cxn ang="3cd4">
                        <a:pos x="hc" y="t"/>
                      </a:cxn>
                      <a:cxn ang="cd2">
                        <a:pos x="l" y="vc"/>
                      </a:cxn>
                      <a:cxn ang="cd4">
                        <a:pos x="hc" y="b"/>
                      </a:cxn>
                      <a:cxn ang="0">
                        <a:pos x="r" y="vc"/>
                      </a:cxn>
                    </a:cxnLst>
                    <a:rect l="l" t="t" r="r" b="b"/>
                    <a:pathLst>
                      <a:path w="2044" h="3184">
                        <a:moveTo>
                          <a:pt x="1490" y="0"/>
                        </a:moveTo>
                        <a:lnTo>
                          <a:pt x="554" y="0"/>
                        </a:lnTo>
                        <a:lnTo>
                          <a:pt x="554" y="2095"/>
                        </a:lnTo>
                        <a:lnTo>
                          <a:pt x="0" y="2095"/>
                        </a:lnTo>
                        <a:lnTo>
                          <a:pt x="1022" y="3184"/>
                        </a:lnTo>
                        <a:lnTo>
                          <a:pt x="2044" y="2095"/>
                        </a:lnTo>
                        <a:lnTo>
                          <a:pt x="1490" y="2095"/>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5" name="Freeform 453">
                    <a:extLst>
                      <a:ext uri="{FF2B5EF4-FFF2-40B4-BE49-F238E27FC236}">
                        <a16:creationId xmlns:a16="http://schemas.microsoft.com/office/drawing/2014/main" id="{B4B8F8B3-E073-C843-800A-C59E479AE7D4}"/>
                      </a:ext>
                    </a:extLst>
                  </p:cNvPr>
                  <p:cNvSpPr/>
                  <p:nvPr/>
                </p:nvSpPr>
                <p:spPr>
                  <a:xfrm>
                    <a:off x="5495400" y="3441960"/>
                    <a:ext cx="1146240" cy="735480"/>
                  </a:xfrm>
                  <a:custGeom>
                    <a:avLst/>
                    <a:gdLst/>
                    <a:ahLst/>
                    <a:cxnLst>
                      <a:cxn ang="3cd4">
                        <a:pos x="hc" y="t"/>
                      </a:cxn>
                      <a:cxn ang="cd2">
                        <a:pos x="l" y="vc"/>
                      </a:cxn>
                      <a:cxn ang="cd4">
                        <a:pos x="hc" y="b"/>
                      </a:cxn>
                      <a:cxn ang="0">
                        <a:pos x="r" y="vc"/>
                      </a:cxn>
                    </a:cxnLst>
                    <a:rect l="l" t="t" r="r" b="b"/>
                    <a:pathLst>
                      <a:path w="3185" h="2044">
                        <a:moveTo>
                          <a:pt x="3185" y="554"/>
                        </a:moveTo>
                        <a:lnTo>
                          <a:pt x="1082" y="554"/>
                        </a:lnTo>
                        <a:lnTo>
                          <a:pt x="1082" y="0"/>
                        </a:lnTo>
                        <a:lnTo>
                          <a:pt x="0" y="1022"/>
                        </a:lnTo>
                        <a:lnTo>
                          <a:pt x="1082" y="2044"/>
                        </a:lnTo>
                        <a:lnTo>
                          <a:pt x="1082" y="1490"/>
                        </a:lnTo>
                        <a:lnTo>
                          <a:pt x="3185" y="1490"/>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sp>
                <p:nvSpPr>
                  <p:cNvPr id="496" name="Freeform 454">
                    <a:extLst>
                      <a:ext uri="{FF2B5EF4-FFF2-40B4-BE49-F238E27FC236}">
                        <a16:creationId xmlns:a16="http://schemas.microsoft.com/office/drawing/2014/main" id="{A4440B3D-D5ED-8F48-9442-76E7E817BA04}"/>
                      </a:ext>
                    </a:extLst>
                  </p:cNvPr>
                  <p:cNvSpPr/>
                  <p:nvPr/>
                </p:nvSpPr>
                <p:spPr>
                  <a:xfrm>
                    <a:off x="3773160" y="3441960"/>
                    <a:ext cx="1146240" cy="735480"/>
                  </a:xfrm>
                  <a:custGeom>
                    <a:avLst/>
                    <a:gdLst/>
                    <a:ahLst/>
                    <a:cxnLst>
                      <a:cxn ang="3cd4">
                        <a:pos x="hc" y="t"/>
                      </a:cxn>
                      <a:cxn ang="cd2">
                        <a:pos x="l" y="vc"/>
                      </a:cxn>
                      <a:cxn ang="cd4">
                        <a:pos x="hc" y="b"/>
                      </a:cxn>
                      <a:cxn ang="0">
                        <a:pos x="r" y="vc"/>
                      </a:cxn>
                    </a:cxnLst>
                    <a:rect l="l" t="t" r="r" b="b"/>
                    <a:pathLst>
                      <a:path w="3185" h="2044">
                        <a:moveTo>
                          <a:pt x="2103" y="0"/>
                        </a:moveTo>
                        <a:lnTo>
                          <a:pt x="2103" y="554"/>
                        </a:lnTo>
                        <a:lnTo>
                          <a:pt x="0" y="554"/>
                        </a:lnTo>
                        <a:lnTo>
                          <a:pt x="0" y="1490"/>
                        </a:lnTo>
                        <a:lnTo>
                          <a:pt x="2103" y="1490"/>
                        </a:lnTo>
                        <a:lnTo>
                          <a:pt x="2103" y="2044"/>
                        </a:lnTo>
                        <a:lnTo>
                          <a:pt x="3185" y="1022"/>
                        </a:lnTo>
                        <a:close/>
                      </a:path>
                    </a:pathLst>
                  </a:custGeom>
                  <a:solidFill>
                    <a:srgbClr val="FFFFFF"/>
                  </a:solidFill>
                  <a:ln cap="flat">
                    <a:noFill/>
                    <a:prstDash val="solid"/>
                  </a:ln>
                </p:spPr>
                <p:txBody>
                  <a:bodyPr vert="horz" wrap="none" lIns="90000" tIns="45000" rIns="90000" bIns="45000" anchor="ctr" anchorCtr="1" compatLnSpc="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717074"/>
                      </a:solidFill>
                      <a:effectLst/>
                      <a:uLnTx/>
                      <a:uFillTx/>
                      <a:latin typeface="Arial" pitchFamily="18"/>
                      <a:ea typeface="Arial" pitchFamily="2"/>
                      <a:cs typeface="Arial" pitchFamily="2"/>
                    </a:endParaRPr>
                  </a:p>
                </p:txBody>
              </p:sp>
            </p:grpSp>
          </p:grpSp>
          <p:grpSp>
            <p:nvGrpSpPr>
              <p:cNvPr id="462" name="Group 461">
                <a:extLst>
                  <a:ext uri="{FF2B5EF4-FFF2-40B4-BE49-F238E27FC236}">
                    <a16:creationId xmlns:a16="http://schemas.microsoft.com/office/drawing/2014/main" id="{E7A2F8DA-0409-DF48-8043-3F1E79A02CAA}"/>
                  </a:ext>
                </a:extLst>
              </p:cNvPr>
              <p:cNvGrpSpPr/>
              <p:nvPr/>
            </p:nvGrpSpPr>
            <p:grpSpPr>
              <a:xfrm>
                <a:off x="5005553" y="4356909"/>
                <a:ext cx="954560" cy="671660"/>
                <a:chOff x="1522413" y="5047805"/>
                <a:chExt cx="954560" cy="671660"/>
              </a:xfrm>
            </p:grpSpPr>
            <p:sp>
              <p:nvSpPr>
                <p:cNvPr id="463" name="Rectangle 462">
                  <a:extLst>
                    <a:ext uri="{FF2B5EF4-FFF2-40B4-BE49-F238E27FC236}">
                      <a16:creationId xmlns:a16="http://schemas.microsoft.com/office/drawing/2014/main" id="{6689F4AF-C653-AB40-AE83-1AB2B4B4B831}"/>
                    </a:ext>
                  </a:extLst>
                </p:cNvPr>
                <p:cNvSpPr/>
                <p:nvPr/>
              </p:nvSpPr>
              <p:spPr>
                <a:xfrm>
                  <a:off x="1522413" y="5047805"/>
                  <a:ext cx="954560" cy="671660"/>
                </a:xfrm>
                <a:prstGeom prst="rect">
                  <a:avLst/>
                </a:prstGeom>
                <a:no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tx1"/>
                      </a:solidFill>
                    </a:rPr>
                    <a:t>Bare Metal</a:t>
                  </a:r>
                  <a:br>
                    <a:rPr lang="en-US" sz="1200" dirty="0">
                      <a:solidFill>
                        <a:schemeClr val="tx1"/>
                      </a:solidFill>
                    </a:rPr>
                  </a:br>
                  <a:r>
                    <a:rPr lang="en-US" sz="1200" dirty="0">
                      <a:solidFill>
                        <a:schemeClr val="tx1"/>
                      </a:solidFill>
                    </a:rPr>
                    <a:t>Server</a:t>
                  </a:r>
                </a:p>
              </p:txBody>
            </p:sp>
            <p:sp>
              <p:nvSpPr>
                <p:cNvPr id="464" name="Rectangle 463">
                  <a:extLst>
                    <a:ext uri="{FF2B5EF4-FFF2-40B4-BE49-F238E27FC236}">
                      <a16:creationId xmlns:a16="http://schemas.microsoft.com/office/drawing/2014/main" id="{5D18019B-5326-6B44-80FB-EE4CEB7787FA}"/>
                    </a:ext>
                  </a:extLst>
                </p:cNvPr>
                <p:cNvSpPr/>
                <p:nvPr/>
              </p:nvSpPr>
              <p:spPr>
                <a:xfrm>
                  <a:off x="1587500" y="5482384"/>
                  <a:ext cx="824386" cy="18898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dirty="0">
                      <a:solidFill>
                        <a:schemeClr val="bg1"/>
                      </a:solidFill>
                    </a:rPr>
                    <a:t>NSX</a:t>
                  </a:r>
                </a:p>
              </p:txBody>
            </p:sp>
          </p:grpSp>
        </p:grpSp>
        <p:grpSp>
          <p:nvGrpSpPr>
            <p:cNvPr id="185" name="Group 184">
              <a:extLst>
                <a:ext uri="{FF2B5EF4-FFF2-40B4-BE49-F238E27FC236}">
                  <a16:creationId xmlns:a16="http://schemas.microsoft.com/office/drawing/2014/main" id="{282844D5-2CE7-E84F-AF77-6F21FF2A32DD}"/>
                </a:ext>
              </a:extLst>
            </p:cNvPr>
            <p:cNvGrpSpPr/>
            <p:nvPr/>
          </p:nvGrpSpPr>
          <p:grpSpPr>
            <a:xfrm>
              <a:off x="4206915" y="5321116"/>
              <a:ext cx="3026079" cy="671660"/>
              <a:chOff x="3969793" y="5270168"/>
              <a:chExt cx="3026079" cy="671660"/>
            </a:xfrm>
          </p:grpSpPr>
          <p:grpSp>
            <p:nvGrpSpPr>
              <p:cNvPr id="442" name="Group 441">
                <a:extLst>
                  <a:ext uri="{FF2B5EF4-FFF2-40B4-BE49-F238E27FC236}">
                    <a16:creationId xmlns:a16="http://schemas.microsoft.com/office/drawing/2014/main" id="{9EBC5FB9-838D-1F44-8E27-7D864C575FBA}"/>
                  </a:ext>
                </a:extLst>
              </p:cNvPr>
              <p:cNvGrpSpPr/>
              <p:nvPr/>
            </p:nvGrpSpPr>
            <p:grpSpPr>
              <a:xfrm>
                <a:off x="3969793" y="5270168"/>
                <a:ext cx="954560" cy="671660"/>
                <a:chOff x="3969793" y="5270168"/>
                <a:chExt cx="954560" cy="671660"/>
              </a:xfrm>
            </p:grpSpPr>
            <p:sp>
              <p:nvSpPr>
                <p:cNvPr id="457" name="Rectangle 456">
                  <a:extLst>
                    <a:ext uri="{FF2B5EF4-FFF2-40B4-BE49-F238E27FC236}">
                      <a16:creationId xmlns:a16="http://schemas.microsoft.com/office/drawing/2014/main" id="{1BBDDBA2-0098-5C4D-A931-2DE2713FDD9A}"/>
                    </a:ext>
                  </a:extLst>
                </p:cNvPr>
                <p:cNvSpPr/>
                <p:nvPr/>
              </p:nvSpPr>
              <p:spPr>
                <a:xfrm>
                  <a:off x="3969793" y="5270168"/>
                  <a:ext cx="954560" cy="671660"/>
                </a:xfrm>
                <a:prstGeom prst="rect">
                  <a:avLst/>
                </a:prstGeom>
                <a:no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tx1"/>
                      </a:solidFill>
                    </a:rPr>
                    <a:t>Linux</a:t>
                  </a:r>
                  <a:br>
                    <a:rPr lang="en-US" sz="1200" dirty="0">
                      <a:solidFill>
                        <a:schemeClr val="tx1"/>
                      </a:solidFill>
                    </a:rPr>
                  </a:br>
                  <a:r>
                    <a:rPr lang="en-US" sz="1200" dirty="0">
                      <a:solidFill>
                        <a:schemeClr val="tx1"/>
                      </a:solidFill>
                    </a:rPr>
                    <a:t>VM</a:t>
                  </a:r>
                </a:p>
              </p:txBody>
            </p:sp>
            <p:sp>
              <p:nvSpPr>
                <p:cNvPr id="458" name="Rectangle 457">
                  <a:extLst>
                    <a:ext uri="{FF2B5EF4-FFF2-40B4-BE49-F238E27FC236}">
                      <a16:creationId xmlns:a16="http://schemas.microsoft.com/office/drawing/2014/main" id="{A6386B57-19DE-7340-A2E0-EC559DCD135D}"/>
                    </a:ext>
                  </a:extLst>
                </p:cNvPr>
                <p:cNvSpPr/>
                <p:nvPr/>
              </p:nvSpPr>
              <p:spPr>
                <a:xfrm>
                  <a:off x="4034880" y="5704747"/>
                  <a:ext cx="824386" cy="18898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dirty="0">
                      <a:solidFill>
                        <a:schemeClr val="bg1"/>
                      </a:solidFill>
                    </a:rPr>
                    <a:t>NSX</a:t>
                  </a:r>
                </a:p>
              </p:txBody>
            </p:sp>
          </p:grpSp>
          <p:grpSp>
            <p:nvGrpSpPr>
              <p:cNvPr id="443" name="Group 442">
                <a:extLst>
                  <a:ext uri="{FF2B5EF4-FFF2-40B4-BE49-F238E27FC236}">
                    <a16:creationId xmlns:a16="http://schemas.microsoft.com/office/drawing/2014/main" id="{25647F6C-55A1-AD4B-AE3C-036E0036AE8E}"/>
                  </a:ext>
                </a:extLst>
              </p:cNvPr>
              <p:cNvGrpSpPr/>
              <p:nvPr/>
            </p:nvGrpSpPr>
            <p:grpSpPr>
              <a:xfrm>
                <a:off x="5007186" y="5270168"/>
                <a:ext cx="954560" cy="671660"/>
                <a:chOff x="1522413" y="5047805"/>
                <a:chExt cx="954560" cy="671660"/>
              </a:xfrm>
            </p:grpSpPr>
            <p:sp>
              <p:nvSpPr>
                <p:cNvPr id="455" name="Rectangle 454">
                  <a:extLst>
                    <a:ext uri="{FF2B5EF4-FFF2-40B4-BE49-F238E27FC236}">
                      <a16:creationId xmlns:a16="http://schemas.microsoft.com/office/drawing/2014/main" id="{5EF62A0E-623F-364E-8CA2-BF2AC4C08C66}"/>
                    </a:ext>
                  </a:extLst>
                </p:cNvPr>
                <p:cNvSpPr/>
                <p:nvPr/>
              </p:nvSpPr>
              <p:spPr>
                <a:xfrm>
                  <a:off x="1522413" y="5047805"/>
                  <a:ext cx="954560" cy="671660"/>
                </a:xfrm>
                <a:prstGeom prst="rect">
                  <a:avLst/>
                </a:prstGeom>
                <a:no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a:spcAft>
                      <a:spcPts val="600"/>
                    </a:spcAft>
                  </a:pPr>
                  <a:r>
                    <a:rPr lang="en-US" sz="1200" dirty="0">
                      <a:solidFill>
                        <a:schemeClr val="tx1"/>
                      </a:solidFill>
                    </a:rPr>
                    <a:t>Windows</a:t>
                  </a:r>
                  <a:br>
                    <a:rPr lang="en-US" sz="1200" dirty="0">
                      <a:solidFill>
                        <a:schemeClr val="tx1"/>
                      </a:solidFill>
                    </a:rPr>
                  </a:br>
                  <a:r>
                    <a:rPr lang="en-US" sz="1200" dirty="0">
                      <a:solidFill>
                        <a:schemeClr val="tx1"/>
                      </a:solidFill>
                    </a:rPr>
                    <a:t>VM</a:t>
                  </a:r>
                </a:p>
              </p:txBody>
            </p:sp>
            <p:sp>
              <p:nvSpPr>
                <p:cNvPr id="456" name="Rectangle 455">
                  <a:extLst>
                    <a:ext uri="{FF2B5EF4-FFF2-40B4-BE49-F238E27FC236}">
                      <a16:creationId xmlns:a16="http://schemas.microsoft.com/office/drawing/2014/main" id="{17463A6C-2AFE-C34C-9922-62977ED8A1A3}"/>
                    </a:ext>
                  </a:extLst>
                </p:cNvPr>
                <p:cNvSpPr/>
                <p:nvPr/>
              </p:nvSpPr>
              <p:spPr>
                <a:xfrm>
                  <a:off x="1587500" y="5482384"/>
                  <a:ext cx="824386" cy="18898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dirty="0">
                      <a:solidFill>
                        <a:schemeClr val="bg1"/>
                      </a:solidFill>
                    </a:rPr>
                    <a:t>NSX</a:t>
                  </a:r>
                </a:p>
              </p:txBody>
            </p:sp>
          </p:grpSp>
          <p:grpSp>
            <p:nvGrpSpPr>
              <p:cNvPr id="444" name="Group 443">
                <a:extLst>
                  <a:ext uri="{FF2B5EF4-FFF2-40B4-BE49-F238E27FC236}">
                    <a16:creationId xmlns:a16="http://schemas.microsoft.com/office/drawing/2014/main" id="{D659CB2E-B3CB-C74B-B695-54DC06A567EE}"/>
                  </a:ext>
                </a:extLst>
              </p:cNvPr>
              <p:cNvGrpSpPr/>
              <p:nvPr/>
            </p:nvGrpSpPr>
            <p:grpSpPr>
              <a:xfrm>
                <a:off x="6044579" y="5270168"/>
                <a:ext cx="951293" cy="671660"/>
                <a:chOff x="9248620" y="4682666"/>
                <a:chExt cx="951293" cy="671660"/>
              </a:xfrm>
            </p:grpSpPr>
            <p:sp>
              <p:nvSpPr>
                <p:cNvPr id="445" name="Rectangle 444">
                  <a:extLst>
                    <a:ext uri="{FF2B5EF4-FFF2-40B4-BE49-F238E27FC236}">
                      <a16:creationId xmlns:a16="http://schemas.microsoft.com/office/drawing/2014/main" id="{F4C72671-6346-F14C-BCDB-20070BE0EF98}"/>
                    </a:ext>
                  </a:extLst>
                </p:cNvPr>
                <p:cNvSpPr/>
                <p:nvPr/>
              </p:nvSpPr>
              <p:spPr>
                <a:xfrm>
                  <a:off x="9248620" y="4682666"/>
                  <a:ext cx="951293" cy="671660"/>
                </a:xfrm>
                <a:prstGeom prst="rect">
                  <a:avLst/>
                </a:prstGeom>
                <a:solidFill>
                  <a:schemeClr val="accent4"/>
                </a:solidFill>
                <a:ln w="25400">
                  <a:solidFill>
                    <a:schemeClr val="accent4"/>
                  </a:solidFill>
                  <a:miter lim="800000"/>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36576" tIns="45720" rIns="91440" bIns="45720" numCol="1" spcCol="0" rtlCol="0" fromWordArt="0" anchor="t" anchorCtr="0" forceAA="0" compatLnSpc="1">
                  <a:prstTxWarp prst="textNoShape">
                    <a:avLst/>
                  </a:prstTxWarp>
                  <a:noAutofit/>
                </a:bodyPr>
                <a:lstStyle/>
                <a:p>
                  <a:pPr>
                    <a:spcAft>
                      <a:spcPts val="600"/>
                    </a:spcAft>
                  </a:pPr>
                  <a:r>
                    <a:rPr lang="en-US" sz="1200" dirty="0">
                      <a:solidFill>
                        <a:schemeClr val="bg1"/>
                      </a:solidFill>
                    </a:rPr>
                    <a:t>NSX</a:t>
                  </a:r>
                  <a:br>
                    <a:rPr lang="en-US" sz="1200" dirty="0">
                      <a:solidFill>
                        <a:schemeClr val="bg1"/>
                      </a:solidFill>
                    </a:rPr>
                  </a:br>
                  <a:r>
                    <a:rPr lang="en-US" sz="1200" dirty="0">
                      <a:solidFill>
                        <a:schemeClr val="bg1"/>
                      </a:solidFill>
                    </a:rPr>
                    <a:t>Cloud</a:t>
                  </a:r>
                  <a:br>
                    <a:rPr lang="en-US" sz="1200" dirty="0">
                      <a:solidFill>
                        <a:schemeClr val="bg1"/>
                      </a:solidFill>
                    </a:rPr>
                  </a:br>
                  <a:r>
                    <a:rPr lang="en-US" sz="1200" dirty="0">
                      <a:solidFill>
                        <a:schemeClr val="bg1"/>
                      </a:solidFill>
                    </a:rPr>
                    <a:t>GW</a:t>
                  </a:r>
                </a:p>
              </p:txBody>
            </p:sp>
            <p:sp>
              <p:nvSpPr>
                <p:cNvPr id="446" name="Freeform 21">
                  <a:extLst>
                    <a:ext uri="{FF2B5EF4-FFF2-40B4-BE49-F238E27FC236}">
                      <a16:creationId xmlns:a16="http://schemas.microsoft.com/office/drawing/2014/main" id="{82BB4538-A321-DD46-B18F-ED47BF0E0914}"/>
                    </a:ext>
                  </a:extLst>
                </p:cNvPr>
                <p:cNvSpPr>
                  <a:spLocks noChangeAspect="1" noEditPoints="1"/>
                </p:cNvSpPr>
                <p:nvPr/>
              </p:nvSpPr>
              <p:spPr bwMode="auto">
                <a:xfrm>
                  <a:off x="9977557" y="4855216"/>
                  <a:ext cx="203793" cy="155271"/>
                </a:xfrm>
                <a:custGeom>
                  <a:avLst/>
                  <a:gdLst>
                    <a:gd name="T0" fmla="*/ 364 w 389"/>
                    <a:gd name="T1" fmla="*/ 176 h 296"/>
                    <a:gd name="T2" fmla="*/ 355 w 389"/>
                    <a:gd name="T3" fmla="*/ 217 h 296"/>
                    <a:gd name="T4" fmla="*/ 289 w 389"/>
                    <a:gd name="T5" fmla="*/ 130 h 296"/>
                    <a:gd name="T6" fmla="*/ 298 w 389"/>
                    <a:gd name="T7" fmla="*/ 193 h 296"/>
                    <a:gd name="T8" fmla="*/ 264 w 389"/>
                    <a:gd name="T9" fmla="*/ 143 h 296"/>
                    <a:gd name="T10" fmla="*/ 257 w 389"/>
                    <a:gd name="T11" fmla="*/ 195 h 296"/>
                    <a:gd name="T12" fmla="*/ 318 w 389"/>
                    <a:gd name="T13" fmla="*/ 296 h 296"/>
                    <a:gd name="T14" fmla="*/ 319 w 389"/>
                    <a:gd name="T15" fmla="*/ 296 h 296"/>
                    <a:gd name="T16" fmla="*/ 376 w 389"/>
                    <a:gd name="T17" fmla="*/ 196 h 296"/>
                    <a:gd name="T18" fmla="*/ 319 w 389"/>
                    <a:gd name="T19" fmla="*/ 280 h 296"/>
                    <a:gd name="T20" fmla="*/ 270 w 389"/>
                    <a:gd name="T21" fmla="*/ 262 h 296"/>
                    <a:gd name="T22" fmla="*/ 276 w 389"/>
                    <a:gd name="T23" fmla="*/ 183 h 296"/>
                    <a:gd name="T24" fmla="*/ 288 w 389"/>
                    <a:gd name="T25" fmla="*/ 237 h 296"/>
                    <a:gd name="T26" fmla="*/ 318 w 389"/>
                    <a:gd name="T27" fmla="*/ 154 h 296"/>
                    <a:gd name="T28" fmla="*/ 337 w 389"/>
                    <a:gd name="T29" fmla="*/ 231 h 296"/>
                    <a:gd name="T30" fmla="*/ 345 w 389"/>
                    <a:gd name="T31" fmla="*/ 239 h 296"/>
                    <a:gd name="T32" fmla="*/ 361 w 389"/>
                    <a:gd name="T33" fmla="*/ 260 h 296"/>
                    <a:gd name="T34" fmla="*/ 255 w 389"/>
                    <a:gd name="T35" fmla="*/ 182 h 296"/>
                    <a:gd name="T36" fmla="*/ 236 w 389"/>
                    <a:gd name="T37" fmla="*/ 166 h 296"/>
                    <a:gd name="T38" fmla="*/ 329 w 389"/>
                    <a:gd name="T39" fmla="*/ 126 h 296"/>
                    <a:gd name="T40" fmla="*/ 345 w 389"/>
                    <a:gd name="T41" fmla="*/ 139 h 296"/>
                    <a:gd name="T42" fmla="*/ 0 w 389"/>
                    <a:gd name="T43" fmla="*/ 0 h 296"/>
                    <a:gd name="T44" fmla="*/ 243 w 389"/>
                    <a:gd name="T45" fmla="*/ 235 h 296"/>
                    <a:gd name="T46" fmla="*/ 181 w 389"/>
                    <a:gd name="T47" fmla="*/ 219 h 296"/>
                    <a:gd name="T48" fmla="*/ 165 w 389"/>
                    <a:gd name="T49" fmla="*/ 219 h 296"/>
                    <a:gd name="T50" fmla="*/ 71 w 389"/>
                    <a:gd name="T51" fmla="*/ 182 h 296"/>
                    <a:gd name="T52" fmla="*/ 165 w 389"/>
                    <a:gd name="T53" fmla="*/ 219 h 296"/>
                    <a:gd name="T54" fmla="*/ 110 w 389"/>
                    <a:gd name="T55" fmla="*/ 126 h 296"/>
                    <a:gd name="T56" fmla="*/ 16 w 389"/>
                    <a:gd name="T57" fmla="*/ 166 h 296"/>
                    <a:gd name="T58" fmla="*/ 126 w 389"/>
                    <a:gd name="T59" fmla="*/ 54 h 296"/>
                    <a:gd name="T60" fmla="*/ 220 w 389"/>
                    <a:gd name="T61" fmla="*/ 16 h 296"/>
                    <a:gd name="T62" fmla="*/ 126 w 389"/>
                    <a:gd name="T63" fmla="*/ 54 h 296"/>
                    <a:gd name="T64" fmla="*/ 165 w 389"/>
                    <a:gd name="T65" fmla="*/ 110 h 296"/>
                    <a:gd name="T66" fmla="*/ 71 w 389"/>
                    <a:gd name="T67" fmla="*/ 70 h 296"/>
                    <a:gd name="T68" fmla="*/ 55 w 389"/>
                    <a:gd name="T69" fmla="*/ 110 h 296"/>
                    <a:gd name="T70" fmla="*/ 16 w 389"/>
                    <a:gd name="T71" fmla="*/ 70 h 296"/>
                    <a:gd name="T72" fmla="*/ 55 w 389"/>
                    <a:gd name="T73" fmla="*/ 110 h 296"/>
                    <a:gd name="T74" fmla="*/ 126 w 389"/>
                    <a:gd name="T75" fmla="*/ 166 h 296"/>
                    <a:gd name="T76" fmla="*/ 220 w 389"/>
                    <a:gd name="T77" fmla="*/ 126 h 296"/>
                    <a:gd name="T78" fmla="*/ 228 w 389"/>
                    <a:gd name="T79" fmla="*/ 110 h 296"/>
                    <a:gd name="T80" fmla="*/ 181 w 389"/>
                    <a:gd name="T81" fmla="*/ 70 h 296"/>
                    <a:gd name="T82" fmla="*/ 274 w 389"/>
                    <a:gd name="T83" fmla="*/ 110 h 296"/>
                    <a:gd name="T84" fmla="*/ 228 w 389"/>
                    <a:gd name="T85" fmla="*/ 110 h 296"/>
                    <a:gd name="T86" fmla="*/ 290 w 389"/>
                    <a:gd name="T87" fmla="*/ 70 h 296"/>
                    <a:gd name="T88" fmla="*/ 329 w 389"/>
                    <a:gd name="T89" fmla="*/ 110 h 296"/>
                    <a:gd name="T90" fmla="*/ 329 w 389"/>
                    <a:gd name="T91" fmla="*/ 54 h 296"/>
                    <a:gd name="T92" fmla="*/ 236 w 389"/>
                    <a:gd name="T93" fmla="*/ 16 h 296"/>
                    <a:gd name="T94" fmla="*/ 329 w 389"/>
                    <a:gd name="T95" fmla="*/ 54 h 296"/>
                    <a:gd name="T96" fmla="*/ 110 w 389"/>
                    <a:gd name="T97" fmla="*/ 54 h 296"/>
                    <a:gd name="T98" fmla="*/ 16 w 389"/>
                    <a:gd name="T99" fmla="*/ 16 h 296"/>
                    <a:gd name="T100" fmla="*/ 16 w 389"/>
                    <a:gd name="T101" fmla="*/ 182 h 296"/>
                    <a:gd name="T102" fmla="*/ 55 w 389"/>
                    <a:gd name="T103" fmla="*/ 219 h 296"/>
                    <a:gd name="T104" fmla="*/ 16 w 389"/>
                    <a:gd name="T105" fmla="*/ 182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9" h="296">
                      <a:moveTo>
                        <a:pt x="376" y="196"/>
                      </a:moveTo>
                      <a:cubicBezTo>
                        <a:pt x="364" y="176"/>
                        <a:pt x="364" y="176"/>
                        <a:pt x="364" y="176"/>
                      </a:cubicBezTo>
                      <a:cubicBezTo>
                        <a:pt x="361" y="199"/>
                        <a:pt x="361" y="199"/>
                        <a:pt x="361" y="199"/>
                      </a:cubicBezTo>
                      <a:cubicBezTo>
                        <a:pt x="360" y="208"/>
                        <a:pt x="357" y="214"/>
                        <a:pt x="355" y="217"/>
                      </a:cubicBezTo>
                      <a:cubicBezTo>
                        <a:pt x="359" y="190"/>
                        <a:pt x="364" y="147"/>
                        <a:pt x="306" y="134"/>
                      </a:cubicBezTo>
                      <a:cubicBezTo>
                        <a:pt x="289" y="130"/>
                        <a:pt x="289" y="130"/>
                        <a:pt x="289" y="130"/>
                      </a:cubicBezTo>
                      <a:cubicBezTo>
                        <a:pt x="298" y="146"/>
                        <a:pt x="298" y="146"/>
                        <a:pt x="298" y="146"/>
                      </a:cubicBezTo>
                      <a:cubicBezTo>
                        <a:pt x="306" y="160"/>
                        <a:pt x="304" y="178"/>
                        <a:pt x="298" y="193"/>
                      </a:cubicBezTo>
                      <a:cubicBezTo>
                        <a:pt x="291" y="172"/>
                        <a:pt x="278" y="157"/>
                        <a:pt x="277" y="157"/>
                      </a:cubicBezTo>
                      <a:cubicBezTo>
                        <a:pt x="264" y="143"/>
                        <a:pt x="264" y="143"/>
                        <a:pt x="264" y="143"/>
                      </a:cubicBezTo>
                      <a:cubicBezTo>
                        <a:pt x="264" y="162"/>
                        <a:pt x="264" y="162"/>
                        <a:pt x="264" y="162"/>
                      </a:cubicBezTo>
                      <a:cubicBezTo>
                        <a:pt x="263" y="171"/>
                        <a:pt x="260" y="183"/>
                        <a:pt x="257" y="195"/>
                      </a:cubicBezTo>
                      <a:cubicBezTo>
                        <a:pt x="250" y="221"/>
                        <a:pt x="242" y="251"/>
                        <a:pt x="257" y="272"/>
                      </a:cubicBezTo>
                      <a:cubicBezTo>
                        <a:pt x="267" y="287"/>
                        <a:pt x="287" y="295"/>
                        <a:pt x="318" y="296"/>
                      </a:cubicBezTo>
                      <a:cubicBezTo>
                        <a:pt x="318" y="296"/>
                        <a:pt x="318" y="296"/>
                        <a:pt x="318" y="296"/>
                      </a:cubicBezTo>
                      <a:cubicBezTo>
                        <a:pt x="318" y="296"/>
                        <a:pt x="318" y="296"/>
                        <a:pt x="319" y="296"/>
                      </a:cubicBezTo>
                      <a:cubicBezTo>
                        <a:pt x="352" y="296"/>
                        <a:pt x="368" y="281"/>
                        <a:pt x="375" y="268"/>
                      </a:cubicBezTo>
                      <a:cubicBezTo>
                        <a:pt x="389" y="244"/>
                        <a:pt x="384" y="211"/>
                        <a:pt x="376" y="196"/>
                      </a:cubicBezTo>
                      <a:close/>
                      <a:moveTo>
                        <a:pt x="361" y="260"/>
                      </a:moveTo>
                      <a:cubicBezTo>
                        <a:pt x="354" y="273"/>
                        <a:pt x="339" y="280"/>
                        <a:pt x="319" y="280"/>
                      </a:cubicBezTo>
                      <a:cubicBezTo>
                        <a:pt x="318" y="280"/>
                        <a:pt x="318" y="280"/>
                        <a:pt x="318" y="280"/>
                      </a:cubicBezTo>
                      <a:cubicBezTo>
                        <a:pt x="294" y="279"/>
                        <a:pt x="277" y="273"/>
                        <a:pt x="270" y="262"/>
                      </a:cubicBezTo>
                      <a:cubicBezTo>
                        <a:pt x="259" y="248"/>
                        <a:pt x="266" y="223"/>
                        <a:pt x="272" y="200"/>
                      </a:cubicBezTo>
                      <a:cubicBezTo>
                        <a:pt x="274" y="194"/>
                        <a:pt x="275" y="188"/>
                        <a:pt x="276" y="183"/>
                      </a:cubicBezTo>
                      <a:cubicBezTo>
                        <a:pt x="281" y="192"/>
                        <a:pt x="286" y="203"/>
                        <a:pt x="287" y="216"/>
                      </a:cubicBezTo>
                      <a:cubicBezTo>
                        <a:pt x="288" y="237"/>
                        <a:pt x="288" y="237"/>
                        <a:pt x="288" y="237"/>
                      </a:cubicBezTo>
                      <a:cubicBezTo>
                        <a:pt x="301" y="220"/>
                        <a:pt x="301" y="220"/>
                        <a:pt x="301" y="220"/>
                      </a:cubicBezTo>
                      <a:cubicBezTo>
                        <a:pt x="314" y="203"/>
                        <a:pt x="323" y="178"/>
                        <a:pt x="318" y="154"/>
                      </a:cubicBezTo>
                      <a:cubicBezTo>
                        <a:pt x="347" y="168"/>
                        <a:pt x="343" y="194"/>
                        <a:pt x="339" y="217"/>
                      </a:cubicBezTo>
                      <a:cubicBezTo>
                        <a:pt x="338" y="222"/>
                        <a:pt x="337" y="227"/>
                        <a:pt x="337" y="231"/>
                      </a:cubicBezTo>
                      <a:cubicBezTo>
                        <a:pt x="336" y="240"/>
                        <a:pt x="336" y="240"/>
                        <a:pt x="336" y="240"/>
                      </a:cubicBezTo>
                      <a:cubicBezTo>
                        <a:pt x="345" y="239"/>
                        <a:pt x="345" y="239"/>
                        <a:pt x="345" y="239"/>
                      </a:cubicBezTo>
                      <a:cubicBezTo>
                        <a:pt x="356" y="238"/>
                        <a:pt x="363" y="233"/>
                        <a:pt x="368" y="227"/>
                      </a:cubicBezTo>
                      <a:cubicBezTo>
                        <a:pt x="369" y="238"/>
                        <a:pt x="367" y="250"/>
                        <a:pt x="361" y="260"/>
                      </a:cubicBezTo>
                      <a:close/>
                      <a:moveTo>
                        <a:pt x="181" y="182"/>
                      </a:moveTo>
                      <a:cubicBezTo>
                        <a:pt x="255" y="182"/>
                        <a:pt x="255" y="182"/>
                        <a:pt x="255" y="182"/>
                      </a:cubicBezTo>
                      <a:cubicBezTo>
                        <a:pt x="255" y="166"/>
                        <a:pt x="255" y="166"/>
                        <a:pt x="255" y="166"/>
                      </a:cubicBezTo>
                      <a:cubicBezTo>
                        <a:pt x="236" y="166"/>
                        <a:pt x="236" y="166"/>
                        <a:pt x="236" y="166"/>
                      </a:cubicBezTo>
                      <a:cubicBezTo>
                        <a:pt x="236" y="126"/>
                        <a:pt x="236" y="126"/>
                        <a:pt x="236" y="126"/>
                      </a:cubicBezTo>
                      <a:cubicBezTo>
                        <a:pt x="329" y="126"/>
                        <a:pt x="329" y="126"/>
                        <a:pt x="329" y="126"/>
                      </a:cubicBezTo>
                      <a:cubicBezTo>
                        <a:pt x="329" y="139"/>
                        <a:pt x="329" y="139"/>
                        <a:pt x="329" y="139"/>
                      </a:cubicBezTo>
                      <a:cubicBezTo>
                        <a:pt x="345" y="139"/>
                        <a:pt x="345" y="139"/>
                        <a:pt x="345" y="139"/>
                      </a:cubicBezTo>
                      <a:cubicBezTo>
                        <a:pt x="345" y="0"/>
                        <a:pt x="345" y="0"/>
                        <a:pt x="345" y="0"/>
                      </a:cubicBezTo>
                      <a:cubicBezTo>
                        <a:pt x="0" y="0"/>
                        <a:pt x="0" y="0"/>
                        <a:pt x="0" y="0"/>
                      </a:cubicBezTo>
                      <a:cubicBezTo>
                        <a:pt x="0" y="235"/>
                        <a:pt x="0" y="235"/>
                        <a:pt x="0" y="235"/>
                      </a:cubicBezTo>
                      <a:cubicBezTo>
                        <a:pt x="243" y="235"/>
                        <a:pt x="243" y="235"/>
                        <a:pt x="243" y="235"/>
                      </a:cubicBezTo>
                      <a:cubicBezTo>
                        <a:pt x="243" y="219"/>
                        <a:pt x="243" y="219"/>
                        <a:pt x="243" y="219"/>
                      </a:cubicBezTo>
                      <a:cubicBezTo>
                        <a:pt x="181" y="219"/>
                        <a:pt x="181" y="219"/>
                        <a:pt x="181" y="219"/>
                      </a:cubicBezTo>
                      <a:lnTo>
                        <a:pt x="181" y="182"/>
                      </a:lnTo>
                      <a:close/>
                      <a:moveTo>
                        <a:pt x="165" y="219"/>
                      </a:moveTo>
                      <a:cubicBezTo>
                        <a:pt x="71" y="219"/>
                        <a:pt x="71" y="219"/>
                        <a:pt x="71" y="219"/>
                      </a:cubicBezTo>
                      <a:cubicBezTo>
                        <a:pt x="71" y="182"/>
                        <a:pt x="71" y="182"/>
                        <a:pt x="71" y="182"/>
                      </a:cubicBezTo>
                      <a:cubicBezTo>
                        <a:pt x="165" y="182"/>
                        <a:pt x="165" y="182"/>
                        <a:pt x="165" y="182"/>
                      </a:cubicBezTo>
                      <a:lnTo>
                        <a:pt x="165" y="219"/>
                      </a:lnTo>
                      <a:close/>
                      <a:moveTo>
                        <a:pt x="16" y="126"/>
                      </a:moveTo>
                      <a:cubicBezTo>
                        <a:pt x="110" y="126"/>
                        <a:pt x="110" y="126"/>
                        <a:pt x="110" y="126"/>
                      </a:cubicBezTo>
                      <a:cubicBezTo>
                        <a:pt x="110" y="166"/>
                        <a:pt x="110" y="166"/>
                        <a:pt x="110" y="166"/>
                      </a:cubicBezTo>
                      <a:cubicBezTo>
                        <a:pt x="16" y="166"/>
                        <a:pt x="16" y="166"/>
                        <a:pt x="16" y="166"/>
                      </a:cubicBezTo>
                      <a:lnTo>
                        <a:pt x="16" y="126"/>
                      </a:lnTo>
                      <a:close/>
                      <a:moveTo>
                        <a:pt x="126" y="54"/>
                      </a:moveTo>
                      <a:cubicBezTo>
                        <a:pt x="126" y="16"/>
                        <a:pt x="126" y="16"/>
                        <a:pt x="126" y="16"/>
                      </a:cubicBezTo>
                      <a:cubicBezTo>
                        <a:pt x="220" y="16"/>
                        <a:pt x="220" y="16"/>
                        <a:pt x="220" y="16"/>
                      </a:cubicBezTo>
                      <a:cubicBezTo>
                        <a:pt x="220" y="54"/>
                        <a:pt x="220" y="54"/>
                        <a:pt x="220" y="54"/>
                      </a:cubicBezTo>
                      <a:lnTo>
                        <a:pt x="126" y="54"/>
                      </a:lnTo>
                      <a:close/>
                      <a:moveTo>
                        <a:pt x="165" y="70"/>
                      </a:moveTo>
                      <a:cubicBezTo>
                        <a:pt x="165" y="110"/>
                        <a:pt x="165" y="110"/>
                        <a:pt x="165" y="110"/>
                      </a:cubicBezTo>
                      <a:cubicBezTo>
                        <a:pt x="71" y="110"/>
                        <a:pt x="71" y="110"/>
                        <a:pt x="71" y="110"/>
                      </a:cubicBezTo>
                      <a:cubicBezTo>
                        <a:pt x="71" y="70"/>
                        <a:pt x="71" y="70"/>
                        <a:pt x="71" y="70"/>
                      </a:cubicBezTo>
                      <a:lnTo>
                        <a:pt x="165" y="70"/>
                      </a:lnTo>
                      <a:close/>
                      <a:moveTo>
                        <a:pt x="55" y="110"/>
                      </a:moveTo>
                      <a:cubicBezTo>
                        <a:pt x="16" y="110"/>
                        <a:pt x="16" y="110"/>
                        <a:pt x="16" y="110"/>
                      </a:cubicBezTo>
                      <a:cubicBezTo>
                        <a:pt x="16" y="70"/>
                        <a:pt x="16" y="70"/>
                        <a:pt x="16" y="70"/>
                      </a:cubicBezTo>
                      <a:cubicBezTo>
                        <a:pt x="55" y="70"/>
                        <a:pt x="55" y="70"/>
                        <a:pt x="55" y="70"/>
                      </a:cubicBezTo>
                      <a:lnTo>
                        <a:pt x="55" y="110"/>
                      </a:lnTo>
                      <a:close/>
                      <a:moveTo>
                        <a:pt x="220" y="166"/>
                      </a:moveTo>
                      <a:cubicBezTo>
                        <a:pt x="126" y="166"/>
                        <a:pt x="126" y="166"/>
                        <a:pt x="126" y="166"/>
                      </a:cubicBezTo>
                      <a:cubicBezTo>
                        <a:pt x="126" y="126"/>
                        <a:pt x="126" y="126"/>
                        <a:pt x="126" y="126"/>
                      </a:cubicBezTo>
                      <a:cubicBezTo>
                        <a:pt x="220" y="126"/>
                        <a:pt x="220" y="126"/>
                        <a:pt x="220" y="126"/>
                      </a:cubicBezTo>
                      <a:lnTo>
                        <a:pt x="220" y="166"/>
                      </a:lnTo>
                      <a:close/>
                      <a:moveTo>
                        <a:pt x="228" y="110"/>
                      </a:moveTo>
                      <a:cubicBezTo>
                        <a:pt x="181" y="110"/>
                        <a:pt x="181" y="110"/>
                        <a:pt x="181" y="110"/>
                      </a:cubicBezTo>
                      <a:cubicBezTo>
                        <a:pt x="181" y="70"/>
                        <a:pt x="181" y="70"/>
                        <a:pt x="181" y="70"/>
                      </a:cubicBezTo>
                      <a:cubicBezTo>
                        <a:pt x="274" y="70"/>
                        <a:pt x="274" y="70"/>
                        <a:pt x="274" y="70"/>
                      </a:cubicBezTo>
                      <a:cubicBezTo>
                        <a:pt x="274" y="110"/>
                        <a:pt x="274" y="110"/>
                        <a:pt x="274" y="110"/>
                      </a:cubicBezTo>
                      <a:cubicBezTo>
                        <a:pt x="236" y="110"/>
                        <a:pt x="236" y="110"/>
                        <a:pt x="236" y="110"/>
                      </a:cubicBezTo>
                      <a:lnTo>
                        <a:pt x="228" y="110"/>
                      </a:lnTo>
                      <a:close/>
                      <a:moveTo>
                        <a:pt x="290" y="110"/>
                      </a:moveTo>
                      <a:cubicBezTo>
                        <a:pt x="290" y="70"/>
                        <a:pt x="290" y="70"/>
                        <a:pt x="290" y="70"/>
                      </a:cubicBezTo>
                      <a:cubicBezTo>
                        <a:pt x="329" y="70"/>
                        <a:pt x="329" y="70"/>
                        <a:pt x="329" y="70"/>
                      </a:cubicBezTo>
                      <a:cubicBezTo>
                        <a:pt x="329" y="110"/>
                        <a:pt x="329" y="110"/>
                        <a:pt x="329" y="110"/>
                      </a:cubicBezTo>
                      <a:lnTo>
                        <a:pt x="290" y="110"/>
                      </a:lnTo>
                      <a:close/>
                      <a:moveTo>
                        <a:pt x="329" y="54"/>
                      </a:moveTo>
                      <a:cubicBezTo>
                        <a:pt x="236" y="54"/>
                        <a:pt x="236" y="54"/>
                        <a:pt x="236" y="54"/>
                      </a:cubicBezTo>
                      <a:cubicBezTo>
                        <a:pt x="236" y="16"/>
                        <a:pt x="236" y="16"/>
                        <a:pt x="236" y="16"/>
                      </a:cubicBezTo>
                      <a:cubicBezTo>
                        <a:pt x="329" y="16"/>
                        <a:pt x="329" y="16"/>
                        <a:pt x="329" y="16"/>
                      </a:cubicBezTo>
                      <a:lnTo>
                        <a:pt x="329" y="54"/>
                      </a:lnTo>
                      <a:close/>
                      <a:moveTo>
                        <a:pt x="110" y="16"/>
                      </a:moveTo>
                      <a:cubicBezTo>
                        <a:pt x="110" y="54"/>
                        <a:pt x="110" y="54"/>
                        <a:pt x="110" y="54"/>
                      </a:cubicBezTo>
                      <a:cubicBezTo>
                        <a:pt x="16" y="54"/>
                        <a:pt x="16" y="54"/>
                        <a:pt x="16" y="54"/>
                      </a:cubicBezTo>
                      <a:cubicBezTo>
                        <a:pt x="16" y="16"/>
                        <a:pt x="16" y="16"/>
                        <a:pt x="16" y="16"/>
                      </a:cubicBezTo>
                      <a:lnTo>
                        <a:pt x="110" y="16"/>
                      </a:lnTo>
                      <a:close/>
                      <a:moveTo>
                        <a:pt x="16" y="182"/>
                      </a:moveTo>
                      <a:cubicBezTo>
                        <a:pt x="55" y="182"/>
                        <a:pt x="55" y="182"/>
                        <a:pt x="55" y="182"/>
                      </a:cubicBezTo>
                      <a:cubicBezTo>
                        <a:pt x="55" y="219"/>
                        <a:pt x="55" y="219"/>
                        <a:pt x="55" y="219"/>
                      </a:cubicBezTo>
                      <a:cubicBezTo>
                        <a:pt x="16" y="219"/>
                        <a:pt x="16" y="219"/>
                        <a:pt x="16" y="219"/>
                      </a:cubicBezTo>
                      <a:lnTo>
                        <a:pt x="16" y="18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7" name="Freeform 98">
                  <a:extLst>
                    <a:ext uri="{FF2B5EF4-FFF2-40B4-BE49-F238E27FC236}">
                      <a16:creationId xmlns:a16="http://schemas.microsoft.com/office/drawing/2014/main" id="{B7AA0426-913F-1C4B-A286-7A3958D28E10}"/>
                    </a:ext>
                  </a:extLst>
                </p:cNvPr>
                <p:cNvSpPr>
                  <a:spLocks noChangeAspect="1" noEditPoints="1"/>
                </p:cNvSpPr>
                <p:nvPr/>
              </p:nvSpPr>
              <p:spPr bwMode="auto">
                <a:xfrm>
                  <a:off x="9793955" y="4832111"/>
                  <a:ext cx="123096" cy="178377"/>
                </a:xfrm>
                <a:custGeom>
                  <a:avLst/>
                  <a:gdLst>
                    <a:gd name="T0" fmla="*/ 233 w 268"/>
                    <a:gd name="T1" fmla="*/ 254 h 388"/>
                    <a:gd name="T2" fmla="*/ 193 w 268"/>
                    <a:gd name="T3" fmla="*/ 333 h 388"/>
                    <a:gd name="T4" fmla="*/ 183 w 268"/>
                    <a:gd name="T5" fmla="*/ 320 h 388"/>
                    <a:gd name="T6" fmla="*/ 217 w 268"/>
                    <a:gd name="T7" fmla="*/ 254 h 388"/>
                    <a:gd name="T8" fmla="*/ 183 w 268"/>
                    <a:gd name="T9" fmla="*/ 187 h 388"/>
                    <a:gd name="T10" fmla="*/ 193 w 268"/>
                    <a:gd name="T11" fmla="*/ 175 h 388"/>
                    <a:gd name="T12" fmla="*/ 233 w 268"/>
                    <a:gd name="T13" fmla="*/ 254 h 388"/>
                    <a:gd name="T14" fmla="*/ 51 w 268"/>
                    <a:gd name="T15" fmla="*/ 254 h 388"/>
                    <a:gd name="T16" fmla="*/ 80 w 268"/>
                    <a:gd name="T17" fmla="*/ 191 h 388"/>
                    <a:gd name="T18" fmla="*/ 70 w 268"/>
                    <a:gd name="T19" fmla="*/ 179 h 388"/>
                    <a:gd name="T20" fmla="*/ 35 w 268"/>
                    <a:gd name="T21" fmla="*/ 254 h 388"/>
                    <a:gd name="T22" fmla="*/ 70 w 268"/>
                    <a:gd name="T23" fmla="*/ 329 h 388"/>
                    <a:gd name="T24" fmla="*/ 80 w 268"/>
                    <a:gd name="T25" fmla="*/ 316 h 388"/>
                    <a:gd name="T26" fmla="*/ 51 w 268"/>
                    <a:gd name="T27" fmla="*/ 254 h 388"/>
                    <a:gd name="T28" fmla="*/ 134 w 268"/>
                    <a:gd name="T29" fmla="*/ 204 h 388"/>
                    <a:gd name="T30" fmla="*/ 110 w 268"/>
                    <a:gd name="T31" fmla="*/ 228 h 388"/>
                    <a:gd name="T32" fmla="*/ 122 w 268"/>
                    <a:gd name="T33" fmla="*/ 249 h 388"/>
                    <a:gd name="T34" fmla="*/ 122 w 268"/>
                    <a:gd name="T35" fmla="*/ 291 h 388"/>
                    <a:gd name="T36" fmla="*/ 134 w 268"/>
                    <a:gd name="T37" fmla="*/ 304 h 388"/>
                    <a:gd name="T38" fmla="*/ 147 w 268"/>
                    <a:gd name="T39" fmla="*/ 291 h 388"/>
                    <a:gd name="T40" fmla="*/ 147 w 268"/>
                    <a:gd name="T41" fmla="*/ 249 h 388"/>
                    <a:gd name="T42" fmla="*/ 158 w 268"/>
                    <a:gd name="T43" fmla="*/ 228 h 388"/>
                    <a:gd name="T44" fmla="*/ 134 w 268"/>
                    <a:gd name="T45" fmla="*/ 204 h 388"/>
                    <a:gd name="T46" fmla="*/ 268 w 268"/>
                    <a:gd name="T47" fmla="*/ 254 h 388"/>
                    <a:gd name="T48" fmla="*/ 134 w 268"/>
                    <a:gd name="T49" fmla="*/ 388 h 388"/>
                    <a:gd name="T50" fmla="*/ 0 w 268"/>
                    <a:gd name="T51" fmla="*/ 254 h 388"/>
                    <a:gd name="T52" fmla="*/ 56 w 268"/>
                    <a:gd name="T53" fmla="*/ 145 h 388"/>
                    <a:gd name="T54" fmla="*/ 56 w 268"/>
                    <a:gd name="T55" fmla="*/ 71 h 388"/>
                    <a:gd name="T56" fmla="*/ 127 w 268"/>
                    <a:gd name="T57" fmla="*/ 0 h 388"/>
                    <a:gd name="T58" fmla="*/ 139 w 268"/>
                    <a:gd name="T59" fmla="*/ 0 h 388"/>
                    <a:gd name="T60" fmla="*/ 210 w 268"/>
                    <a:gd name="T61" fmla="*/ 71 h 388"/>
                    <a:gd name="T62" fmla="*/ 210 w 268"/>
                    <a:gd name="T63" fmla="*/ 143 h 388"/>
                    <a:gd name="T64" fmla="*/ 268 w 268"/>
                    <a:gd name="T65" fmla="*/ 254 h 388"/>
                    <a:gd name="T66" fmla="*/ 72 w 268"/>
                    <a:gd name="T67" fmla="*/ 135 h 388"/>
                    <a:gd name="T68" fmla="*/ 88 w 268"/>
                    <a:gd name="T69" fmla="*/ 128 h 388"/>
                    <a:gd name="T70" fmla="*/ 88 w 268"/>
                    <a:gd name="T71" fmla="*/ 75 h 388"/>
                    <a:gd name="T72" fmla="*/ 133 w 268"/>
                    <a:gd name="T73" fmla="*/ 30 h 388"/>
                    <a:gd name="T74" fmla="*/ 178 w 268"/>
                    <a:gd name="T75" fmla="*/ 75 h 388"/>
                    <a:gd name="T76" fmla="*/ 178 w 268"/>
                    <a:gd name="T77" fmla="*/ 127 h 388"/>
                    <a:gd name="T78" fmla="*/ 194 w 268"/>
                    <a:gd name="T79" fmla="*/ 134 h 388"/>
                    <a:gd name="T80" fmla="*/ 194 w 268"/>
                    <a:gd name="T81" fmla="*/ 71 h 388"/>
                    <a:gd name="T82" fmla="*/ 139 w 268"/>
                    <a:gd name="T83" fmla="*/ 16 h 388"/>
                    <a:gd name="T84" fmla="*/ 127 w 268"/>
                    <a:gd name="T85" fmla="*/ 16 h 388"/>
                    <a:gd name="T86" fmla="*/ 72 w 268"/>
                    <a:gd name="T87" fmla="*/ 71 h 388"/>
                    <a:gd name="T88" fmla="*/ 72 w 268"/>
                    <a:gd name="T89" fmla="*/ 135 h 388"/>
                    <a:gd name="T90" fmla="*/ 162 w 268"/>
                    <a:gd name="T91" fmla="*/ 75 h 388"/>
                    <a:gd name="T92" fmla="*/ 133 w 268"/>
                    <a:gd name="T93" fmla="*/ 46 h 388"/>
                    <a:gd name="T94" fmla="*/ 104 w 268"/>
                    <a:gd name="T95" fmla="*/ 75 h 388"/>
                    <a:gd name="T96" fmla="*/ 104 w 268"/>
                    <a:gd name="T97" fmla="*/ 123 h 388"/>
                    <a:gd name="T98" fmla="*/ 134 w 268"/>
                    <a:gd name="T99" fmla="*/ 120 h 388"/>
                    <a:gd name="T100" fmla="*/ 162 w 268"/>
                    <a:gd name="T101" fmla="*/ 122 h 388"/>
                    <a:gd name="T102" fmla="*/ 162 w 268"/>
                    <a:gd name="T103" fmla="*/ 75 h 388"/>
                    <a:gd name="T104" fmla="*/ 252 w 268"/>
                    <a:gd name="T105" fmla="*/ 254 h 388"/>
                    <a:gd name="T106" fmla="*/ 134 w 268"/>
                    <a:gd name="T107" fmla="*/ 136 h 388"/>
                    <a:gd name="T108" fmla="*/ 16 w 268"/>
                    <a:gd name="T109" fmla="*/ 254 h 388"/>
                    <a:gd name="T110" fmla="*/ 134 w 268"/>
                    <a:gd name="T111" fmla="*/ 372 h 388"/>
                    <a:gd name="T112" fmla="*/ 252 w 268"/>
                    <a:gd name="T113" fmla="*/ 254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8" h="388">
                      <a:moveTo>
                        <a:pt x="233" y="254"/>
                      </a:moveTo>
                      <a:cubicBezTo>
                        <a:pt x="233" y="285"/>
                        <a:pt x="218" y="314"/>
                        <a:pt x="193" y="333"/>
                      </a:cubicBezTo>
                      <a:cubicBezTo>
                        <a:pt x="183" y="320"/>
                        <a:pt x="183" y="320"/>
                        <a:pt x="183" y="320"/>
                      </a:cubicBezTo>
                      <a:cubicBezTo>
                        <a:pt x="205" y="304"/>
                        <a:pt x="217" y="280"/>
                        <a:pt x="217" y="254"/>
                      </a:cubicBezTo>
                      <a:cubicBezTo>
                        <a:pt x="217" y="227"/>
                        <a:pt x="205" y="203"/>
                        <a:pt x="183" y="187"/>
                      </a:cubicBezTo>
                      <a:cubicBezTo>
                        <a:pt x="193" y="175"/>
                        <a:pt x="193" y="175"/>
                        <a:pt x="193" y="175"/>
                      </a:cubicBezTo>
                      <a:cubicBezTo>
                        <a:pt x="218" y="193"/>
                        <a:pt x="233" y="222"/>
                        <a:pt x="233" y="254"/>
                      </a:cubicBezTo>
                      <a:close/>
                      <a:moveTo>
                        <a:pt x="51" y="254"/>
                      </a:moveTo>
                      <a:cubicBezTo>
                        <a:pt x="51" y="230"/>
                        <a:pt x="62" y="207"/>
                        <a:pt x="80" y="191"/>
                      </a:cubicBezTo>
                      <a:cubicBezTo>
                        <a:pt x="70" y="179"/>
                        <a:pt x="70" y="179"/>
                        <a:pt x="70" y="179"/>
                      </a:cubicBezTo>
                      <a:cubicBezTo>
                        <a:pt x="48" y="198"/>
                        <a:pt x="35" y="225"/>
                        <a:pt x="35" y="254"/>
                      </a:cubicBezTo>
                      <a:cubicBezTo>
                        <a:pt x="35" y="283"/>
                        <a:pt x="48" y="310"/>
                        <a:pt x="70" y="329"/>
                      </a:cubicBezTo>
                      <a:cubicBezTo>
                        <a:pt x="80" y="316"/>
                        <a:pt x="80" y="316"/>
                        <a:pt x="80" y="316"/>
                      </a:cubicBezTo>
                      <a:cubicBezTo>
                        <a:pt x="62" y="301"/>
                        <a:pt x="51" y="278"/>
                        <a:pt x="51" y="254"/>
                      </a:cubicBezTo>
                      <a:close/>
                      <a:moveTo>
                        <a:pt x="134" y="204"/>
                      </a:moveTo>
                      <a:cubicBezTo>
                        <a:pt x="121" y="204"/>
                        <a:pt x="110" y="215"/>
                        <a:pt x="110" y="228"/>
                      </a:cubicBezTo>
                      <a:cubicBezTo>
                        <a:pt x="110" y="237"/>
                        <a:pt x="115" y="245"/>
                        <a:pt x="122" y="249"/>
                      </a:cubicBezTo>
                      <a:cubicBezTo>
                        <a:pt x="122" y="291"/>
                        <a:pt x="122" y="291"/>
                        <a:pt x="122" y="291"/>
                      </a:cubicBezTo>
                      <a:cubicBezTo>
                        <a:pt x="122" y="298"/>
                        <a:pt x="127" y="304"/>
                        <a:pt x="134" y="304"/>
                      </a:cubicBezTo>
                      <a:cubicBezTo>
                        <a:pt x="141" y="304"/>
                        <a:pt x="147" y="298"/>
                        <a:pt x="147" y="291"/>
                      </a:cubicBezTo>
                      <a:cubicBezTo>
                        <a:pt x="147" y="249"/>
                        <a:pt x="147" y="249"/>
                        <a:pt x="147" y="249"/>
                      </a:cubicBezTo>
                      <a:cubicBezTo>
                        <a:pt x="154" y="245"/>
                        <a:pt x="158" y="237"/>
                        <a:pt x="158" y="228"/>
                      </a:cubicBezTo>
                      <a:cubicBezTo>
                        <a:pt x="158" y="215"/>
                        <a:pt x="148" y="204"/>
                        <a:pt x="134" y="204"/>
                      </a:cubicBezTo>
                      <a:close/>
                      <a:moveTo>
                        <a:pt x="268" y="254"/>
                      </a:moveTo>
                      <a:cubicBezTo>
                        <a:pt x="268" y="328"/>
                        <a:pt x="208" y="388"/>
                        <a:pt x="134" y="388"/>
                      </a:cubicBezTo>
                      <a:cubicBezTo>
                        <a:pt x="60" y="388"/>
                        <a:pt x="0" y="328"/>
                        <a:pt x="0" y="254"/>
                      </a:cubicBezTo>
                      <a:cubicBezTo>
                        <a:pt x="0" y="209"/>
                        <a:pt x="22" y="169"/>
                        <a:pt x="56" y="145"/>
                      </a:cubicBezTo>
                      <a:cubicBezTo>
                        <a:pt x="56" y="71"/>
                        <a:pt x="56" y="71"/>
                        <a:pt x="56" y="71"/>
                      </a:cubicBezTo>
                      <a:cubicBezTo>
                        <a:pt x="56" y="32"/>
                        <a:pt x="88" y="0"/>
                        <a:pt x="127" y="0"/>
                      </a:cubicBezTo>
                      <a:cubicBezTo>
                        <a:pt x="139" y="0"/>
                        <a:pt x="139" y="0"/>
                        <a:pt x="139" y="0"/>
                      </a:cubicBezTo>
                      <a:cubicBezTo>
                        <a:pt x="178" y="0"/>
                        <a:pt x="210" y="32"/>
                        <a:pt x="210" y="71"/>
                      </a:cubicBezTo>
                      <a:cubicBezTo>
                        <a:pt x="210" y="143"/>
                        <a:pt x="210" y="143"/>
                        <a:pt x="210" y="143"/>
                      </a:cubicBezTo>
                      <a:cubicBezTo>
                        <a:pt x="245" y="167"/>
                        <a:pt x="268" y="208"/>
                        <a:pt x="268" y="254"/>
                      </a:cubicBezTo>
                      <a:close/>
                      <a:moveTo>
                        <a:pt x="72" y="135"/>
                      </a:moveTo>
                      <a:cubicBezTo>
                        <a:pt x="77" y="132"/>
                        <a:pt x="82" y="130"/>
                        <a:pt x="88" y="128"/>
                      </a:cubicBezTo>
                      <a:cubicBezTo>
                        <a:pt x="88" y="75"/>
                        <a:pt x="88" y="75"/>
                        <a:pt x="88" y="75"/>
                      </a:cubicBezTo>
                      <a:cubicBezTo>
                        <a:pt x="88" y="51"/>
                        <a:pt x="108" y="30"/>
                        <a:pt x="133" y="30"/>
                      </a:cubicBezTo>
                      <a:cubicBezTo>
                        <a:pt x="158" y="30"/>
                        <a:pt x="178" y="51"/>
                        <a:pt x="178" y="75"/>
                      </a:cubicBezTo>
                      <a:cubicBezTo>
                        <a:pt x="178" y="127"/>
                        <a:pt x="178" y="127"/>
                        <a:pt x="178" y="127"/>
                      </a:cubicBezTo>
                      <a:cubicBezTo>
                        <a:pt x="184" y="129"/>
                        <a:pt x="189" y="131"/>
                        <a:pt x="194" y="134"/>
                      </a:cubicBezTo>
                      <a:cubicBezTo>
                        <a:pt x="194" y="71"/>
                        <a:pt x="194" y="71"/>
                        <a:pt x="194" y="71"/>
                      </a:cubicBezTo>
                      <a:cubicBezTo>
                        <a:pt x="194" y="41"/>
                        <a:pt x="169" y="16"/>
                        <a:pt x="139" y="16"/>
                      </a:cubicBezTo>
                      <a:cubicBezTo>
                        <a:pt x="127" y="16"/>
                        <a:pt x="127" y="16"/>
                        <a:pt x="127" y="16"/>
                      </a:cubicBezTo>
                      <a:cubicBezTo>
                        <a:pt x="96" y="16"/>
                        <a:pt x="72" y="41"/>
                        <a:pt x="72" y="71"/>
                      </a:cubicBezTo>
                      <a:lnTo>
                        <a:pt x="72" y="135"/>
                      </a:lnTo>
                      <a:close/>
                      <a:moveTo>
                        <a:pt x="162" y="75"/>
                      </a:moveTo>
                      <a:cubicBezTo>
                        <a:pt x="162" y="59"/>
                        <a:pt x="149" y="46"/>
                        <a:pt x="133" y="46"/>
                      </a:cubicBezTo>
                      <a:cubicBezTo>
                        <a:pt x="117" y="46"/>
                        <a:pt x="104" y="59"/>
                        <a:pt x="104" y="75"/>
                      </a:cubicBezTo>
                      <a:cubicBezTo>
                        <a:pt x="104" y="123"/>
                        <a:pt x="104" y="123"/>
                        <a:pt x="104" y="123"/>
                      </a:cubicBezTo>
                      <a:cubicBezTo>
                        <a:pt x="113" y="121"/>
                        <a:pt x="124" y="120"/>
                        <a:pt x="134" y="120"/>
                      </a:cubicBezTo>
                      <a:cubicBezTo>
                        <a:pt x="144" y="120"/>
                        <a:pt x="153" y="121"/>
                        <a:pt x="162" y="122"/>
                      </a:cubicBezTo>
                      <a:lnTo>
                        <a:pt x="162" y="75"/>
                      </a:lnTo>
                      <a:close/>
                      <a:moveTo>
                        <a:pt x="252" y="254"/>
                      </a:moveTo>
                      <a:cubicBezTo>
                        <a:pt x="252" y="189"/>
                        <a:pt x="199" y="136"/>
                        <a:pt x="134" y="136"/>
                      </a:cubicBezTo>
                      <a:cubicBezTo>
                        <a:pt x="69" y="136"/>
                        <a:pt x="16" y="189"/>
                        <a:pt x="16" y="254"/>
                      </a:cubicBezTo>
                      <a:cubicBezTo>
                        <a:pt x="16" y="319"/>
                        <a:pt x="69" y="372"/>
                        <a:pt x="134" y="372"/>
                      </a:cubicBezTo>
                      <a:cubicBezTo>
                        <a:pt x="199" y="372"/>
                        <a:pt x="252" y="319"/>
                        <a:pt x="252" y="25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448" name="Group 447">
                  <a:extLst>
                    <a:ext uri="{FF2B5EF4-FFF2-40B4-BE49-F238E27FC236}">
                      <a16:creationId xmlns:a16="http://schemas.microsoft.com/office/drawing/2014/main" id="{930EAE70-EAA2-984C-A568-9A4AB29BFF11}"/>
                    </a:ext>
                  </a:extLst>
                </p:cNvPr>
                <p:cNvGrpSpPr/>
                <p:nvPr/>
              </p:nvGrpSpPr>
              <p:grpSpPr>
                <a:xfrm>
                  <a:off x="9765013" y="5028279"/>
                  <a:ext cx="180979" cy="181051"/>
                  <a:chOff x="7736620" y="7009631"/>
                  <a:chExt cx="4501800" cy="4503600"/>
                </a:xfrm>
                <a:solidFill>
                  <a:schemeClr val="bg1"/>
                </a:solidFill>
              </p:grpSpPr>
              <p:sp>
                <p:nvSpPr>
                  <p:cNvPr id="450" name="Freeform: Shape 1">
                    <a:extLst>
                      <a:ext uri="{FF2B5EF4-FFF2-40B4-BE49-F238E27FC236}">
                        <a16:creationId xmlns:a16="http://schemas.microsoft.com/office/drawing/2014/main" id="{2D2EB198-B8E4-1E4D-BF4B-0810DA029090}"/>
                      </a:ext>
                    </a:extLst>
                  </p:cNvPr>
                  <p:cNvSpPr/>
                  <p:nvPr/>
                </p:nvSpPr>
                <p:spPr>
                  <a:xfrm>
                    <a:off x="7736620" y="7009631"/>
                    <a:ext cx="4501800" cy="4503600"/>
                  </a:xfrm>
                  <a:custGeom>
                    <a:avLst/>
                    <a:gdLst/>
                    <a:ahLst/>
                    <a:cxnLst>
                      <a:cxn ang="3cd4">
                        <a:pos x="hc" y="t"/>
                      </a:cxn>
                      <a:cxn ang="cd2">
                        <a:pos x="l" y="vc"/>
                      </a:cxn>
                      <a:cxn ang="cd4">
                        <a:pos x="hc" y="b"/>
                      </a:cxn>
                      <a:cxn ang="0">
                        <a:pos x="r" y="vc"/>
                      </a:cxn>
                    </a:cxnLst>
                    <a:rect l="l" t="t" r="r" b="b"/>
                    <a:pathLst>
                      <a:path w="12506" h="12511">
                        <a:moveTo>
                          <a:pt x="6251" y="521"/>
                        </a:moveTo>
                        <a:lnTo>
                          <a:pt x="6399" y="525"/>
                        </a:lnTo>
                        <a:lnTo>
                          <a:pt x="6546" y="530"/>
                        </a:lnTo>
                        <a:lnTo>
                          <a:pt x="6694" y="538"/>
                        </a:lnTo>
                        <a:lnTo>
                          <a:pt x="6838" y="550"/>
                        </a:lnTo>
                        <a:lnTo>
                          <a:pt x="6981" y="566"/>
                        </a:lnTo>
                        <a:lnTo>
                          <a:pt x="7125" y="587"/>
                        </a:lnTo>
                        <a:lnTo>
                          <a:pt x="7265" y="612"/>
                        </a:lnTo>
                        <a:lnTo>
                          <a:pt x="7409" y="640"/>
                        </a:lnTo>
                        <a:lnTo>
                          <a:pt x="7548" y="669"/>
                        </a:lnTo>
                        <a:lnTo>
                          <a:pt x="7684" y="702"/>
                        </a:lnTo>
                        <a:lnTo>
                          <a:pt x="7819" y="739"/>
                        </a:lnTo>
                        <a:lnTo>
                          <a:pt x="7954" y="780"/>
                        </a:lnTo>
                        <a:lnTo>
                          <a:pt x="8090" y="825"/>
                        </a:lnTo>
                        <a:lnTo>
                          <a:pt x="8221" y="870"/>
                        </a:lnTo>
                        <a:lnTo>
                          <a:pt x="8352" y="919"/>
                        </a:lnTo>
                        <a:lnTo>
                          <a:pt x="8484" y="973"/>
                        </a:lnTo>
                        <a:lnTo>
                          <a:pt x="8611" y="1030"/>
                        </a:lnTo>
                        <a:lnTo>
                          <a:pt x="8734" y="1088"/>
                        </a:lnTo>
                        <a:lnTo>
                          <a:pt x="8861" y="1149"/>
                        </a:lnTo>
                        <a:lnTo>
                          <a:pt x="8985" y="1215"/>
                        </a:lnTo>
                        <a:lnTo>
                          <a:pt x="9104" y="1285"/>
                        </a:lnTo>
                        <a:lnTo>
                          <a:pt x="9222" y="1354"/>
                        </a:lnTo>
                        <a:lnTo>
                          <a:pt x="9341" y="1428"/>
                        </a:lnTo>
                        <a:lnTo>
                          <a:pt x="9456" y="1502"/>
                        </a:lnTo>
                        <a:lnTo>
                          <a:pt x="9571" y="1581"/>
                        </a:lnTo>
                        <a:lnTo>
                          <a:pt x="9682" y="1663"/>
                        </a:lnTo>
                        <a:lnTo>
                          <a:pt x="9789" y="1749"/>
                        </a:lnTo>
                        <a:lnTo>
                          <a:pt x="9896" y="1835"/>
                        </a:lnTo>
                        <a:lnTo>
                          <a:pt x="10002" y="1921"/>
                        </a:lnTo>
                        <a:lnTo>
                          <a:pt x="10105" y="2016"/>
                        </a:lnTo>
                        <a:lnTo>
                          <a:pt x="10207" y="2106"/>
                        </a:lnTo>
                        <a:lnTo>
                          <a:pt x="10306" y="2205"/>
                        </a:lnTo>
                        <a:lnTo>
                          <a:pt x="10400" y="2303"/>
                        </a:lnTo>
                        <a:lnTo>
                          <a:pt x="10495" y="2401"/>
                        </a:lnTo>
                        <a:lnTo>
                          <a:pt x="10585" y="2504"/>
                        </a:lnTo>
                        <a:lnTo>
                          <a:pt x="10675" y="2611"/>
                        </a:lnTo>
                        <a:lnTo>
                          <a:pt x="10762" y="2717"/>
                        </a:lnTo>
                        <a:lnTo>
                          <a:pt x="10844" y="2828"/>
                        </a:lnTo>
                        <a:lnTo>
                          <a:pt x="10926" y="2939"/>
                        </a:lnTo>
                        <a:lnTo>
                          <a:pt x="11004" y="3054"/>
                        </a:lnTo>
                        <a:lnTo>
                          <a:pt x="11082" y="3169"/>
                        </a:lnTo>
                        <a:lnTo>
                          <a:pt x="11156" y="3284"/>
                        </a:lnTo>
                        <a:lnTo>
                          <a:pt x="11225" y="3403"/>
                        </a:lnTo>
                        <a:lnTo>
                          <a:pt x="11291" y="3526"/>
                        </a:lnTo>
                        <a:lnTo>
                          <a:pt x="11357" y="3649"/>
                        </a:lnTo>
                        <a:lnTo>
                          <a:pt x="11419" y="3773"/>
                        </a:lnTo>
                        <a:lnTo>
                          <a:pt x="11480" y="3900"/>
                        </a:lnTo>
                        <a:lnTo>
                          <a:pt x="11533" y="4027"/>
                        </a:lnTo>
                        <a:lnTo>
                          <a:pt x="11587" y="4154"/>
                        </a:lnTo>
                        <a:lnTo>
                          <a:pt x="11636" y="4285"/>
                        </a:lnTo>
                        <a:lnTo>
                          <a:pt x="11685" y="4417"/>
                        </a:lnTo>
                        <a:lnTo>
                          <a:pt x="11726" y="4553"/>
                        </a:lnTo>
                        <a:lnTo>
                          <a:pt x="11767" y="4688"/>
                        </a:lnTo>
                        <a:lnTo>
                          <a:pt x="11804" y="4823"/>
                        </a:lnTo>
                        <a:lnTo>
                          <a:pt x="11837" y="4963"/>
                        </a:lnTo>
                        <a:lnTo>
                          <a:pt x="11870" y="5103"/>
                        </a:lnTo>
                        <a:lnTo>
                          <a:pt x="11895" y="5242"/>
                        </a:lnTo>
                        <a:lnTo>
                          <a:pt x="11919" y="5386"/>
                        </a:lnTo>
                        <a:lnTo>
                          <a:pt x="11940" y="5525"/>
                        </a:lnTo>
                        <a:lnTo>
                          <a:pt x="11956" y="5669"/>
                        </a:lnTo>
                        <a:lnTo>
                          <a:pt x="11968" y="5817"/>
                        </a:lnTo>
                        <a:lnTo>
                          <a:pt x="11976" y="5961"/>
                        </a:lnTo>
                        <a:lnTo>
                          <a:pt x="11985" y="6108"/>
                        </a:lnTo>
                        <a:lnTo>
                          <a:pt x="11985" y="6256"/>
                        </a:lnTo>
                        <a:lnTo>
                          <a:pt x="11985" y="6403"/>
                        </a:lnTo>
                        <a:lnTo>
                          <a:pt x="11976" y="6550"/>
                        </a:lnTo>
                        <a:lnTo>
                          <a:pt x="11968" y="6694"/>
                        </a:lnTo>
                        <a:lnTo>
                          <a:pt x="11956" y="6842"/>
                        </a:lnTo>
                        <a:lnTo>
                          <a:pt x="11940" y="6986"/>
                        </a:lnTo>
                        <a:lnTo>
                          <a:pt x="11919" y="7125"/>
                        </a:lnTo>
                        <a:lnTo>
                          <a:pt x="11895" y="7269"/>
                        </a:lnTo>
                        <a:lnTo>
                          <a:pt x="11870" y="7408"/>
                        </a:lnTo>
                        <a:lnTo>
                          <a:pt x="11837" y="7548"/>
                        </a:lnTo>
                        <a:lnTo>
                          <a:pt x="11804" y="7688"/>
                        </a:lnTo>
                        <a:lnTo>
                          <a:pt x="11767" y="7823"/>
                        </a:lnTo>
                        <a:lnTo>
                          <a:pt x="11726" y="7958"/>
                        </a:lnTo>
                        <a:lnTo>
                          <a:pt x="11685" y="8094"/>
                        </a:lnTo>
                        <a:lnTo>
                          <a:pt x="11636" y="8226"/>
                        </a:lnTo>
                        <a:lnTo>
                          <a:pt x="11587" y="8357"/>
                        </a:lnTo>
                        <a:lnTo>
                          <a:pt x="11533" y="8484"/>
                        </a:lnTo>
                        <a:lnTo>
                          <a:pt x="11480" y="8611"/>
                        </a:lnTo>
                        <a:lnTo>
                          <a:pt x="11419" y="8738"/>
                        </a:lnTo>
                        <a:lnTo>
                          <a:pt x="11357" y="8862"/>
                        </a:lnTo>
                        <a:lnTo>
                          <a:pt x="11291" y="8985"/>
                        </a:lnTo>
                        <a:lnTo>
                          <a:pt x="11225" y="9108"/>
                        </a:lnTo>
                        <a:lnTo>
                          <a:pt x="11156" y="9227"/>
                        </a:lnTo>
                        <a:lnTo>
                          <a:pt x="11082" y="9342"/>
                        </a:lnTo>
                        <a:lnTo>
                          <a:pt x="11004" y="9457"/>
                        </a:lnTo>
                        <a:lnTo>
                          <a:pt x="10926" y="9572"/>
                        </a:lnTo>
                        <a:lnTo>
                          <a:pt x="10844" y="9683"/>
                        </a:lnTo>
                        <a:lnTo>
                          <a:pt x="10762" y="9794"/>
                        </a:lnTo>
                        <a:lnTo>
                          <a:pt x="10675" y="9900"/>
                        </a:lnTo>
                        <a:lnTo>
                          <a:pt x="10585" y="10007"/>
                        </a:lnTo>
                        <a:lnTo>
                          <a:pt x="10495" y="10110"/>
                        </a:lnTo>
                        <a:lnTo>
                          <a:pt x="10400" y="10208"/>
                        </a:lnTo>
                        <a:lnTo>
                          <a:pt x="10306" y="10306"/>
                        </a:lnTo>
                        <a:lnTo>
                          <a:pt x="10207" y="10405"/>
                        </a:lnTo>
                        <a:lnTo>
                          <a:pt x="10105" y="10495"/>
                        </a:lnTo>
                        <a:lnTo>
                          <a:pt x="10002" y="10590"/>
                        </a:lnTo>
                        <a:lnTo>
                          <a:pt x="9896" y="10676"/>
                        </a:lnTo>
                        <a:lnTo>
                          <a:pt x="9789" y="10762"/>
                        </a:lnTo>
                        <a:lnTo>
                          <a:pt x="9682" y="10848"/>
                        </a:lnTo>
                        <a:lnTo>
                          <a:pt x="9571" y="10930"/>
                        </a:lnTo>
                        <a:lnTo>
                          <a:pt x="9456" y="11009"/>
                        </a:lnTo>
                        <a:lnTo>
                          <a:pt x="9341" y="11083"/>
                        </a:lnTo>
                        <a:lnTo>
                          <a:pt x="9222" y="11157"/>
                        </a:lnTo>
                        <a:lnTo>
                          <a:pt x="9104" y="11226"/>
                        </a:lnTo>
                        <a:lnTo>
                          <a:pt x="8985" y="11296"/>
                        </a:lnTo>
                        <a:lnTo>
                          <a:pt x="8861" y="11362"/>
                        </a:lnTo>
                        <a:lnTo>
                          <a:pt x="8734" y="11423"/>
                        </a:lnTo>
                        <a:lnTo>
                          <a:pt x="8611" y="11481"/>
                        </a:lnTo>
                        <a:lnTo>
                          <a:pt x="8484" y="11538"/>
                        </a:lnTo>
                        <a:lnTo>
                          <a:pt x="8352" y="11592"/>
                        </a:lnTo>
                        <a:lnTo>
                          <a:pt x="8221" y="11641"/>
                        </a:lnTo>
                        <a:lnTo>
                          <a:pt x="8090" y="11686"/>
                        </a:lnTo>
                        <a:lnTo>
                          <a:pt x="7954" y="11731"/>
                        </a:lnTo>
                        <a:lnTo>
                          <a:pt x="7819" y="11772"/>
                        </a:lnTo>
                        <a:lnTo>
                          <a:pt x="7684" y="11809"/>
                        </a:lnTo>
                        <a:lnTo>
                          <a:pt x="7548" y="11842"/>
                        </a:lnTo>
                        <a:lnTo>
                          <a:pt x="7409" y="11871"/>
                        </a:lnTo>
                        <a:lnTo>
                          <a:pt x="7265" y="11899"/>
                        </a:lnTo>
                        <a:lnTo>
                          <a:pt x="7125" y="11924"/>
                        </a:lnTo>
                        <a:lnTo>
                          <a:pt x="6981" y="11945"/>
                        </a:lnTo>
                        <a:lnTo>
                          <a:pt x="6838" y="11961"/>
                        </a:lnTo>
                        <a:lnTo>
                          <a:pt x="6694" y="11973"/>
                        </a:lnTo>
                        <a:lnTo>
                          <a:pt x="6546" y="11981"/>
                        </a:lnTo>
                        <a:lnTo>
                          <a:pt x="6399" y="11986"/>
                        </a:lnTo>
                        <a:lnTo>
                          <a:pt x="6251" y="11990"/>
                        </a:lnTo>
                        <a:lnTo>
                          <a:pt x="6103" y="11986"/>
                        </a:lnTo>
                        <a:lnTo>
                          <a:pt x="5960" y="11981"/>
                        </a:lnTo>
                        <a:lnTo>
                          <a:pt x="5812" y="11973"/>
                        </a:lnTo>
                        <a:lnTo>
                          <a:pt x="5668" y="11961"/>
                        </a:lnTo>
                        <a:lnTo>
                          <a:pt x="5524" y="11945"/>
                        </a:lnTo>
                        <a:lnTo>
                          <a:pt x="5381" y="11924"/>
                        </a:lnTo>
                        <a:lnTo>
                          <a:pt x="5241" y="11899"/>
                        </a:lnTo>
                        <a:lnTo>
                          <a:pt x="5098" y="11871"/>
                        </a:lnTo>
                        <a:lnTo>
                          <a:pt x="4958" y="11842"/>
                        </a:lnTo>
                        <a:lnTo>
                          <a:pt x="4823" y="11809"/>
                        </a:lnTo>
                        <a:lnTo>
                          <a:pt x="4687" y="11772"/>
                        </a:lnTo>
                        <a:lnTo>
                          <a:pt x="4552" y="11731"/>
                        </a:lnTo>
                        <a:lnTo>
                          <a:pt x="4416" y="11686"/>
                        </a:lnTo>
                        <a:lnTo>
                          <a:pt x="4285" y="11641"/>
                        </a:lnTo>
                        <a:lnTo>
                          <a:pt x="4154" y="11592"/>
                        </a:lnTo>
                        <a:lnTo>
                          <a:pt x="4022" y="11538"/>
                        </a:lnTo>
                        <a:lnTo>
                          <a:pt x="3895" y="11481"/>
                        </a:lnTo>
                        <a:lnTo>
                          <a:pt x="3768" y="11423"/>
                        </a:lnTo>
                        <a:lnTo>
                          <a:pt x="3645" y="11362"/>
                        </a:lnTo>
                        <a:lnTo>
                          <a:pt x="3521" y="11296"/>
                        </a:lnTo>
                        <a:lnTo>
                          <a:pt x="3403" y="11226"/>
                        </a:lnTo>
                        <a:lnTo>
                          <a:pt x="3284" y="11157"/>
                        </a:lnTo>
                        <a:lnTo>
                          <a:pt x="3164" y="11083"/>
                        </a:lnTo>
                        <a:lnTo>
                          <a:pt x="3050" y="11009"/>
                        </a:lnTo>
                        <a:lnTo>
                          <a:pt x="2935" y="10930"/>
                        </a:lnTo>
                        <a:lnTo>
                          <a:pt x="2824" y="10848"/>
                        </a:lnTo>
                        <a:lnTo>
                          <a:pt x="2717" y="10762"/>
                        </a:lnTo>
                        <a:lnTo>
                          <a:pt x="2610" y="10676"/>
                        </a:lnTo>
                        <a:lnTo>
                          <a:pt x="2504" y="10590"/>
                        </a:lnTo>
                        <a:lnTo>
                          <a:pt x="2401" y="10495"/>
                        </a:lnTo>
                        <a:lnTo>
                          <a:pt x="2299" y="10405"/>
                        </a:lnTo>
                        <a:lnTo>
                          <a:pt x="2200" y="10306"/>
                        </a:lnTo>
                        <a:lnTo>
                          <a:pt x="2105" y="10208"/>
                        </a:lnTo>
                        <a:lnTo>
                          <a:pt x="2011" y="10110"/>
                        </a:lnTo>
                        <a:lnTo>
                          <a:pt x="1921" y="10007"/>
                        </a:lnTo>
                        <a:lnTo>
                          <a:pt x="1830" y="9900"/>
                        </a:lnTo>
                        <a:lnTo>
                          <a:pt x="1744" y="9794"/>
                        </a:lnTo>
                        <a:lnTo>
                          <a:pt x="1662" y="9683"/>
                        </a:lnTo>
                        <a:lnTo>
                          <a:pt x="1580" y="9572"/>
                        </a:lnTo>
                        <a:lnTo>
                          <a:pt x="1502" y="9457"/>
                        </a:lnTo>
                        <a:lnTo>
                          <a:pt x="1424" y="9342"/>
                        </a:lnTo>
                        <a:lnTo>
                          <a:pt x="1350" y="9227"/>
                        </a:lnTo>
                        <a:lnTo>
                          <a:pt x="1280" y="9108"/>
                        </a:lnTo>
                        <a:lnTo>
                          <a:pt x="1215" y="8985"/>
                        </a:lnTo>
                        <a:lnTo>
                          <a:pt x="1149" y="8862"/>
                        </a:lnTo>
                        <a:lnTo>
                          <a:pt x="1088" y="8738"/>
                        </a:lnTo>
                        <a:lnTo>
                          <a:pt x="1026" y="8611"/>
                        </a:lnTo>
                        <a:lnTo>
                          <a:pt x="973" y="8484"/>
                        </a:lnTo>
                        <a:lnTo>
                          <a:pt x="919" y="8357"/>
                        </a:lnTo>
                        <a:lnTo>
                          <a:pt x="870" y="8226"/>
                        </a:lnTo>
                        <a:lnTo>
                          <a:pt x="821" y="8094"/>
                        </a:lnTo>
                        <a:lnTo>
                          <a:pt x="780" y="7958"/>
                        </a:lnTo>
                        <a:lnTo>
                          <a:pt x="739" y="7823"/>
                        </a:lnTo>
                        <a:lnTo>
                          <a:pt x="702" y="7688"/>
                        </a:lnTo>
                        <a:lnTo>
                          <a:pt x="669" y="7548"/>
                        </a:lnTo>
                        <a:lnTo>
                          <a:pt x="636" y="7408"/>
                        </a:lnTo>
                        <a:lnTo>
                          <a:pt x="612" y="7269"/>
                        </a:lnTo>
                        <a:lnTo>
                          <a:pt x="587" y="7125"/>
                        </a:lnTo>
                        <a:lnTo>
                          <a:pt x="567" y="6986"/>
                        </a:lnTo>
                        <a:lnTo>
                          <a:pt x="550" y="6842"/>
                        </a:lnTo>
                        <a:lnTo>
                          <a:pt x="538" y="6694"/>
                        </a:lnTo>
                        <a:lnTo>
                          <a:pt x="529" y="6550"/>
                        </a:lnTo>
                        <a:lnTo>
                          <a:pt x="521" y="6403"/>
                        </a:lnTo>
                        <a:lnTo>
                          <a:pt x="521" y="6256"/>
                        </a:lnTo>
                        <a:lnTo>
                          <a:pt x="521" y="6108"/>
                        </a:lnTo>
                        <a:lnTo>
                          <a:pt x="529" y="5961"/>
                        </a:lnTo>
                        <a:lnTo>
                          <a:pt x="538" y="5817"/>
                        </a:lnTo>
                        <a:lnTo>
                          <a:pt x="550" y="5669"/>
                        </a:lnTo>
                        <a:lnTo>
                          <a:pt x="567" y="5525"/>
                        </a:lnTo>
                        <a:lnTo>
                          <a:pt x="587" y="5386"/>
                        </a:lnTo>
                        <a:lnTo>
                          <a:pt x="612" y="5242"/>
                        </a:lnTo>
                        <a:lnTo>
                          <a:pt x="636" y="5103"/>
                        </a:lnTo>
                        <a:lnTo>
                          <a:pt x="669" y="4963"/>
                        </a:lnTo>
                        <a:lnTo>
                          <a:pt x="702" y="4823"/>
                        </a:lnTo>
                        <a:lnTo>
                          <a:pt x="739" y="4688"/>
                        </a:lnTo>
                        <a:lnTo>
                          <a:pt x="780" y="4553"/>
                        </a:lnTo>
                        <a:lnTo>
                          <a:pt x="821" y="4417"/>
                        </a:lnTo>
                        <a:lnTo>
                          <a:pt x="870" y="4285"/>
                        </a:lnTo>
                        <a:lnTo>
                          <a:pt x="919" y="4154"/>
                        </a:lnTo>
                        <a:lnTo>
                          <a:pt x="973" y="4027"/>
                        </a:lnTo>
                        <a:lnTo>
                          <a:pt x="1026" y="3900"/>
                        </a:lnTo>
                        <a:lnTo>
                          <a:pt x="1088" y="3773"/>
                        </a:lnTo>
                        <a:lnTo>
                          <a:pt x="1149" y="3649"/>
                        </a:lnTo>
                        <a:lnTo>
                          <a:pt x="1215" y="3526"/>
                        </a:lnTo>
                        <a:lnTo>
                          <a:pt x="1280" y="3403"/>
                        </a:lnTo>
                        <a:lnTo>
                          <a:pt x="1350" y="3284"/>
                        </a:lnTo>
                        <a:lnTo>
                          <a:pt x="1424" y="3169"/>
                        </a:lnTo>
                        <a:lnTo>
                          <a:pt x="1502" y="3054"/>
                        </a:lnTo>
                        <a:lnTo>
                          <a:pt x="1580" y="2939"/>
                        </a:lnTo>
                        <a:lnTo>
                          <a:pt x="1662" y="2828"/>
                        </a:lnTo>
                        <a:lnTo>
                          <a:pt x="1744" y="2717"/>
                        </a:lnTo>
                        <a:lnTo>
                          <a:pt x="1830" y="2611"/>
                        </a:lnTo>
                        <a:lnTo>
                          <a:pt x="1921" y="2504"/>
                        </a:lnTo>
                        <a:lnTo>
                          <a:pt x="2011" y="2401"/>
                        </a:lnTo>
                        <a:lnTo>
                          <a:pt x="2105" y="2303"/>
                        </a:lnTo>
                        <a:lnTo>
                          <a:pt x="2200" y="2205"/>
                        </a:lnTo>
                        <a:lnTo>
                          <a:pt x="2299" y="2106"/>
                        </a:lnTo>
                        <a:lnTo>
                          <a:pt x="2401" y="2016"/>
                        </a:lnTo>
                        <a:lnTo>
                          <a:pt x="2504" y="1921"/>
                        </a:lnTo>
                        <a:lnTo>
                          <a:pt x="2610" y="1835"/>
                        </a:lnTo>
                        <a:lnTo>
                          <a:pt x="2717" y="1749"/>
                        </a:lnTo>
                        <a:lnTo>
                          <a:pt x="2824" y="1663"/>
                        </a:lnTo>
                        <a:lnTo>
                          <a:pt x="2935" y="1581"/>
                        </a:lnTo>
                        <a:lnTo>
                          <a:pt x="3050" y="1502"/>
                        </a:lnTo>
                        <a:lnTo>
                          <a:pt x="3164" y="1428"/>
                        </a:lnTo>
                        <a:lnTo>
                          <a:pt x="3284" y="1354"/>
                        </a:lnTo>
                        <a:lnTo>
                          <a:pt x="3403" y="1285"/>
                        </a:lnTo>
                        <a:lnTo>
                          <a:pt x="3521" y="1215"/>
                        </a:lnTo>
                        <a:lnTo>
                          <a:pt x="3645" y="1149"/>
                        </a:lnTo>
                        <a:lnTo>
                          <a:pt x="3768" y="1088"/>
                        </a:lnTo>
                        <a:lnTo>
                          <a:pt x="3895" y="1030"/>
                        </a:lnTo>
                        <a:lnTo>
                          <a:pt x="4022" y="973"/>
                        </a:lnTo>
                        <a:lnTo>
                          <a:pt x="4154" y="919"/>
                        </a:lnTo>
                        <a:lnTo>
                          <a:pt x="4285" y="870"/>
                        </a:lnTo>
                        <a:lnTo>
                          <a:pt x="4416" y="825"/>
                        </a:lnTo>
                        <a:lnTo>
                          <a:pt x="4552" y="780"/>
                        </a:lnTo>
                        <a:lnTo>
                          <a:pt x="4687" y="739"/>
                        </a:lnTo>
                        <a:lnTo>
                          <a:pt x="4823" y="702"/>
                        </a:lnTo>
                        <a:lnTo>
                          <a:pt x="4958" y="669"/>
                        </a:lnTo>
                        <a:lnTo>
                          <a:pt x="5098" y="640"/>
                        </a:lnTo>
                        <a:lnTo>
                          <a:pt x="5241" y="612"/>
                        </a:lnTo>
                        <a:lnTo>
                          <a:pt x="5381" y="587"/>
                        </a:lnTo>
                        <a:lnTo>
                          <a:pt x="5524" y="566"/>
                        </a:lnTo>
                        <a:lnTo>
                          <a:pt x="5668" y="550"/>
                        </a:lnTo>
                        <a:lnTo>
                          <a:pt x="5812" y="538"/>
                        </a:lnTo>
                        <a:lnTo>
                          <a:pt x="5960" y="530"/>
                        </a:lnTo>
                        <a:lnTo>
                          <a:pt x="6103" y="525"/>
                        </a:lnTo>
                        <a:close/>
                        <a:moveTo>
                          <a:pt x="6251" y="0"/>
                        </a:moveTo>
                        <a:lnTo>
                          <a:pt x="6091" y="4"/>
                        </a:lnTo>
                        <a:lnTo>
                          <a:pt x="5931" y="8"/>
                        </a:lnTo>
                        <a:lnTo>
                          <a:pt x="5771" y="20"/>
                        </a:lnTo>
                        <a:lnTo>
                          <a:pt x="5615" y="33"/>
                        </a:lnTo>
                        <a:lnTo>
                          <a:pt x="5455" y="54"/>
                        </a:lnTo>
                        <a:lnTo>
                          <a:pt x="5299" y="74"/>
                        </a:lnTo>
                        <a:lnTo>
                          <a:pt x="5147" y="99"/>
                        </a:lnTo>
                        <a:lnTo>
                          <a:pt x="4991" y="127"/>
                        </a:lnTo>
                        <a:lnTo>
                          <a:pt x="4839" y="160"/>
                        </a:lnTo>
                        <a:lnTo>
                          <a:pt x="4691" y="197"/>
                        </a:lnTo>
                        <a:lnTo>
                          <a:pt x="4539" y="238"/>
                        </a:lnTo>
                        <a:lnTo>
                          <a:pt x="4391" y="283"/>
                        </a:lnTo>
                        <a:lnTo>
                          <a:pt x="4248" y="329"/>
                        </a:lnTo>
                        <a:lnTo>
                          <a:pt x="4104" y="382"/>
                        </a:lnTo>
                        <a:lnTo>
                          <a:pt x="3961" y="435"/>
                        </a:lnTo>
                        <a:lnTo>
                          <a:pt x="3817" y="493"/>
                        </a:lnTo>
                        <a:lnTo>
                          <a:pt x="3678" y="554"/>
                        </a:lnTo>
                        <a:lnTo>
                          <a:pt x="3542" y="620"/>
                        </a:lnTo>
                        <a:lnTo>
                          <a:pt x="3406" y="685"/>
                        </a:lnTo>
                        <a:lnTo>
                          <a:pt x="3271" y="755"/>
                        </a:lnTo>
                        <a:lnTo>
                          <a:pt x="3140" y="829"/>
                        </a:lnTo>
                        <a:lnTo>
                          <a:pt x="3009" y="907"/>
                        </a:lnTo>
                        <a:lnTo>
                          <a:pt x="2881" y="985"/>
                        </a:lnTo>
                        <a:lnTo>
                          <a:pt x="2758" y="1067"/>
                        </a:lnTo>
                        <a:lnTo>
                          <a:pt x="2631" y="1153"/>
                        </a:lnTo>
                        <a:lnTo>
                          <a:pt x="2512" y="1244"/>
                        </a:lnTo>
                        <a:lnTo>
                          <a:pt x="2393" y="1334"/>
                        </a:lnTo>
                        <a:lnTo>
                          <a:pt x="2274" y="1428"/>
                        </a:lnTo>
                        <a:lnTo>
                          <a:pt x="2159" y="1527"/>
                        </a:lnTo>
                        <a:lnTo>
                          <a:pt x="2048" y="1626"/>
                        </a:lnTo>
                        <a:lnTo>
                          <a:pt x="1937" y="1728"/>
                        </a:lnTo>
                        <a:lnTo>
                          <a:pt x="1830" y="1835"/>
                        </a:lnTo>
                        <a:lnTo>
                          <a:pt x="1724" y="1942"/>
                        </a:lnTo>
                        <a:lnTo>
                          <a:pt x="1625" y="2048"/>
                        </a:lnTo>
                        <a:lnTo>
                          <a:pt x="1523" y="2163"/>
                        </a:lnTo>
                        <a:lnTo>
                          <a:pt x="1428" y="2278"/>
                        </a:lnTo>
                        <a:lnTo>
                          <a:pt x="1334" y="2393"/>
                        </a:lnTo>
                        <a:lnTo>
                          <a:pt x="1239" y="2512"/>
                        </a:lnTo>
                        <a:lnTo>
                          <a:pt x="1153" y="2635"/>
                        </a:lnTo>
                        <a:lnTo>
                          <a:pt x="1067" y="2759"/>
                        </a:lnTo>
                        <a:lnTo>
                          <a:pt x="985" y="2886"/>
                        </a:lnTo>
                        <a:lnTo>
                          <a:pt x="903" y="3013"/>
                        </a:lnTo>
                        <a:lnTo>
                          <a:pt x="829" y="3145"/>
                        </a:lnTo>
                        <a:lnTo>
                          <a:pt x="755" y="3276"/>
                        </a:lnTo>
                        <a:lnTo>
                          <a:pt x="681" y="3407"/>
                        </a:lnTo>
                        <a:lnTo>
                          <a:pt x="615" y="3543"/>
                        </a:lnTo>
                        <a:lnTo>
                          <a:pt x="550" y="3682"/>
                        </a:lnTo>
                        <a:lnTo>
                          <a:pt x="488" y="3822"/>
                        </a:lnTo>
                        <a:lnTo>
                          <a:pt x="431" y="3961"/>
                        </a:lnTo>
                        <a:lnTo>
                          <a:pt x="378" y="4105"/>
                        </a:lnTo>
                        <a:lnTo>
                          <a:pt x="328" y="4249"/>
                        </a:lnTo>
                        <a:lnTo>
                          <a:pt x="279" y="4397"/>
                        </a:lnTo>
                        <a:lnTo>
                          <a:pt x="238" y="4544"/>
                        </a:lnTo>
                        <a:lnTo>
                          <a:pt x="197" y="4692"/>
                        </a:lnTo>
                        <a:lnTo>
                          <a:pt x="160" y="4844"/>
                        </a:lnTo>
                        <a:lnTo>
                          <a:pt x="127" y="4996"/>
                        </a:lnTo>
                        <a:lnTo>
                          <a:pt x="99" y="5148"/>
                        </a:lnTo>
                        <a:lnTo>
                          <a:pt x="70" y="5304"/>
                        </a:lnTo>
                        <a:lnTo>
                          <a:pt x="49" y="5459"/>
                        </a:lnTo>
                        <a:lnTo>
                          <a:pt x="33" y="5616"/>
                        </a:lnTo>
                        <a:lnTo>
                          <a:pt x="17" y="5776"/>
                        </a:lnTo>
                        <a:lnTo>
                          <a:pt x="8" y="5936"/>
                        </a:lnTo>
                        <a:lnTo>
                          <a:pt x="0" y="6096"/>
                        </a:lnTo>
                        <a:lnTo>
                          <a:pt x="0" y="6256"/>
                        </a:lnTo>
                        <a:lnTo>
                          <a:pt x="0" y="6415"/>
                        </a:lnTo>
                        <a:lnTo>
                          <a:pt x="8" y="6575"/>
                        </a:lnTo>
                        <a:lnTo>
                          <a:pt x="17" y="6735"/>
                        </a:lnTo>
                        <a:lnTo>
                          <a:pt x="33" y="6895"/>
                        </a:lnTo>
                        <a:lnTo>
                          <a:pt x="49" y="7052"/>
                        </a:lnTo>
                        <a:lnTo>
                          <a:pt x="70" y="7207"/>
                        </a:lnTo>
                        <a:lnTo>
                          <a:pt x="99" y="7363"/>
                        </a:lnTo>
                        <a:lnTo>
                          <a:pt x="127" y="7515"/>
                        </a:lnTo>
                        <a:lnTo>
                          <a:pt x="160" y="7667"/>
                        </a:lnTo>
                        <a:lnTo>
                          <a:pt x="197" y="7819"/>
                        </a:lnTo>
                        <a:lnTo>
                          <a:pt x="238" y="7967"/>
                        </a:lnTo>
                        <a:lnTo>
                          <a:pt x="279" y="8114"/>
                        </a:lnTo>
                        <a:lnTo>
                          <a:pt x="328" y="8262"/>
                        </a:lnTo>
                        <a:lnTo>
                          <a:pt x="378" y="8406"/>
                        </a:lnTo>
                        <a:lnTo>
                          <a:pt x="431" y="8550"/>
                        </a:lnTo>
                        <a:lnTo>
                          <a:pt x="488" y="8689"/>
                        </a:lnTo>
                        <a:lnTo>
                          <a:pt x="550" y="8829"/>
                        </a:lnTo>
                        <a:lnTo>
                          <a:pt x="615" y="8968"/>
                        </a:lnTo>
                        <a:lnTo>
                          <a:pt x="681" y="9104"/>
                        </a:lnTo>
                        <a:lnTo>
                          <a:pt x="755" y="9235"/>
                        </a:lnTo>
                        <a:lnTo>
                          <a:pt x="829" y="9366"/>
                        </a:lnTo>
                        <a:lnTo>
                          <a:pt x="903" y="9498"/>
                        </a:lnTo>
                        <a:lnTo>
                          <a:pt x="985" y="9625"/>
                        </a:lnTo>
                        <a:lnTo>
                          <a:pt x="1067" y="9752"/>
                        </a:lnTo>
                        <a:lnTo>
                          <a:pt x="1153" y="9876"/>
                        </a:lnTo>
                        <a:lnTo>
                          <a:pt x="1239" y="9999"/>
                        </a:lnTo>
                        <a:lnTo>
                          <a:pt x="1334" y="10118"/>
                        </a:lnTo>
                        <a:lnTo>
                          <a:pt x="1428" y="10233"/>
                        </a:lnTo>
                        <a:lnTo>
                          <a:pt x="1523" y="10348"/>
                        </a:lnTo>
                        <a:lnTo>
                          <a:pt x="1625" y="10463"/>
                        </a:lnTo>
                        <a:lnTo>
                          <a:pt x="1724" y="10569"/>
                        </a:lnTo>
                        <a:lnTo>
                          <a:pt x="1830" y="10676"/>
                        </a:lnTo>
                        <a:lnTo>
                          <a:pt x="1937" y="10783"/>
                        </a:lnTo>
                        <a:lnTo>
                          <a:pt x="2048" y="10885"/>
                        </a:lnTo>
                        <a:lnTo>
                          <a:pt x="2159" y="10984"/>
                        </a:lnTo>
                        <a:lnTo>
                          <a:pt x="2274" y="11083"/>
                        </a:lnTo>
                        <a:lnTo>
                          <a:pt x="2393" y="11177"/>
                        </a:lnTo>
                        <a:lnTo>
                          <a:pt x="2512" y="11267"/>
                        </a:lnTo>
                        <a:lnTo>
                          <a:pt x="2631" y="11358"/>
                        </a:lnTo>
                        <a:lnTo>
                          <a:pt x="2758" y="11444"/>
                        </a:lnTo>
                        <a:lnTo>
                          <a:pt x="2881" y="11526"/>
                        </a:lnTo>
                        <a:lnTo>
                          <a:pt x="3009" y="11604"/>
                        </a:lnTo>
                        <a:lnTo>
                          <a:pt x="3140" y="11682"/>
                        </a:lnTo>
                        <a:lnTo>
                          <a:pt x="3271" y="11756"/>
                        </a:lnTo>
                        <a:lnTo>
                          <a:pt x="3406" y="11826"/>
                        </a:lnTo>
                        <a:lnTo>
                          <a:pt x="3542" y="11891"/>
                        </a:lnTo>
                        <a:lnTo>
                          <a:pt x="3678" y="11957"/>
                        </a:lnTo>
                        <a:lnTo>
                          <a:pt x="3817" y="12018"/>
                        </a:lnTo>
                        <a:lnTo>
                          <a:pt x="3961" y="12076"/>
                        </a:lnTo>
                        <a:lnTo>
                          <a:pt x="4104" y="12129"/>
                        </a:lnTo>
                        <a:lnTo>
                          <a:pt x="4248" y="12182"/>
                        </a:lnTo>
                        <a:lnTo>
                          <a:pt x="4391" y="12228"/>
                        </a:lnTo>
                        <a:lnTo>
                          <a:pt x="4539" y="12273"/>
                        </a:lnTo>
                        <a:lnTo>
                          <a:pt x="4691" y="12314"/>
                        </a:lnTo>
                        <a:lnTo>
                          <a:pt x="4839" y="12351"/>
                        </a:lnTo>
                        <a:lnTo>
                          <a:pt x="4991" y="12384"/>
                        </a:lnTo>
                        <a:lnTo>
                          <a:pt x="5147" y="12412"/>
                        </a:lnTo>
                        <a:lnTo>
                          <a:pt x="5299" y="12437"/>
                        </a:lnTo>
                        <a:lnTo>
                          <a:pt x="5455" y="12457"/>
                        </a:lnTo>
                        <a:lnTo>
                          <a:pt x="5615" y="12478"/>
                        </a:lnTo>
                        <a:lnTo>
                          <a:pt x="5771" y="12491"/>
                        </a:lnTo>
                        <a:lnTo>
                          <a:pt x="5931" y="12503"/>
                        </a:lnTo>
                        <a:lnTo>
                          <a:pt x="6091" y="12507"/>
                        </a:lnTo>
                        <a:lnTo>
                          <a:pt x="6251" y="12511"/>
                        </a:lnTo>
                        <a:lnTo>
                          <a:pt x="6415" y="12507"/>
                        </a:lnTo>
                        <a:lnTo>
                          <a:pt x="6575" y="12503"/>
                        </a:lnTo>
                        <a:lnTo>
                          <a:pt x="6735" y="12491"/>
                        </a:lnTo>
                        <a:lnTo>
                          <a:pt x="6891" y="12478"/>
                        </a:lnTo>
                        <a:lnTo>
                          <a:pt x="7051" y="12457"/>
                        </a:lnTo>
                        <a:lnTo>
                          <a:pt x="7207" y="12437"/>
                        </a:lnTo>
                        <a:lnTo>
                          <a:pt x="7359" y="12412"/>
                        </a:lnTo>
                        <a:lnTo>
                          <a:pt x="7515" y="12384"/>
                        </a:lnTo>
                        <a:lnTo>
                          <a:pt x="7667" y="12351"/>
                        </a:lnTo>
                        <a:lnTo>
                          <a:pt x="7815" y="12314"/>
                        </a:lnTo>
                        <a:lnTo>
                          <a:pt x="7966" y="12273"/>
                        </a:lnTo>
                        <a:lnTo>
                          <a:pt x="8114" y="12228"/>
                        </a:lnTo>
                        <a:lnTo>
                          <a:pt x="8258" y="12182"/>
                        </a:lnTo>
                        <a:lnTo>
                          <a:pt x="8402" y="12129"/>
                        </a:lnTo>
                        <a:lnTo>
                          <a:pt x="8545" y="12076"/>
                        </a:lnTo>
                        <a:lnTo>
                          <a:pt x="8689" y="12018"/>
                        </a:lnTo>
                        <a:lnTo>
                          <a:pt x="8829" y="11957"/>
                        </a:lnTo>
                        <a:lnTo>
                          <a:pt x="8964" y="11891"/>
                        </a:lnTo>
                        <a:lnTo>
                          <a:pt x="9099" y="11826"/>
                        </a:lnTo>
                        <a:lnTo>
                          <a:pt x="9235" y="11756"/>
                        </a:lnTo>
                        <a:lnTo>
                          <a:pt x="9366" y="11682"/>
                        </a:lnTo>
                        <a:lnTo>
                          <a:pt x="9497" y="11604"/>
                        </a:lnTo>
                        <a:lnTo>
                          <a:pt x="9625" y="11526"/>
                        </a:lnTo>
                        <a:lnTo>
                          <a:pt x="9748" y="11444"/>
                        </a:lnTo>
                        <a:lnTo>
                          <a:pt x="9875" y="11358"/>
                        </a:lnTo>
                        <a:lnTo>
                          <a:pt x="9994" y="11267"/>
                        </a:lnTo>
                        <a:lnTo>
                          <a:pt x="10113" y="11177"/>
                        </a:lnTo>
                        <a:lnTo>
                          <a:pt x="10232" y="11083"/>
                        </a:lnTo>
                        <a:lnTo>
                          <a:pt x="10347" y="10984"/>
                        </a:lnTo>
                        <a:lnTo>
                          <a:pt x="10458" y="10885"/>
                        </a:lnTo>
                        <a:lnTo>
                          <a:pt x="10569" y="10783"/>
                        </a:lnTo>
                        <a:lnTo>
                          <a:pt x="10675" y="10676"/>
                        </a:lnTo>
                        <a:lnTo>
                          <a:pt x="10778" y="10569"/>
                        </a:lnTo>
                        <a:lnTo>
                          <a:pt x="10881" y="10463"/>
                        </a:lnTo>
                        <a:lnTo>
                          <a:pt x="10984" y="10348"/>
                        </a:lnTo>
                        <a:lnTo>
                          <a:pt x="11077" y="10233"/>
                        </a:lnTo>
                        <a:lnTo>
                          <a:pt x="11172" y="10118"/>
                        </a:lnTo>
                        <a:lnTo>
                          <a:pt x="11262" y="9999"/>
                        </a:lnTo>
                        <a:lnTo>
                          <a:pt x="11352" y="9876"/>
                        </a:lnTo>
                        <a:lnTo>
                          <a:pt x="11439" y="9752"/>
                        </a:lnTo>
                        <a:lnTo>
                          <a:pt x="11521" y="9625"/>
                        </a:lnTo>
                        <a:lnTo>
                          <a:pt x="11603" y="9498"/>
                        </a:lnTo>
                        <a:lnTo>
                          <a:pt x="11677" y="9366"/>
                        </a:lnTo>
                        <a:lnTo>
                          <a:pt x="11751" y="9235"/>
                        </a:lnTo>
                        <a:lnTo>
                          <a:pt x="11825" y="9104"/>
                        </a:lnTo>
                        <a:lnTo>
                          <a:pt x="11890" y="8968"/>
                        </a:lnTo>
                        <a:lnTo>
                          <a:pt x="11956" y="8829"/>
                        </a:lnTo>
                        <a:lnTo>
                          <a:pt x="12014" y="8689"/>
                        </a:lnTo>
                        <a:lnTo>
                          <a:pt x="12075" y="8550"/>
                        </a:lnTo>
                        <a:lnTo>
                          <a:pt x="12128" y="8406"/>
                        </a:lnTo>
                        <a:lnTo>
                          <a:pt x="12177" y="8262"/>
                        </a:lnTo>
                        <a:lnTo>
                          <a:pt x="12227" y="8114"/>
                        </a:lnTo>
                        <a:lnTo>
                          <a:pt x="12268" y="7967"/>
                        </a:lnTo>
                        <a:lnTo>
                          <a:pt x="12309" y="7819"/>
                        </a:lnTo>
                        <a:lnTo>
                          <a:pt x="12346" y="7667"/>
                        </a:lnTo>
                        <a:lnTo>
                          <a:pt x="12379" y="7515"/>
                        </a:lnTo>
                        <a:lnTo>
                          <a:pt x="12407" y="7363"/>
                        </a:lnTo>
                        <a:lnTo>
                          <a:pt x="12436" y="7207"/>
                        </a:lnTo>
                        <a:lnTo>
                          <a:pt x="12457" y="7052"/>
                        </a:lnTo>
                        <a:lnTo>
                          <a:pt x="12473" y="6895"/>
                        </a:lnTo>
                        <a:lnTo>
                          <a:pt x="12490" y="6735"/>
                        </a:lnTo>
                        <a:lnTo>
                          <a:pt x="12498" y="6575"/>
                        </a:lnTo>
                        <a:lnTo>
                          <a:pt x="12506" y="6415"/>
                        </a:lnTo>
                        <a:lnTo>
                          <a:pt x="12506" y="6256"/>
                        </a:lnTo>
                        <a:lnTo>
                          <a:pt x="12506" y="6096"/>
                        </a:lnTo>
                        <a:lnTo>
                          <a:pt x="12498" y="5936"/>
                        </a:lnTo>
                        <a:lnTo>
                          <a:pt x="12490" y="5776"/>
                        </a:lnTo>
                        <a:lnTo>
                          <a:pt x="12473" y="5616"/>
                        </a:lnTo>
                        <a:lnTo>
                          <a:pt x="12457" y="5459"/>
                        </a:lnTo>
                        <a:lnTo>
                          <a:pt x="12436" y="5304"/>
                        </a:lnTo>
                        <a:lnTo>
                          <a:pt x="12407" y="5148"/>
                        </a:lnTo>
                        <a:lnTo>
                          <a:pt x="12379" y="4996"/>
                        </a:lnTo>
                        <a:lnTo>
                          <a:pt x="12346" y="4844"/>
                        </a:lnTo>
                        <a:lnTo>
                          <a:pt x="12309" y="4692"/>
                        </a:lnTo>
                        <a:lnTo>
                          <a:pt x="12268" y="4544"/>
                        </a:lnTo>
                        <a:lnTo>
                          <a:pt x="12227" y="4397"/>
                        </a:lnTo>
                        <a:lnTo>
                          <a:pt x="12177" y="4249"/>
                        </a:lnTo>
                        <a:lnTo>
                          <a:pt x="12128" y="4105"/>
                        </a:lnTo>
                        <a:lnTo>
                          <a:pt x="12075" y="3961"/>
                        </a:lnTo>
                        <a:lnTo>
                          <a:pt x="12014" y="3822"/>
                        </a:lnTo>
                        <a:lnTo>
                          <a:pt x="11956" y="3682"/>
                        </a:lnTo>
                        <a:lnTo>
                          <a:pt x="11890" y="3543"/>
                        </a:lnTo>
                        <a:lnTo>
                          <a:pt x="11825" y="3407"/>
                        </a:lnTo>
                        <a:lnTo>
                          <a:pt x="11751" y="3276"/>
                        </a:lnTo>
                        <a:lnTo>
                          <a:pt x="11677" y="3145"/>
                        </a:lnTo>
                        <a:lnTo>
                          <a:pt x="11603" y="3013"/>
                        </a:lnTo>
                        <a:lnTo>
                          <a:pt x="11521" y="2886"/>
                        </a:lnTo>
                        <a:lnTo>
                          <a:pt x="11439" y="2759"/>
                        </a:lnTo>
                        <a:lnTo>
                          <a:pt x="11352" y="2635"/>
                        </a:lnTo>
                        <a:lnTo>
                          <a:pt x="11262" y="2512"/>
                        </a:lnTo>
                        <a:lnTo>
                          <a:pt x="11172" y="2393"/>
                        </a:lnTo>
                        <a:lnTo>
                          <a:pt x="11077" y="2278"/>
                        </a:lnTo>
                        <a:lnTo>
                          <a:pt x="10984" y="2163"/>
                        </a:lnTo>
                        <a:lnTo>
                          <a:pt x="10881" y="2048"/>
                        </a:lnTo>
                        <a:lnTo>
                          <a:pt x="10778" y="1942"/>
                        </a:lnTo>
                        <a:lnTo>
                          <a:pt x="10675" y="1835"/>
                        </a:lnTo>
                        <a:lnTo>
                          <a:pt x="10569" y="1728"/>
                        </a:lnTo>
                        <a:lnTo>
                          <a:pt x="10458" y="1626"/>
                        </a:lnTo>
                        <a:lnTo>
                          <a:pt x="10347" y="1527"/>
                        </a:lnTo>
                        <a:lnTo>
                          <a:pt x="10232" y="1428"/>
                        </a:lnTo>
                        <a:lnTo>
                          <a:pt x="10113" y="1334"/>
                        </a:lnTo>
                        <a:lnTo>
                          <a:pt x="9994" y="1244"/>
                        </a:lnTo>
                        <a:lnTo>
                          <a:pt x="9875" y="1153"/>
                        </a:lnTo>
                        <a:lnTo>
                          <a:pt x="9748" y="1067"/>
                        </a:lnTo>
                        <a:lnTo>
                          <a:pt x="9625" y="985"/>
                        </a:lnTo>
                        <a:lnTo>
                          <a:pt x="9497" y="907"/>
                        </a:lnTo>
                        <a:lnTo>
                          <a:pt x="9366" y="829"/>
                        </a:lnTo>
                        <a:lnTo>
                          <a:pt x="9235" y="755"/>
                        </a:lnTo>
                        <a:lnTo>
                          <a:pt x="9099" y="685"/>
                        </a:lnTo>
                        <a:lnTo>
                          <a:pt x="8964" y="620"/>
                        </a:lnTo>
                        <a:lnTo>
                          <a:pt x="8829" y="554"/>
                        </a:lnTo>
                        <a:lnTo>
                          <a:pt x="8689" y="493"/>
                        </a:lnTo>
                        <a:lnTo>
                          <a:pt x="8545" y="435"/>
                        </a:lnTo>
                        <a:lnTo>
                          <a:pt x="8402" y="382"/>
                        </a:lnTo>
                        <a:lnTo>
                          <a:pt x="8258" y="329"/>
                        </a:lnTo>
                        <a:lnTo>
                          <a:pt x="8114" y="283"/>
                        </a:lnTo>
                        <a:lnTo>
                          <a:pt x="7966" y="238"/>
                        </a:lnTo>
                        <a:lnTo>
                          <a:pt x="7815" y="197"/>
                        </a:lnTo>
                        <a:lnTo>
                          <a:pt x="7667" y="160"/>
                        </a:lnTo>
                        <a:lnTo>
                          <a:pt x="7515" y="127"/>
                        </a:lnTo>
                        <a:lnTo>
                          <a:pt x="7359" y="99"/>
                        </a:lnTo>
                        <a:lnTo>
                          <a:pt x="7207" y="74"/>
                        </a:lnTo>
                        <a:lnTo>
                          <a:pt x="7051" y="54"/>
                        </a:lnTo>
                        <a:lnTo>
                          <a:pt x="6891" y="33"/>
                        </a:lnTo>
                        <a:lnTo>
                          <a:pt x="6735" y="20"/>
                        </a:lnTo>
                        <a:lnTo>
                          <a:pt x="6575" y="8"/>
                        </a:lnTo>
                        <a:lnTo>
                          <a:pt x="6415" y="4"/>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pitchFamily="2"/>
                      <a:cs typeface="Arial" pitchFamily="2"/>
                    </a:endParaRPr>
                  </a:p>
                </p:txBody>
              </p:sp>
              <p:sp>
                <p:nvSpPr>
                  <p:cNvPr id="451" name="Freeform: Shape 2">
                    <a:extLst>
                      <a:ext uri="{FF2B5EF4-FFF2-40B4-BE49-F238E27FC236}">
                        <a16:creationId xmlns:a16="http://schemas.microsoft.com/office/drawing/2014/main" id="{5887A059-3711-534E-A928-B2001CBE41DC}"/>
                      </a:ext>
                    </a:extLst>
                  </p:cNvPr>
                  <p:cNvSpPr/>
                  <p:nvPr/>
                </p:nvSpPr>
                <p:spPr>
                  <a:xfrm>
                    <a:off x="9530500" y="7531272"/>
                    <a:ext cx="914039" cy="1338480"/>
                  </a:xfrm>
                  <a:custGeom>
                    <a:avLst/>
                    <a:gdLst/>
                    <a:ahLst/>
                    <a:cxnLst>
                      <a:cxn ang="3cd4">
                        <a:pos x="hc" y="t"/>
                      </a:cxn>
                      <a:cxn ang="cd2">
                        <a:pos x="l" y="vc"/>
                      </a:cxn>
                      <a:cxn ang="cd4">
                        <a:pos x="hc" y="b"/>
                      </a:cxn>
                      <a:cxn ang="0">
                        <a:pos x="r" y="vc"/>
                      </a:cxn>
                    </a:cxnLst>
                    <a:rect l="l" t="t" r="r" b="b"/>
                    <a:pathLst>
                      <a:path w="2540" h="3719">
                        <a:moveTo>
                          <a:pt x="1268" y="0"/>
                        </a:moveTo>
                        <a:lnTo>
                          <a:pt x="0" y="1273"/>
                        </a:lnTo>
                        <a:lnTo>
                          <a:pt x="693" y="1273"/>
                        </a:lnTo>
                        <a:lnTo>
                          <a:pt x="693" y="3719"/>
                        </a:lnTo>
                        <a:lnTo>
                          <a:pt x="1847" y="3719"/>
                        </a:lnTo>
                        <a:lnTo>
                          <a:pt x="1847" y="1273"/>
                        </a:lnTo>
                        <a:lnTo>
                          <a:pt x="2540" y="1273"/>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pitchFamily="2"/>
                      <a:cs typeface="Arial" pitchFamily="2"/>
                    </a:endParaRPr>
                  </a:p>
                </p:txBody>
              </p:sp>
              <p:sp>
                <p:nvSpPr>
                  <p:cNvPr id="452" name="Freeform: Shape 3">
                    <a:extLst>
                      <a:ext uri="{FF2B5EF4-FFF2-40B4-BE49-F238E27FC236}">
                        <a16:creationId xmlns:a16="http://schemas.microsoft.com/office/drawing/2014/main" id="{1B7A4EE6-BD6F-A844-B378-C6CF9A502C62}"/>
                      </a:ext>
                    </a:extLst>
                  </p:cNvPr>
                  <p:cNvSpPr/>
                  <p:nvPr/>
                </p:nvSpPr>
                <p:spPr>
                  <a:xfrm>
                    <a:off x="9530500" y="9653112"/>
                    <a:ext cx="914039" cy="1338480"/>
                  </a:xfrm>
                  <a:custGeom>
                    <a:avLst/>
                    <a:gdLst/>
                    <a:ahLst/>
                    <a:cxnLst>
                      <a:cxn ang="3cd4">
                        <a:pos x="hc" y="t"/>
                      </a:cxn>
                      <a:cxn ang="cd2">
                        <a:pos x="l" y="vc"/>
                      </a:cxn>
                      <a:cxn ang="cd4">
                        <a:pos x="hc" y="b"/>
                      </a:cxn>
                      <a:cxn ang="0">
                        <a:pos x="r" y="vc"/>
                      </a:cxn>
                    </a:cxnLst>
                    <a:rect l="l" t="t" r="r" b="b"/>
                    <a:pathLst>
                      <a:path w="2540" h="3719">
                        <a:moveTo>
                          <a:pt x="1268" y="3719"/>
                        </a:moveTo>
                        <a:lnTo>
                          <a:pt x="2540" y="2446"/>
                        </a:lnTo>
                        <a:lnTo>
                          <a:pt x="1847" y="2446"/>
                        </a:lnTo>
                        <a:lnTo>
                          <a:pt x="1847" y="0"/>
                        </a:lnTo>
                        <a:lnTo>
                          <a:pt x="693" y="0"/>
                        </a:lnTo>
                        <a:lnTo>
                          <a:pt x="693" y="2446"/>
                        </a:lnTo>
                        <a:lnTo>
                          <a:pt x="0" y="2446"/>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pitchFamily="2"/>
                      <a:cs typeface="Arial" pitchFamily="2"/>
                    </a:endParaRPr>
                  </a:p>
                </p:txBody>
              </p:sp>
              <p:sp>
                <p:nvSpPr>
                  <p:cNvPr id="453" name="Freeform: Shape 4">
                    <a:extLst>
                      <a:ext uri="{FF2B5EF4-FFF2-40B4-BE49-F238E27FC236}">
                        <a16:creationId xmlns:a16="http://schemas.microsoft.com/office/drawing/2014/main" id="{48F071BC-36DA-0744-BCA3-75F32F687A12}"/>
                      </a:ext>
                    </a:extLst>
                  </p:cNvPr>
                  <p:cNvSpPr/>
                  <p:nvPr/>
                </p:nvSpPr>
                <p:spPr>
                  <a:xfrm>
                    <a:off x="10380099" y="8805312"/>
                    <a:ext cx="1336680" cy="912599"/>
                  </a:xfrm>
                  <a:custGeom>
                    <a:avLst/>
                    <a:gdLst/>
                    <a:ahLst/>
                    <a:cxnLst>
                      <a:cxn ang="3cd4">
                        <a:pos x="hc" y="t"/>
                      </a:cxn>
                      <a:cxn ang="cd2">
                        <a:pos x="l" y="vc"/>
                      </a:cxn>
                      <a:cxn ang="cd4">
                        <a:pos x="hc" y="b"/>
                      </a:cxn>
                      <a:cxn ang="0">
                        <a:pos x="r" y="vc"/>
                      </a:cxn>
                    </a:cxnLst>
                    <a:rect l="l" t="t" r="r" b="b"/>
                    <a:pathLst>
                      <a:path w="3714" h="2536">
                        <a:moveTo>
                          <a:pt x="0" y="1268"/>
                        </a:moveTo>
                        <a:lnTo>
                          <a:pt x="1268" y="2536"/>
                        </a:lnTo>
                        <a:lnTo>
                          <a:pt x="1268" y="1847"/>
                        </a:lnTo>
                        <a:lnTo>
                          <a:pt x="3714" y="1847"/>
                        </a:lnTo>
                        <a:lnTo>
                          <a:pt x="3714" y="689"/>
                        </a:lnTo>
                        <a:lnTo>
                          <a:pt x="1268" y="689"/>
                        </a:lnTo>
                        <a:lnTo>
                          <a:pt x="1268" y="0"/>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pitchFamily="2"/>
                      <a:cs typeface="Arial" pitchFamily="2"/>
                    </a:endParaRPr>
                  </a:p>
                </p:txBody>
              </p:sp>
              <p:sp>
                <p:nvSpPr>
                  <p:cNvPr id="454" name="Freeform: Shape 5">
                    <a:extLst>
                      <a:ext uri="{FF2B5EF4-FFF2-40B4-BE49-F238E27FC236}">
                        <a16:creationId xmlns:a16="http://schemas.microsoft.com/office/drawing/2014/main" id="{A2D26B8E-8001-DC4E-B9AB-440C5778569F}"/>
                      </a:ext>
                    </a:extLst>
                  </p:cNvPr>
                  <p:cNvSpPr/>
                  <p:nvPr/>
                </p:nvSpPr>
                <p:spPr>
                  <a:xfrm>
                    <a:off x="8256820" y="8805312"/>
                    <a:ext cx="1338120" cy="912599"/>
                  </a:xfrm>
                  <a:custGeom>
                    <a:avLst/>
                    <a:gdLst/>
                    <a:ahLst/>
                    <a:cxnLst>
                      <a:cxn ang="3cd4">
                        <a:pos x="hc" y="t"/>
                      </a:cxn>
                      <a:cxn ang="cd2">
                        <a:pos x="l" y="vc"/>
                      </a:cxn>
                      <a:cxn ang="cd4">
                        <a:pos x="hc" y="b"/>
                      </a:cxn>
                      <a:cxn ang="0">
                        <a:pos x="r" y="vc"/>
                      </a:cxn>
                    </a:cxnLst>
                    <a:rect l="l" t="t" r="r" b="b"/>
                    <a:pathLst>
                      <a:path w="3718" h="2536">
                        <a:moveTo>
                          <a:pt x="3718" y="1268"/>
                        </a:moveTo>
                        <a:lnTo>
                          <a:pt x="2450" y="0"/>
                        </a:lnTo>
                        <a:lnTo>
                          <a:pt x="2450" y="689"/>
                        </a:lnTo>
                        <a:lnTo>
                          <a:pt x="0" y="689"/>
                        </a:lnTo>
                        <a:lnTo>
                          <a:pt x="0" y="1847"/>
                        </a:lnTo>
                        <a:lnTo>
                          <a:pt x="2450" y="1847"/>
                        </a:lnTo>
                        <a:lnTo>
                          <a:pt x="2450" y="2536"/>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pitchFamily="2"/>
                      <a:cs typeface="Arial" pitchFamily="2"/>
                    </a:endParaRPr>
                  </a:p>
                </p:txBody>
              </p:sp>
            </p:grpSp>
            <p:sp>
              <p:nvSpPr>
                <p:cNvPr id="449" name="Rectangle 448">
                  <a:extLst>
                    <a:ext uri="{FF2B5EF4-FFF2-40B4-BE49-F238E27FC236}">
                      <a16:creationId xmlns:a16="http://schemas.microsoft.com/office/drawing/2014/main" id="{62640DD3-C38F-1F40-BA16-9FA9B5EE9EA0}"/>
                    </a:ext>
                  </a:extLst>
                </p:cNvPr>
                <p:cNvSpPr/>
                <p:nvPr/>
              </p:nvSpPr>
              <p:spPr>
                <a:xfrm>
                  <a:off x="9977557" y="5059175"/>
                  <a:ext cx="177906" cy="119257"/>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spcAft>
                      <a:spcPts val="600"/>
                    </a:spcAft>
                  </a:pPr>
                  <a:r>
                    <a:rPr lang="en-US" sz="500" dirty="0">
                      <a:solidFill>
                        <a:schemeClr val="bg1"/>
                      </a:solidFill>
                    </a:rPr>
                    <a:t>NAT</a:t>
                  </a:r>
                  <a:endParaRPr lang="en-US" sz="800" dirty="0">
                    <a:solidFill>
                      <a:schemeClr val="bg1"/>
                    </a:solidFill>
                  </a:endParaRPr>
                </a:p>
              </p:txBody>
            </p:sp>
          </p:grpSp>
        </p:grpSp>
        <p:sp>
          <p:nvSpPr>
            <p:cNvPr id="186" name="TextBox 185">
              <a:extLst>
                <a:ext uri="{FF2B5EF4-FFF2-40B4-BE49-F238E27FC236}">
                  <a16:creationId xmlns:a16="http://schemas.microsoft.com/office/drawing/2014/main" id="{CDF0330C-176A-B943-8B12-E90672D8D000}"/>
                </a:ext>
              </a:extLst>
            </p:cNvPr>
            <p:cNvSpPr txBox="1"/>
            <p:nvPr/>
          </p:nvSpPr>
          <p:spPr>
            <a:xfrm>
              <a:off x="1653778" y="4411827"/>
              <a:ext cx="1220314" cy="184666"/>
            </a:xfrm>
            <a:prstGeom prst="rect">
              <a:avLst/>
            </a:prstGeom>
          </p:spPr>
          <p:txBody>
            <a:bodyPr wrap="square" lIns="0" tIns="0" rIns="0" bIns="0" rtlCol="0">
              <a:spAutoFit/>
            </a:bodyPr>
            <a:lstStyle/>
            <a:p>
              <a:pPr algn="l">
                <a:spcAft>
                  <a:spcPts val="600"/>
                </a:spcAft>
              </a:pPr>
              <a:r>
                <a:rPr lang="en-US" sz="1200" dirty="0"/>
                <a:t>Private Cloud</a:t>
              </a:r>
            </a:p>
          </p:txBody>
        </p:sp>
        <p:sp>
          <p:nvSpPr>
            <p:cNvPr id="187" name="TextBox 186">
              <a:extLst>
                <a:ext uri="{FF2B5EF4-FFF2-40B4-BE49-F238E27FC236}">
                  <a16:creationId xmlns:a16="http://schemas.microsoft.com/office/drawing/2014/main" id="{F37EB77F-113D-6F43-BDD6-A819B73D7D6E}"/>
                </a:ext>
              </a:extLst>
            </p:cNvPr>
            <p:cNvSpPr txBox="1"/>
            <p:nvPr/>
          </p:nvSpPr>
          <p:spPr>
            <a:xfrm>
              <a:off x="1653778" y="5321116"/>
              <a:ext cx="1220314" cy="184666"/>
            </a:xfrm>
            <a:prstGeom prst="rect">
              <a:avLst/>
            </a:prstGeom>
          </p:spPr>
          <p:txBody>
            <a:bodyPr wrap="square" lIns="0" tIns="0" rIns="0" bIns="0" rtlCol="0">
              <a:spAutoFit/>
            </a:bodyPr>
            <a:lstStyle/>
            <a:p>
              <a:pPr algn="l">
                <a:spcAft>
                  <a:spcPts val="600"/>
                </a:spcAft>
              </a:pPr>
              <a:r>
                <a:rPr lang="en-US" sz="1200" dirty="0"/>
                <a:t>Public Cloud</a:t>
              </a:r>
            </a:p>
          </p:txBody>
        </p:sp>
        <p:sp>
          <p:nvSpPr>
            <p:cNvPr id="188" name="Left Brace 187">
              <a:extLst>
                <a:ext uri="{FF2B5EF4-FFF2-40B4-BE49-F238E27FC236}">
                  <a16:creationId xmlns:a16="http://schemas.microsoft.com/office/drawing/2014/main" id="{0D171437-5991-4A46-A04B-98670FF9FF76}"/>
                </a:ext>
              </a:extLst>
            </p:cNvPr>
            <p:cNvSpPr/>
            <p:nvPr/>
          </p:nvSpPr>
          <p:spPr bwMode="gray">
            <a:xfrm>
              <a:off x="1361895" y="4155864"/>
              <a:ext cx="153007" cy="1923065"/>
            </a:xfrm>
            <a:prstGeom prst="leftBrace">
              <a:avLst>
                <a:gd name="adj1" fmla="val 162869"/>
                <a:gd name="adj2" fmla="val 50000"/>
              </a:avLst>
            </a:prstGeom>
            <a:ln w="2540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89" name="Picture 188">
              <a:extLst>
                <a:ext uri="{FF2B5EF4-FFF2-40B4-BE49-F238E27FC236}">
                  <a16:creationId xmlns:a16="http://schemas.microsoft.com/office/drawing/2014/main" id="{AC95B27B-B2AC-FB41-98FE-BEB8D3BA91E0}"/>
                </a:ext>
              </a:extLst>
            </p:cNvPr>
            <p:cNvPicPr>
              <a:picLocks noChangeAspect="1"/>
            </p:cNvPicPr>
            <p:nvPr/>
          </p:nvPicPr>
          <p:blipFill>
            <a:blip r:embed="rId3"/>
            <a:stretch>
              <a:fillRect/>
            </a:stretch>
          </p:blipFill>
          <p:spPr>
            <a:xfrm>
              <a:off x="2789301" y="5326527"/>
              <a:ext cx="767345" cy="267114"/>
            </a:xfrm>
            <a:prstGeom prst="rect">
              <a:avLst/>
            </a:prstGeom>
          </p:spPr>
        </p:pic>
        <p:grpSp>
          <p:nvGrpSpPr>
            <p:cNvPr id="190" name="Group 10">
              <a:extLst>
                <a:ext uri="{FF2B5EF4-FFF2-40B4-BE49-F238E27FC236}">
                  <a16:creationId xmlns:a16="http://schemas.microsoft.com/office/drawing/2014/main" id="{4DCCA4DC-3BF2-8D48-B019-D30FCBAE2294}"/>
                </a:ext>
              </a:extLst>
            </p:cNvPr>
            <p:cNvGrpSpPr>
              <a:grpSpLocks noChangeAspect="1"/>
            </p:cNvGrpSpPr>
            <p:nvPr/>
          </p:nvGrpSpPr>
          <p:grpSpPr>
            <a:xfrm>
              <a:off x="3142752" y="5639572"/>
              <a:ext cx="731138" cy="261824"/>
              <a:chOff x="13242623" y="5031087"/>
              <a:chExt cx="6029326" cy="2266951"/>
            </a:xfrm>
          </p:grpSpPr>
          <p:sp>
            <p:nvSpPr>
              <p:cNvPr id="394" name="Freeform 5">
                <a:extLst>
                  <a:ext uri="{FF2B5EF4-FFF2-40B4-BE49-F238E27FC236}">
                    <a16:creationId xmlns:a16="http://schemas.microsoft.com/office/drawing/2014/main" id="{593888BC-5ED2-8A44-BFAF-F07CC89E413D}"/>
                  </a:ext>
                </a:extLst>
              </p:cNvPr>
              <p:cNvSpPr>
                <a:spLocks/>
              </p:cNvSpPr>
              <p:nvPr/>
            </p:nvSpPr>
            <p:spPr bwMode="auto">
              <a:xfrm>
                <a:off x="14568186" y="5188250"/>
                <a:ext cx="349250" cy="627063"/>
              </a:xfrm>
              <a:custGeom>
                <a:avLst/>
                <a:gdLst>
                  <a:gd name="T0" fmla="*/ 220 w 220"/>
                  <a:gd name="T1" fmla="*/ 395 h 395"/>
                  <a:gd name="T2" fmla="*/ 0 w 220"/>
                  <a:gd name="T3" fmla="*/ 321 h 395"/>
                  <a:gd name="T4" fmla="*/ 0 w 220"/>
                  <a:gd name="T5" fmla="*/ 0 h 395"/>
                  <a:gd name="T6" fmla="*/ 220 w 220"/>
                  <a:gd name="T7" fmla="*/ 66 h 395"/>
                  <a:gd name="T8" fmla="*/ 220 w 220"/>
                  <a:gd name="T9" fmla="*/ 395 h 395"/>
                </a:gdLst>
                <a:ahLst/>
                <a:cxnLst>
                  <a:cxn ang="0">
                    <a:pos x="T0" y="T1"/>
                  </a:cxn>
                  <a:cxn ang="0">
                    <a:pos x="T2" y="T3"/>
                  </a:cxn>
                  <a:cxn ang="0">
                    <a:pos x="T4" y="T5"/>
                  </a:cxn>
                  <a:cxn ang="0">
                    <a:pos x="T6" y="T7"/>
                  </a:cxn>
                  <a:cxn ang="0">
                    <a:pos x="T8" y="T9"/>
                  </a:cxn>
                </a:cxnLst>
                <a:rect l="0" t="0" r="r" b="b"/>
                <a:pathLst>
                  <a:path w="220" h="395">
                    <a:moveTo>
                      <a:pt x="220" y="395"/>
                    </a:moveTo>
                    <a:lnTo>
                      <a:pt x="0" y="321"/>
                    </a:lnTo>
                    <a:lnTo>
                      <a:pt x="0" y="0"/>
                    </a:lnTo>
                    <a:lnTo>
                      <a:pt x="220" y="66"/>
                    </a:lnTo>
                    <a:lnTo>
                      <a:pt x="220" y="395"/>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5" name="Freeform 6">
                <a:extLst>
                  <a:ext uri="{FF2B5EF4-FFF2-40B4-BE49-F238E27FC236}">
                    <a16:creationId xmlns:a16="http://schemas.microsoft.com/office/drawing/2014/main" id="{4D8B3DE8-472E-6D45-B803-EC2AF9886487}"/>
                  </a:ext>
                </a:extLst>
              </p:cNvPr>
              <p:cNvSpPr>
                <a:spLocks/>
              </p:cNvSpPr>
              <p:nvPr/>
            </p:nvSpPr>
            <p:spPr bwMode="auto">
              <a:xfrm>
                <a:off x="14568186" y="5188250"/>
                <a:ext cx="349250" cy="627063"/>
              </a:xfrm>
              <a:custGeom>
                <a:avLst/>
                <a:gdLst>
                  <a:gd name="T0" fmla="*/ 220 w 220"/>
                  <a:gd name="T1" fmla="*/ 395 h 395"/>
                  <a:gd name="T2" fmla="*/ 0 w 220"/>
                  <a:gd name="T3" fmla="*/ 321 h 395"/>
                  <a:gd name="T4" fmla="*/ 0 w 220"/>
                  <a:gd name="T5" fmla="*/ 0 h 395"/>
                  <a:gd name="T6" fmla="*/ 220 w 220"/>
                  <a:gd name="T7" fmla="*/ 66 h 395"/>
                  <a:gd name="T8" fmla="*/ 220 w 220"/>
                  <a:gd name="T9" fmla="*/ 395 h 395"/>
                </a:gdLst>
                <a:ahLst/>
                <a:cxnLst>
                  <a:cxn ang="0">
                    <a:pos x="T0" y="T1"/>
                  </a:cxn>
                  <a:cxn ang="0">
                    <a:pos x="T2" y="T3"/>
                  </a:cxn>
                  <a:cxn ang="0">
                    <a:pos x="T4" y="T5"/>
                  </a:cxn>
                  <a:cxn ang="0">
                    <a:pos x="T6" y="T7"/>
                  </a:cxn>
                  <a:cxn ang="0">
                    <a:pos x="T8" y="T9"/>
                  </a:cxn>
                </a:cxnLst>
                <a:rect l="0" t="0" r="r" b="b"/>
                <a:pathLst>
                  <a:path w="220" h="395">
                    <a:moveTo>
                      <a:pt x="220" y="395"/>
                    </a:moveTo>
                    <a:lnTo>
                      <a:pt x="0" y="321"/>
                    </a:lnTo>
                    <a:lnTo>
                      <a:pt x="0" y="0"/>
                    </a:lnTo>
                    <a:lnTo>
                      <a:pt x="220" y="66"/>
                    </a:lnTo>
                    <a:lnTo>
                      <a:pt x="220" y="3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6" name="Freeform 7">
                <a:extLst>
                  <a:ext uri="{FF2B5EF4-FFF2-40B4-BE49-F238E27FC236}">
                    <a16:creationId xmlns:a16="http://schemas.microsoft.com/office/drawing/2014/main" id="{24254C0C-CDA9-4741-9002-7F6F761FC91F}"/>
                  </a:ext>
                </a:extLst>
              </p:cNvPr>
              <p:cNvSpPr>
                <a:spLocks/>
              </p:cNvSpPr>
              <p:nvPr/>
            </p:nvSpPr>
            <p:spPr bwMode="auto">
              <a:xfrm>
                <a:off x="15011098" y="5188250"/>
                <a:ext cx="349250" cy="627063"/>
              </a:xfrm>
              <a:custGeom>
                <a:avLst/>
                <a:gdLst>
                  <a:gd name="T0" fmla="*/ 0 w 220"/>
                  <a:gd name="T1" fmla="*/ 66 h 395"/>
                  <a:gd name="T2" fmla="*/ 220 w 220"/>
                  <a:gd name="T3" fmla="*/ 0 h 395"/>
                  <a:gd name="T4" fmla="*/ 220 w 220"/>
                  <a:gd name="T5" fmla="*/ 321 h 395"/>
                  <a:gd name="T6" fmla="*/ 0 w 220"/>
                  <a:gd name="T7" fmla="*/ 395 h 395"/>
                  <a:gd name="T8" fmla="*/ 0 w 220"/>
                  <a:gd name="T9" fmla="*/ 66 h 395"/>
                </a:gdLst>
                <a:ahLst/>
                <a:cxnLst>
                  <a:cxn ang="0">
                    <a:pos x="T0" y="T1"/>
                  </a:cxn>
                  <a:cxn ang="0">
                    <a:pos x="T2" y="T3"/>
                  </a:cxn>
                  <a:cxn ang="0">
                    <a:pos x="T4" y="T5"/>
                  </a:cxn>
                  <a:cxn ang="0">
                    <a:pos x="T6" y="T7"/>
                  </a:cxn>
                  <a:cxn ang="0">
                    <a:pos x="T8" y="T9"/>
                  </a:cxn>
                </a:cxnLst>
                <a:rect l="0" t="0" r="r" b="b"/>
                <a:pathLst>
                  <a:path w="220" h="395">
                    <a:moveTo>
                      <a:pt x="0" y="66"/>
                    </a:moveTo>
                    <a:lnTo>
                      <a:pt x="220" y="0"/>
                    </a:lnTo>
                    <a:lnTo>
                      <a:pt x="220" y="321"/>
                    </a:lnTo>
                    <a:lnTo>
                      <a:pt x="0" y="395"/>
                    </a:lnTo>
                    <a:lnTo>
                      <a:pt x="0" y="66"/>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7" name="Freeform 8">
                <a:extLst>
                  <a:ext uri="{FF2B5EF4-FFF2-40B4-BE49-F238E27FC236}">
                    <a16:creationId xmlns:a16="http://schemas.microsoft.com/office/drawing/2014/main" id="{02D5F8A2-C0BE-964F-A2AA-0BE20F123ED8}"/>
                  </a:ext>
                </a:extLst>
              </p:cNvPr>
              <p:cNvSpPr>
                <a:spLocks/>
              </p:cNvSpPr>
              <p:nvPr/>
            </p:nvSpPr>
            <p:spPr bwMode="auto">
              <a:xfrm>
                <a:off x="15011098" y="5188250"/>
                <a:ext cx="349250" cy="627063"/>
              </a:xfrm>
              <a:custGeom>
                <a:avLst/>
                <a:gdLst>
                  <a:gd name="T0" fmla="*/ 0 w 220"/>
                  <a:gd name="T1" fmla="*/ 66 h 395"/>
                  <a:gd name="T2" fmla="*/ 220 w 220"/>
                  <a:gd name="T3" fmla="*/ 0 h 395"/>
                  <a:gd name="T4" fmla="*/ 220 w 220"/>
                  <a:gd name="T5" fmla="*/ 321 h 395"/>
                  <a:gd name="T6" fmla="*/ 0 w 220"/>
                  <a:gd name="T7" fmla="*/ 395 h 395"/>
                  <a:gd name="T8" fmla="*/ 0 w 220"/>
                  <a:gd name="T9" fmla="*/ 66 h 395"/>
                </a:gdLst>
                <a:ahLst/>
                <a:cxnLst>
                  <a:cxn ang="0">
                    <a:pos x="T0" y="T1"/>
                  </a:cxn>
                  <a:cxn ang="0">
                    <a:pos x="T2" y="T3"/>
                  </a:cxn>
                  <a:cxn ang="0">
                    <a:pos x="T4" y="T5"/>
                  </a:cxn>
                  <a:cxn ang="0">
                    <a:pos x="T6" y="T7"/>
                  </a:cxn>
                  <a:cxn ang="0">
                    <a:pos x="T8" y="T9"/>
                  </a:cxn>
                </a:cxnLst>
                <a:rect l="0" t="0" r="r" b="b"/>
                <a:pathLst>
                  <a:path w="220" h="395">
                    <a:moveTo>
                      <a:pt x="0" y="66"/>
                    </a:moveTo>
                    <a:lnTo>
                      <a:pt x="220" y="0"/>
                    </a:lnTo>
                    <a:lnTo>
                      <a:pt x="220" y="321"/>
                    </a:lnTo>
                    <a:lnTo>
                      <a:pt x="0" y="395"/>
                    </a:lnTo>
                    <a:lnTo>
                      <a:pt x="0"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8" name="Freeform 9">
                <a:extLst>
                  <a:ext uri="{FF2B5EF4-FFF2-40B4-BE49-F238E27FC236}">
                    <a16:creationId xmlns:a16="http://schemas.microsoft.com/office/drawing/2014/main" id="{FD063553-98ED-F543-9094-CFE2BF919E52}"/>
                  </a:ext>
                </a:extLst>
              </p:cNvPr>
              <p:cNvSpPr>
                <a:spLocks/>
              </p:cNvSpPr>
              <p:nvPr/>
            </p:nvSpPr>
            <p:spPr bwMode="auto">
              <a:xfrm>
                <a:off x="14641211" y="5031087"/>
                <a:ext cx="646113" cy="188913"/>
              </a:xfrm>
              <a:custGeom>
                <a:avLst/>
                <a:gdLst>
                  <a:gd name="T0" fmla="*/ 407 w 407"/>
                  <a:gd name="T1" fmla="*/ 66 h 119"/>
                  <a:gd name="T2" fmla="*/ 203 w 407"/>
                  <a:gd name="T3" fmla="*/ 0 h 119"/>
                  <a:gd name="T4" fmla="*/ 0 w 407"/>
                  <a:gd name="T5" fmla="*/ 66 h 119"/>
                  <a:gd name="T6" fmla="*/ 203 w 407"/>
                  <a:gd name="T7" fmla="*/ 119 h 119"/>
                  <a:gd name="T8" fmla="*/ 407 w 407"/>
                  <a:gd name="T9" fmla="*/ 66 h 119"/>
                </a:gdLst>
                <a:ahLst/>
                <a:cxnLst>
                  <a:cxn ang="0">
                    <a:pos x="T0" y="T1"/>
                  </a:cxn>
                  <a:cxn ang="0">
                    <a:pos x="T2" y="T3"/>
                  </a:cxn>
                  <a:cxn ang="0">
                    <a:pos x="T4" y="T5"/>
                  </a:cxn>
                  <a:cxn ang="0">
                    <a:pos x="T6" y="T7"/>
                  </a:cxn>
                  <a:cxn ang="0">
                    <a:pos x="T8" y="T9"/>
                  </a:cxn>
                </a:cxnLst>
                <a:rect l="0" t="0" r="r" b="b"/>
                <a:pathLst>
                  <a:path w="407" h="119">
                    <a:moveTo>
                      <a:pt x="407" y="66"/>
                    </a:moveTo>
                    <a:lnTo>
                      <a:pt x="203" y="0"/>
                    </a:lnTo>
                    <a:lnTo>
                      <a:pt x="0" y="66"/>
                    </a:lnTo>
                    <a:lnTo>
                      <a:pt x="203" y="119"/>
                    </a:lnTo>
                    <a:lnTo>
                      <a:pt x="407" y="66"/>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9" name="Freeform 10">
                <a:extLst>
                  <a:ext uri="{FF2B5EF4-FFF2-40B4-BE49-F238E27FC236}">
                    <a16:creationId xmlns:a16="http://schemas.microsoft.com/office/drawing/2014/main" id="{88FE875B-11F4-F648-A3CC-4DD171165623}"/>
                  </a:ext>
                </a:extLst>
              </p:cNvPr>
              <p:cNvSpPr>
                <a:spLocks/>
              </p:cNvSpPr>
              <p:nvPr/>
            </p:nvSpPr>
            <p:spPr bwMode="auto">
              <a:xfrm>
                <a:off x="14641211" y="5031087"/>
                <a:ext cx="646113" cy="188913"/>
              </a:xfrm>
              <a:custGeom>
                <a:avLst/>
                <a:gdLst>
                  <a:gd name="T0" fmla="*/ 407 w 407"/>
                  <a:gd name="T1" fmla="*/ 66 h 119"/>
                  <a:gd name="T2" fmla="*/ 203 w 407"/>
                  <a:gd name="T3" fmla="*/ 0 h 119"/>
                  <a:gd name="T4" fmla="*/ 0 w 407"/>
                  <a:gd name="T5" fmla="*/ 66 h 119"/>
                  <a:gd name="T6" fmla="*/ 203 w 407"/>
                  <a:gd name="T7" fmla="*/ 119 h 119"/>
                  <a:gd name="T8" fmla="*/ 407 w 407"/>
                  <a:gd name="T9" fmla="*/ 66 h 119"/>
                </a:gdLst>
                <a:ahLst/>
                <a:cxnLst>
                  <a:cxn ang="0">
                    <a:pos x="T0" y="T1"/>
                  </a:cxn>
                  <a:cxn ang="0">
                    <a:pos x="T2" y="T3"/>
                  </a:cxn>
                  <a:cxn ang="0">
                    <a:pos x="T4" y="T5"/>
                  </a:cxn>
                  <a:cxn ang="0">
                    <a:pos x="T6" y="T7"/>
                  </a:cxn>
                  <a:cxn ang="0">
                    <a:pos x="T8" y="T9"/>
                  </a:cxn>
                </a:cxnLst>
                <a:rect l="0" t="0" r="r" b="b"/>
                <a:pathLst>
                  <a:path w="407" h="119">
                    <a:moveTo>
                      <a:pt x="407" y="66"/>
                    </a:moveTo>
                    <a:lnTo>
                      <a:pt x="203" y="0"/>
                    </a:lnTo>
                    <a:lnTo>
                      <a:pt x="0" y="66"/>
                    </a:lnTo>
                    <a:lnTo>
                      <a:pt x="203" y="119"/>
                    </a:lnTo>
                    <a:lnTo>
                      <a:pt x="407"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0" name="Freeform 11">
                <a:extLst>
                  <a:ext uri="{FF2B5EF4-FFF2-40B4-BE49-F238E27FC236}">
                    <a16:creationId xmlns:a16="http://schemas.microsoft.com/office/drawing/2014/main" id="{8C8A72AC-3A49-574B-AB3B-0946FC15207B}"/>
                  </a:ext>
                </a:extLst>
              </p:cNvPr>
              <p:cNvSpPr>
                <a:spLocks/>
              </p:cNvSpPr>
              <p:nvPr/>
            </p:nvSpPr>
            <p:spPr bwMode="auto">
              <a:xfrm>
                <a:off x="15450836" y="5188250"/>
                <a:ext cx="352425" cy="627063"/>
              </a:xfrm>
              <a:custGeom>
                <a:avLst/>
                <a:gdLst>
                  <a:gd name="T0" fmla="*/ 222 w 222"/>
                  <a:gd name="T1" fmla="*/ 395 h 395"/>
                  <a:gd name="T2" fmla="*/ 0 w 222"/>
                  <a:gd name="T3" fmla="*/ 321 h 395"/>
                  <a:gd name="T4" fmla="*/ 0 w 222"/>
                  <a:gd name="T5" fmla="*/ 0 h 395"/>
                  <a:gd name="T6" fmla="*/ 222 w 222"/>
                  <a:gd name="T7" fmla="*/ 66 h 395"/>
                  <a:gd name="T8" fmla="*/ 222 w 222"/>
                  <a:gd name="T9" fmla="*/ 395 h 395"/>
                </a:gdLst>
                <a:ahLst/>
                <a:cxnLst>
                  <a:cxn ang="0">
                    <a:pos x="T0" y="T1"/>
                  </a:cxn>
                  <a:cxn ang="0">
                    <a:pos x="T2" y="T3"/>
                  </a:cxn>
                  <a:cxn ang="0">
                    <a:pos x="T4" y="T5"/>
                  </a:cxn>
                  <a:cxn ang="0">
                    <a:pos x="T6" y="T7"/>
                  </a:cxn>
                  <a:cxn ang="0">
                    <a:pos x="T8" y="T9"/>
                  </a:cxn>
                </a:cxnLst>
                <a:rect l="0" t="0" r="r" b="b"/>
                <a:pathLst>
                  <a:path w="222" h="395">
                    <a:moveTo>
                      <a:pt x="222" y="395"/>
                    </a:moveTo>
                    <a:lnTo>
                      <a:pt x="0" y="321"/>
                    </a:lnTo>
                    <a:lnTo>
                      <a:pt x="0" y="0"/>
                    </a:lnTo>
                    <a:lnTo>
                      <a:pt x="222" y="66"/>
                    </a:lnTo>
                    <a:lnTo>
                      <a:pt x="222" y="395"/>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1" name="Freeform 12">
                <a:extLst>
                  <a:ext uri="{FF2B5EF4-FFF2-40B4-BE49-F238E27FC236}">
                    <a16:creationId xmlns:a16="http://schemas.microsoft.com/office/drawing/2014/main" id="{DC79B8F3-BA73-014D-BCA0-DB3B27E7811C}"/>
                  </a:ext>
                </a:extLst>
              </p:cNvPr>
              <p:cNvSpPr>
                <a:spLocks/>
              </p:cNvSpPr>
              <p:nvPr/>
            </p:nvSpPr>
            <p:spPr bwMode="auto">
              <a:xfrm>
                <a:off x="15450836" y="5188250"/>
                <a:ext cx="352425" cy="627063"/>
              </a:xfrm>
              <a:custGeom>
                <a:avLst/>
                <a:gdLst>
                  <a:gd name="T0" fmla="*/ 222 w 222"/>
                  <a:gd name="T1" fmla="*/ 395 h 395"/>
                  <a:gd name="T2" fmla="*/ 0 w 222"/>
                  <a:gd name="T3" fmla="*/ 321 h 395"/>
                  <a:gd name="T4" fmla="*/ 0 w 222"/>
                  <a:gd name="T5" fmla="*/ 0 h 395"/>
                  <a:gd name="T6" fmla="*/ 222 w 222"/>
                  <a:gd name="T7" fmla="*/ 66 h 395"/>
                  <a:gd name="T8" fmla="*/ 222 w 222"/>
                  <a:gd name="T9" fmla="*/ 395 h 395"/>
                </a:gdLst>
                <a:ahLst/>
                <a:cxnLst>
                  <a:cxn ang="0">
                    <a:pos x="T0" y="T1"/>
                  </a:cxn>
                  <a:cxn ang="0">
                    <a:pos x="T2" y="T3"/>
                  </a:cxn>
                  <a:cxn ang="0">
                    <a:pos x="T4" y="T5"/>
                  </a:cxn>
                  <a:cxn ang="0">
                    <a:pos x="T6" y="T7"/>
                  </a:cxn>
                  <a:cxn ang="0">
                    <a:pos x="T8" y="T9"/>
                  </a:cxn>
                </a:cxnLst>
                <a:rect l="0" t="0" r="r" b="b"/>
                <a:pathLst>
                  <a:path w="222" h="395">
                    <a:moveTo>
                      <a:pt x="222" y="395"/>
                    </a:moveTo>
                    <a:lnTo>
                      <a:pt x="0" y="321"/>
                    </a:lnTo>
                    <a:lnTo>
                      <a:pt x="0" y="0"/>
                    </a:lnTo>
                    <a:lnTo>
                      <a:pt x="222" y="66"/>
                    </a:lnTo>
                    <a:lnTo>
                      <a:pt x="222" y="3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2" name="Freeform 13">
                <a:extLst>
                  <a:ext uri="{FF2B5EF4-FFF2-40B4-BE49-F238E27FC236}">
                    <a16:creationId xmlns:a16="http://schemas.microsoft.com/office/drawing/2014/main" id="{7DA6B783-CB2B-3648-8AAC-65BEC9A0B136}"/>
                  </a:ext>
                </a:extLst>
              </p:cNvPr>
              <p:cNvSpPr>
                <a:spLocks/>
              </p:cNvSpPr>
              <p:nvPr/>
            </p:nvSpPr>
            <p:spPr bwMode="auto">
              <a:xfrm>
                <a:off x="15893748" y="5188250"/>
                <a:ext cx="349250" cy="627063"/>
              </a:xfrm>
              <a:custGeom>
                <a:avLst/>
                <a:gdLst>
                  <a:gd name="T0" fmla="*/ 0 w 220"/>
                  <a:gd name="T1" fmla="*/ 66 h 395"/>
                  <a:gd name="T2" fmla="*/ 220 w 220"/>
                  <a:gd name="T3" fmla="*/ 0 h 395"/>
                  <a:gd name="T4" fmla="*/ 220 w 220"/>
                  <a:gd name="T5" fmla="*/ 321 h 395"/>
                  <a:gd name="T6" fmla="*/ 0 w 220"/>
                  <a:gd name="T7" fmla="*/ 395 h 395"/>
                  <a:gd name="T8" fmla="*/ 0 w 220"/>
                  <a:gd name="T9" fmla="*/ 66 h 395"/>
                </a:gdLst>
                <a:ahLst/>
                <a:cxnLst>
                  <a:cxn ang="0">
                    <a:pos x="T0" y="T1"/>
                  </a:cxn>
                  <a:cxn ang="0">
                    <a:pos x="T2" y="T3"/>
                  </a:cxn>
                  <a:cxn ang="0">
                    <a:pos x="T4" y="T5"/>
                  </a:cxn>
                  <a:cxn ang="0">
                    <a:pos x="T6" y="T7"/>
                  </a:cxn>
                  <a:cxn ang="0">
                    <a:pos x="T8" y="T9"/>
                  </a:cxn>
                </a:cxnLst>
                <a:rect l="0" t="0" r="r" b="b"/>
                <a:pathLst>
                  <a:path w="220" h="395">
                    <a:moveTo>
                      <a:pt x="0" y="66"/>
                    </a:moveTo>
                    <a:lnTo>
                      <a:pt x="220" y="0"/>
                    </a:lnTo>
                    <a:lnTo>
                      <a:pt x="220" y="321"/>
                    </a:lnTo>
                    <a:lnTo>
                      <a:pt x="0" y="395"/>
                    </a:lnTo>
                    <a:lnTo>
                      <a:pt x="0" y="66"/>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3" name="Freeform 14">
                <a:extLst>
                  <a:ext uri="{FF2B5EF4-FFF2-40B4-BE49-F238E27FC236}">
                    <a16:creationId xmlns:a16="http://schemas.microsoft.com/office/drawing/2014/main" id="{4938621C-9D42-BC4F-BD97-1AE2F8D457CC}"/>
                  </a:ext>
                </a:extLst>
              </p:cNvPr>
              <p:cNvSpPr>
                <a:spLocks/>
              </p:cNvSpPr>
              <p:nvPr/>
            </p:nvSpPr>
            <p:spPr bwMode="auto">
              <a:xfrm>
                <a:off x="15893748" y="5188250"/>
                <a:ext cx="349250" cy="627063"/>
              </a:xfrm>
              <a:custGeom>
                <a:avLst/>
                <a:gdLst>
                  <a:gd name="T0" fmla="*/ 0 w 220"/>
                  <a:gd name="T1" fmla="*/ 66 h 395"/>
                  <a:gd name="T2" fmla="*/ 220 w 220"/>
                  <a:gd name="T3" fmla="*/ 0 h 395"/>
                  <a:gd name="T4" fmla="*/ 220 w 220"/>
                  <a:gd name="T5" fmla="*/ 321 h 395"/>
                  <a:gd name="T6" fmla="*/ 0 w 220"/>
                  <a:gd name="T7" fmla="*/ 395 h 395"/>
                  <a:gd name="T8" fmla="*/ 0 w 220"/>
                  <a:gd name="T9" fmla="*/ 66 h 395"/>
                </a:gdLst>
                <a:ahLst/>
                <a:cxnLst>
                  <a:cxn ang="0">
                    <a:pos x="T0" y="T1"/>
                  </a:cxn>
                  <a:cxn ang="0">
                    <a:pos x="T2" y="T3"/>
                  </a:cxn>
                  <a:cxn ang="0">
                    <a:pos x="T4" y="T5"/>
                  </a:cxn>
                  <a:cxn ang="0">
                    <a:pos x="T6" y="T7"/>
                  </a:cxn>
                  <a:cxn ang="0">
                    <a:pos x="T8" y="T9"/>
                  </a:cxn>
                </a:cxnLst>
                <a:rect l="0" t="0" r="r" b="b"/>
                <a:pathLst>
                  <a:path w="220" h="395">
                    <a:moveTo>
                      <a:pt x="0" y="66"/>
                    </a:moveTo>
                    <a:lnTo>
                      <a:pt x="220" y="0"/>
                    </a:lnTo>
                    <a:lnTo>
                      <a:pt x="220" y="321"/>
                    </a:lnTo>
                    <a:lnTo>
                      <a:pt x="0" y="395"/>
                    </a:lnTo>
                    <a:lnTo>
                      <a:pt x="0"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4" name="Freeform 15">
                <a:extLst>
                  <a:ext uri="{FF2B5EF4-FFF2-40B4-BE49-F238E27FC236}">
                    <a16:creationId xmlns:a16="http://schemas.microsoft.com/office/drawing/2014/main" id="{FBA26CF2-6107-934E-999A-8E6A2F9D00C0}"/>
                  </a:ext>
                </a:extLst>
              </p:cNvPr>
              <p:cNvSpPr>
                <a:spLocks/>
              </p:cNvSpPr>
              <p:nvPr/>
            </p:nvSpPr>
            <p:spPr bwMode="auto">
              <a:xfrm>
                <a:off x="15523861" y="5031087"/>
                <a:ext cx="649288" cy="188913"/>
              </a:xfrm>
              <a:custGeom>
                <a:avLst/>
                <a:gdLst>
                  <a:gd name="T0" fmla="*/ 409 w 409"/>
                  <a:gd name="T1" fmla="*/ 66 h 119"/>
                  <a:gd name="T2" fmla="*/ 203 w 409"/>
                  <a:gd name="T3" fmla="*/ 0 h 119"/>
                  <a:gd name="T4" fmla="*/ 0 w 409"/>
                  <a:gd name="T5" fmla="*/ 66 h 119"/>
                  <a:gd name="T6" fmla="*/ 203 w 409"/>
                  <a:gd name="T7" fmla="*/ 119 h 119"/>
                  <a:gd name="T8" fmla="*/ 409 w 409"/>
                  <a:gd name="T9" fmla="*/ 66 h 119"/>
                </a:gdLst>
                <a:ahLst/>
                <a:cxnLst>
                  <a:cxn ang="0">
                    <a:pos x="T0" y="T1"/>
                  </a:cxn>
                  <a:cxn ang="0">
                    <a:pos x="T2" y="T3"/>
                  </a:cxn>
                  <a:cxn ang="0">
                    <a:pos x="T4" y="T5"/>
                  </a:cxn>
                  <a:cxn ang="0">
                    <a:pos x="T6" y="T7"/>
                  </a:cxn>
                  <a:cxn ang="0">
                    <a:pos x="T8" y="T9"/>
                  </a:cxn>
                </a:cxnLst>
                <a:rect l="0" t="0" r="r" b="b"/>
                <a:pathLst>
                  <a:path w="409" h="119">
                    <a:moveTo>
                      <a:pt x="409" y="66"/>
                    </a:moveTo>
                    <a:lnTo>
                      <a:pt x="203" y="0"/>
                    </a:lnTo>
                    <a:lnTo>
                      <a:pt x="0" y="66"/>
                    </a:lnTo>
                    <a:lnTo>
                      <a:pt x="203" y="119"/>
                    </a:lnTo>
                    <a:lnTo>
                      <a:pt x="409" y="66"/>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5" name="Freeform 16">
                <a:extLst>
                  <a:ext uri="{FF2B5EF4-FFF2-40B4-BE49-F238E27FC236}">
                    <a16:creationId xmlns:a16="http://schemas.microsoft.com/office/drawing/2014/main" id="{EA51E929-EE20-194C-8F21-59CF4177EA60}"/>
                  </a:ext>
                </a:extLst>
              </p:cNvPr>
              <p:cNvSpPr>
                <a:spLocks/>
              </p:cNvSpPr>
              <p:nvPr/>
            </p:nvSpPr>
            <p:spPr bwMode="auto">
              <a:xfrm>
                <a:off x="15523861" y="5031087"/>
                <a:ext cx="649288" cy="188913"/>
              </a:xfrm>
              <a:custGeom>
                <a:avLst/>
                <a:gdLst>
                  <a:gd name="T0" fmla="*/ 409 w 409"/>
                  <a:gd name="T1" fmla="*/ 66 h 119"/>
                  <a:gd name="T2" fmla="*/ 203 w 409"/>
                  <a:gd name="T3" fmla="*/ 0 h 119"/>
                  <a:gd name="T4" fmla="*/ 0 w 409"/>
                  <a:gd name="T5" fmla="*/ 66 h 119"/>
                  <a:gd name="T6" fmla="*/ 203 w 409"/>
                  <a:gd name="T7" fmla="*/ 119 h 119"/>
                  <a:gd name="T8" fmla="*/ 409 w 409"/>
                  <a:gd name="T9" fmla="*/ 66 h 119"/>
                </a:gdLst>
                <a:ahLst/>
                <a:cxnLst>
                  <a:cxn ang="0">
                    <a:pos x="T0" y="T1"/>
                  </a:cxn>
                  <a:cxn ang="0">
                    <a:pos x="T2" y="T3"/>
                  </a:cxn>
                  <a:cxn ang="0">
                    <a:pos x="T4" y="T5"/>
                  </a:cxn>
                  <a:cxn ang="0">
                    <a:pos x="T6" y="T7"/>
                  </a:cxn>
                  <a:cxn ang="0">
                    <a:pos x="T8" y="T9"/>
                  </a:cxn>
                </a:cxnLst>
                <a:rect l="0" t="0" r="r" b="b"/>
                <a:pathLst>
                  <a:path w="409" h="119">
                    <a:moveTo>
                      <a:pt x="409" y="66"/>
                    </a:moveTo>
                    <a:lnTo>
                      <a:pt x="203" y="0"/>
                    </a:lnTo>
                    <a:lnTo>
                      <a:pt x="0" y="66"/>
                    </a:lnTo>
                    <a:lnTo>
                      <a:pt x="203" y="119"/>
                    </a:lnTo>
                    <a:lnTo>
                      <a:pt x="409"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6" name="Freeform 17">
                <a:extLst>
                  <a:ext uri="{FF2B5EF4-FFF2-40B4-BE49-F238E27FC236}">
                    <a16:creationId xmlns:a16="http://schemas.microsoft.com/office/drawing/2014/main" id="{BC8271E8-4C88-6E47-B64F-CCBFA2A94176}"/>
                  </a:ext>
                </a:extLst>
              </p:cNvPr>
              <p:cNvSpPr>
                <a:spLocks/>
              </p:cNvSpPr>
              <p:nvPr/>
            </p:nvSpPr>
            <p:spPr bwMode="auto">
              <a:xfrm>
                <a:off x="13242623" y="5929612"/>
                <a:ext cx="350838" cy="627063"/>
              </a:xfrm>
              <a:custGeom>
                <a:avLst/>
                <a:gdLst>
                  <a:gd name="T0" fmla="*/ 221 w 221"/>
                  <a:gd name="T1" fmla="*/ 68 h 395"/>
                  <a:gd name="T2" fmla="*/ 0 w 221"/>
                  <a:gd name="T3" fmla="*/ 0 h 395"/>
                  <a:gd name="T4" fmla="*/ 0 w 221"/>
                  <a:gd name="T5" fmla="*/ 321 h 395"/>
                  <a:gd name="T6" fmla="*/ 221 w 221"/>
                  <a:gd name="T7" fmla="*/ 395 h 395"/>
                  <a:gd name="T8" fmla="*/ 221 w 221"/>
                  <a:gd name="T9" fmla="*/ 68 h 395"/>
                </a:gdLst>
                <a:ahLst/>
                <a:cxnLst>
                  <a:cxn ang="0">
                    <a:pos x="T0" y="T1"/>
                  </a:cxn>
                  <a:cxn ang="0">
                    <a:pos x="T2" y="T3"/>
                  </a:cxn>
                  <a:cxn ang="0">
                    <a:pos x="T4" y="T5"/>
                  </a:cxn>
                  <a:cxn ang="0">
                    <a:pos x="T6" y="T7"/>
                  </a:cxn>
                  <a:cxn ang="0">
                    <a:pos x="T8" y="T9"/>
                  </a:cxn>
                </a:cxnLst>
                <a:rect l="0" t="0" r="r" b="b"/>
                <a:pathLst>
                  <a:path w="221" h="395">
                    <a:moveTo>
                      <a:pt x="221" y="68"/>
                    </a:moveTo>
                    <a:lnTo>
                      <a:pt x="0" y="0"/>
                    </a:lnTo>
                    <a:lnTo>
                      <a:pt x="0" y="321"/>
                    </a:lnTo>
                    <a:lnTo>
                      <a:pt x="221" y="395"/>
                    </a:lnTo>
                    <a:lnTo>
                      <a:pt x="221" y="68"/>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7" name="Freeform 18">
                <a:extLst>
                  <a:ext uri="{FF2B5EF4-FFF2-40B4-BE49-F238E27FC236}">
                    <a16:creationId xmlns:a16="http://schemas.microsoft.com/office/drawing/2014/main" id="{33C574D2-0EAD-9A41-B541-EC33C3E9717D}"/>
                  </a:ext>
                </a:extLst>
              </p:cNvPr>
              <p:cNvSpPr>
                <a:spLocks/>
              </p:cNvSpPr>
              <p:nvPr/>
            </p:nvSpPr>
            <p:spPr bwMode="auto">
              <a:xfrm>
                <a:off x="13242623" y="5929612"/>
                <a:ext cx="350838" cy="627063"/>
              </a:xfrm>
              <a:custGeom>
                <a:avLst/>
                <a:gdLst>
                  <a:gd name="T0" fmla="*/ 221 w 221"/>
                  <a:gd name="T1" fmla="*/ 68 h 395"/>
                  <a:gd name="T2" fmla="*/ 0 w 221"/>
                  <a:gd name="T3" fmla="*/ 0 h 395"/>
                  <a:gd name="T4" fmla="*/ 0 w 221"/>
                  <a:gd name="T5" fmla="*/ 321 h 395"/>
                  <a:gd name="T6" fmla="*/ 221 w 221"/>
                  <a:gd name="T7" fmla="*/ 395 h 395"/>
                  <a:gd name="T8" fmla="*/ 221 w 221"/>
                  <a:gd name="T9" fmla="*/ 68 h 395"/>
                </a:gdLst>
                <a:ahLst/>
                <a:cxnLst>
                  <a:cxn ang="0">
                    <a:pos x="T0" y="T1"/>
                  </a:cxn>
                  <a:cxn ang="0">
                    <a:pos x="T2" y="T3"/>
                  </a:cxn>
                  <a:cxn ang="0">
                    <a:pos x="T4" y="T5"/>
                  </a:cxn>
                  <a:cxn ang="0">
                    <a:pos x="T6" y="T7"/>
                  </a:cxn>
                  <a:cxn ang="0">
                    <a:pos x="T8" y="T9"/>
                  </a:cxn>
                </a:cxnLst>
                <a:rect l="0" t="0" r="r" b="b"/>
                <a:pathLst>
                  <a:path w="221" h="395">
                    <a:moveTo>
                      <a:pt x="221" y="68"/>
                    </a:moveTo>
                    <a:lnTo>
                      <a:pt x="0" y="0"/>
                    </a:lnTo>
                    <a:lnTo>
                      <a:pt x="0" y="321"/>
                    </a:lnTo>
                    <a:lnTo>
                      <a:pt x="221" y="395"/>
                    </a:lnTo>
                    <a:lnTo>
                      <a:pt x="221" y="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8" name="Freeform 19">
                <a:extLst>
                  <a:ext uri="{FF2B5EF4-FFF2-40B4-BE49-F238E27FC236}">
                    <a16:creationId xmlns:a16="http://schemas.microsoft.com/office/drawing/2014/main" id="{9CE8CD53-399F-824F-9BA1-B8FA949DF466}"/>
                  </a:ext>
                </a:extLst>
              </p:cNvPr>
              <p:cNvSpPr>
                <a:spLocks/>
              </p:cNvSpPr>
              <p:nvPr/>
            </p:nvSpPr>
            <p:spPr bwMode="auto">
              <a:xfrm>
                <a:off x="13685536" y="5929612"/>
                <a:ext cx="349250" cy="627063"/>
              </a:xfrm>
              <a:custGeom>
                <a:avLst/>
                <a:gdLst>
                  <a:gd name="T0" fmla="*/ 0 w 220"/>
                  <a:gd name="T1" fmla="*/ 68 h 395"/>
                  <a:gd name="T2" fmla="*/ 220 w 220"/>
                  <a:gd name="T3" fmla="*/ 0 h 395"/>
                  <a:gd name="T4" fmla="*/ 219 w 220"/>
                  <a:gd name="T5" fmla="*/ 321 h 395"/>
                  <a:gd name="T6" fmla="*/ 0 w 220"/>
                  <a:gd name="T7" fmla="*/ 395 h 395"/>
                  <a:gd name="T8" fmla="*/ 0 w 220"/>
                  <a:gd name="T9" fmla="*/ 68 h 395"/>
                </a:gdLst>
                <a:ahLst/>
                <a:cxnLst>
                  <a:cxn ang="0">
                    <a:pos x="T0" y="T1"/>
                  </a:cxn>
                  <a:cxn ang="0">
                    <a:pos x="T2" y="T3"/>
                  </a:cxn>
                  <a:cxn ang="0">
                    <a:pos x="T4" y="T5"/>
                  </a:cxn>
                  <a:cxn ang="0">
                    <a:pos x="T6" y="T7"/>
                  </a:cxn>
                  <a:cxn ang="0">
                    <a:pos x="T8" y="T9"/>
                  </a:cxn>
                </a:cxnLst>
                <a:rect l="0" t="0" r="r" b="b"/>
                <a:pathLst>
                  <a:path w="220" h="395">
                    <a:moveTo>
                      <a:pt x="0" y="68"/>
                    </a:moveTo>
                    <a:lnTo>
                      <a:pt x="220" y="0"/>
                    </a:lnTo>
                    <a:lnTo>
                      <a:pt x="219" y="321"/>
                    </a:lnTo>
                    <a:lnTo>
                      <a:pt x="0" y="395"/>
                    </a:lnTo>
                    <a:lnTo>
                      <a:pt x="0" y="68"/>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9" name="Freeform 20">
                <a:extLst>
                  <a:ext uri="{FF2B5EF4-FFF2-40B4-BE49-F238E27FC236}">
                    <a16:creationId xmlns:a16="http://schemas.microsoft.com/office/drawing/2014/main" id="{0240278D-7C94-A24C-8FEF-F008E963512A}"/>
                  </a:ext>
                </a:extLst>
              </p:cNvPr>
              <p:cNvSpPr>
                <a:spLocks/>
              </p:cNvSpPr>
              <p:nvPr/>
            </p:nvSpPr>
            <p:spPr bwMode="auto">
              <a:xfrm>
                <a:off x="13685536" y="5929612"/>
                <a:ext cx="349250" cy="627063"/>
              </a:xfrm>
              <a:custGeom>
                <a:avLst/>
                <a:gdLst>
                  <a:gd name="T0" fmla="*/ 0 w 220"/>
                  <a:gd name="T1" fmla="*/ 68 h 395"/>
                  <a:gd name="T2" fmla="*/ 220 w 220"/>
                  <a:gd name="T3" fmla="*/ 0 h 395"/>
                  <a:gd name="T4" fmla="*/ 219 w 220"/>
                  <a:gd name="T5" fmla="*/ 321 h 395"/>
                  <a:gd name="T6" fmla="*/ 0 w 220"/>
                  <a:gd name="T7" fmla="*/ 395 h 395"/>
                  <a:gd name="T8" fmla="*/ 0 w 220"/>
                  <a:gd name="T9" fmla="*/ 68 h 395"/>
                </a:gdLst>
                <a:ahLst/>
                <a:cxnLst>
                  <a:cxn ang="0">
                    <a:pos x="T0" y="T1"/>
                  </a:cxn>
                  <a:cxn ang="0">
                    <a:pos x="T2" y="T3"/>
                  </a:cxn>
                  <a:cxn ang="0">
                    <a:pos x="T4" y="T5"/>
                  </a:cxn>
                  <a:cxn ang="0">
                    <a:pos x="T6" y="T7"/>
                  </a:cxn>
                  <a:cxn ang="0">
                    <a:pos x="T8" y="T9"/>
                  </a:cxn>
                </a:cxnLst>
                <a:rect l="0" t="0" r="r" b="b"/>
                <a:pathLst>
                  <a:path w="220" h="395">
                    <a:moveTo>
                      <a:pt x="0" y="68"/>
                    </a:moveTo>
                    <a:lnTo>
                      <a:pt x="220" y="0"/>
                    </a:lnTo>
                    <a:lnTo>
                      <a:pt x="219" y="321"/>
                    </a:lnTo>
                    <a:lnTo>
                      <a:pt x="0" y="395"/>
                    </a:lnTo>
                    <a:lnTo>
                      <a:pt x="0" y="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0" name="Freeform 21">
                <a:extLst>
                  <a:ext uri="{FF2B5EF4-FFF2-40B4-BE49-F238E27FC236}">
                    <a16:creationId xmlns:a16="http://schemas.microsoft.com/office/drawing/2014/main" id="{2B209E72-11C9-2345-9B06-CAA9A70305F7}"/>
                  </a:ext>
                </a:extLst>
              </p:cNvPr>
              <p:cNvSpPr>
                <a:spLocks/>
              </p:cNvSpPr>
              <p:nvPr/>
            </p:nvSpPr>
            <p:spPr bwMode="auto">
              <a:xfrm>
                <a:off x="13315648" y="5775625"/>
                <a:ext cx="646113" cy="188913"/>
              </a:xfrm>
              <a:custGeom>
                <a:avLst/>
                <a:gdLst>
                  <a:gd name="T0" fmla="*/ 407 w 407"/>
                  <a:gd name="T1" fmla="*/ 64 h 119"/>
                  <a:gd name="T2" fmla="*/ 203 w 407"/>
                  <a:gd name="T3" fmla="*/ 0 h 119"/>
                  <a:gd name="T4" fmla="*/ 0 w 407"/>
                  <a:gd name="T5" fmla="*/ 64 h 119"/>
                  <a:gd name="T6" fmla="*/ 203 w 407"/>
                  <a:gd name="T7" fmla="*/ 119 h 119"/>
                  <a:gd name="T8" fmla="*/ 407 w 407"/>
                  <a:gd name="T9" fmla="*/ 64 h 119"/>
                </a:gdLst>
                <a:ahLst/>
                <a:cxnLst>
                  <a:cxn ang="0">
                    <a:pos x="T0" y="T1"/>
                  </a:cxn>
                  <a:cxn ang="0">
                    <a:pos x="T2" y="T3"/>
                  </a:cxn>
                  <a:cxn ang="0">
                    <a:pos x="T4" y="T5"/>
                  </a:cxn>
                  <a:cxn ang="0">
                    <a:pos x="T6" y="T7"/>
                  </a:cxn>
                  <a:cxn ang="0">
                    <a:pos x="T8" y="T9"/>
                  </a:cxn>
                </a:cxnLst>
                <a:rect l="0" t="0" r="r" b="b"/>
                <a:pathLst>
                  <a:path w="407" h="119">
                    <a:moveTo>
                      <a:pt x="407" y="64"/>
                    </a:moveTo>
                    <a:lnTo>
                      <a:pt x="203" y="0"/>
                    </a:lnTo>
                    <a:lnTo>
                      <a:pt x="0" y="64"/>
                    </a:lnTo>
                    <a:lnTo>
                      <a:pt x="203" y="119"/>
                    </a:lnTo>
                    <a:lnTo>
                      <a:pt x="407" y="64"/>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1" name="Freeform 22">
                <a:extLst>
                  <a:ext uri="{FF2B5EF4-FFF2-40B4-BE49-F238E27FC236}">
                    <a16:creationId xmlns:a16="http://schemas.microsoft.com/office/drawing/2014/main" id="{D83B1EF1-989A-CE44-AB49-4F27F1BA1E7C}"/>
                  </a:ext>
                </a:extLst>
              </p:cNvPr>
              <p:cNvSpPr>
                <a:spLocks/>
              </p:cNvSpPr>
              <p:nvPr/>
            </p:nvSpPr>
            <p:spPr bwMode="auto">
              <a:xfrm>
                <a:off x="13315648" y="5775625"/>
                <a:ext cx="646113" cy="188913"/>
              </a:xfrm>
              <a:custGeom>
                <a:avLst/>
                <a:gdLst>
                  <a:gd name="T0" fmla="*/ 407 w 407"/>
                  <a:gd name="T1" fmla="*/ 64 h 119"/>
                  <a:gd name="T2" fmla="*/ 203 w 407"/>
                  <a:gd name="T3" fmla="*/ 0 h 119"/>
                  <a:gd name="T4" fmla="*/ 0 w 407"/>
                  <a:gd name="T5" fmla="*/ 64 h 119"/>
                  <a:gd name="T6" fmla="*/ 203 w 407"/>
                  <a:gd name="T7" fmla="*/ 119 h 119"/>
                  <a:gd name="T8" fmla="*/ 407 w 407"/>
                  <a:gd name="T9" fmla="*/ 64 h 119"/>
                </a:gdLst>
                <a:ahLst/>
                <a:cxnLst>
                  <a:cxn ang="0">
                    <a:pos x="T0" y="T1"/>
                  </a:cxn>
                  <a:cxn ang="0">
                    <a:pos x="T2" y="T3"/>
                  </a:cxn>
                  <a:cxn ang="0">
                    <a:pos x="T4" y="T5"/>
                  </a:cxn>
                  <a:cxn ang="0">
                    <a:pos x="T6" y="T7"/>
                  </a:cxn>
                  <a:cxn ang="0">
                    <a:pos x="T8" y="T9"/>
                  </a:cxn>
                </a:cxnLst>
                <a:rect l="0" t="0" r="r" b="b"/>
                <a:pathLst>
                  <a:path w="407" h="119">
                    <a:moveTo>
                      <a:pt x="407" y="64"/>
                    </a:moveTo>
                    <a:lnTo>
                      <a:pt x="203" y="0"/>
                    </a:lnTo>
                    <a:lnTo>
                      <a:pt x="0" y="64"/>
                    </a:lnTo>
                    <a:lnTo>
                      <a:pt x="203" y="119"/>
                    </a:lnTo>
                    <a:lnTo>
                      <a:pt x="407" y="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2" name="Freeform 23">
                <a:extLst>
                  <a:ext uri="{FF2B5EF4-FFF2-40B4-BE49-F238E27FC236}">
                    <a16:creationId xmlns:a16="http://schemas.microsoft.com/office/drawing/2014/main" id="{2C9D3416-B4FC-8C49-AD1E-283309870D55}"/>
                  </a:ext>
                </a:extLst>
              </p:cNvPr>
              <p:cNvSpPr>
                <a:spLocks/>
              </p:cNvSpPr>
              <p:nvPr/>
            </p:nvSpPr>
            <p:spPr bwMode="auto">
              <a:xfrm>
                <a:off x="14125273" y="5929612"/>
                <a:ext cx="352425" cy="627063"/>
              </a:xfrm>
              <a:custGeom>
                <a:avLst/>
                <a:gdLst>
                  <a:gd name="T0" fmla="*/ 220 w 222"/>
                  <a:gd name="T1" fmla="*/ 395 h 395"/>
                  <a:gd name="T2" fmla="*/ 0 w 222"/>
                  <a:gd name="T3" fmla="*/ 321 h 395"/>
                  <a:gd name="T4" fmla="*/ 0 w 222"/>
                  <a:gd name="T5" fmla="*/ 0 h 395"/>
                  <a:gd name="T6" fmla="*/ 222 w 222"/>
                  <a:gd name="T7" fmla="*/ 68 h 395"/>
                  <a:gd name="T8" fmla="*/ 220 w 222"/>
                  <a:gd name="T9" fmla="*/ 395 h 395"/>
                </a:gdLst>
                <a:ahLst/>
                <a:cxnLst>
                  <a:cxn ang="0">
                    <a:pos x="T0" y="T1"/>
                  </a:cxn>
                  <a:cxn ang="0">
                    <a:pos x="T2" y="T3"/>
                  </a:cxn>
                  <a:cxn ang="0">
                    <a:pos x="T4" y="T5"/>
                  </a:cxn>
                  <a:cxn ang="0">
                    <a:pos x="T6" y="T7"/>
                  </a:cxn>
                  <a:cxn ang="0">
                    <a:pos x="T8" y="T9"/>
                  </a:cxn>
                </a:cxnLst>
                <a:rect l="0" t="0" r="r" b="b"/>
                <a:pathLst>
                  <a:path w="222" h="395">
                    <a:moveTo>
                      <a:pt x="220" y="395"/>
                    </a:moveTo>
                    <a:lnTo>
                      <a:pt x="0" y="321"/>
                    </a:lnTo>
                    <a:lnTo>
                      <a:pt x="0" y="0"/>
                    </a:lnTo>
                    <a:lnTo>
                      <a:pt x="222" y="68"/>
                    </a:lnTo>
                    <a:lnTo>
                      <a:pt x="220" y="395"/>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3" name="Freeform 24">
                <a:extLst>
                  <a:ext uri="{FF2B5EF4-FFF2-40B4-BE49-F238E27FC236}">
                    <a16:creationId xmlns:a16="http://schemas.microsoft.com/office/drawing/2014/main" id="{FF765CEE-18C6-4E40-A772-5627420039D6}"/>
                  </a:ext>
                </a:extLst>
              </p:cNvPr>
              <p:cNvSpPr>
                <a:spLocks/>
              </p:cNvSpPr>
              <p:nvPr/>
            </p:nvSpPr>
            <p:spPr bwMode="auto">
              <a:xfrm>
                <a:off x="14125273" y="5929612"/>
                <a:ext cx="352425" cy="627063"/>
              </a:xfrm>
              <a:custGeom>
                <a:avLst/>
                <a:gdLst>
                  <a:gd name="T0" fmla="*/ 220 w 222"/>
                  <a:gd name="T1" fmla="*/ 395 h 395"/>
                  <a:gd name="T2" fmla="*/ 0 w 222"/>
                  <a:gd name="T3" fmla="*/ 321 h 395"/>
                  <a:gd name="T4" fmla="*/ 0 w 222"/>
                  <a:gd name="T5" fmla="*/ 0 h 395"/>
                  <a:gd name="T6" fmla="*/ 222 w 222"/>
                  <a:gd name="T7" fmla="*/ 68 h 395"/>
                  <a:gd name="T8" fmla="*/ 220 w 222"/>
                  <a:gd name="T9" fmla="*/ 395 h 395"/>
                </a:gdLst>
                <a:ahLst/>
                <a:cxnLst>
                  <a:cxn ang="0">
                    <a:pos x="T0" y="T1"/>
                  </a:cxn>
                  <a:cxn ang="0">
                    <a:pos x="T2" y="T3"/>
                  </a:cxn>
                  <a:cxn ang="0">
                    <a:pos x="T4" y="T5"/>
                  </a:cxn>
                  <a:cxn ang="0">
                    <a:pos x="T6" y="T7"/>
                  </a:cxn>
                  <a:cxn ang="0">
                    <a:pos x="T8" y="T9"/>
                  </a:cxn>
                </a:cxnLst>
                <a:rect l="0" t="0" r="r" b="b"/>
                <a:pathLst>
                  <a:path w="222" h="395">
                    <a:moveTo>
                      <a:pt x="220" y="395"/>
                    </a:moveTo>
                    <a:lnTo>
                      <a:pt x="0" y="321"/>
                    </a:lnTo>
                    <a:lnTo>
                      <a:pt x="0" y="0"/>
                    </a:lnTo>
                    <a:lnTo>
                      <a:pt x="222" y="68"/>
                    </a:lnTo>
                    <a:lnTo>
                      <a:pt x="220" y="3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4" name="Freeform 25">
                <a:extLst>
                  <a:ext uri="{FF2B5EF4-FFF2-40B4-BE49-F238E27FC236}">
                    <a16:creationId xmlns:a16="http://schemas.microsoft.com/office/drawing/2014/main" id="{D2A25DE7-1F0F-9743-B045-50BBA0A84990}"/>
                  </a:ext>
                </a:extLst>
              </p:cNvPr>
              <p:cNvSpPr>
                <a:spLocks/>
              </p:cNvSpPr>
              <p:nvPr/>
            </p:nvSpPr>
            <p:spPr bwMode="auto">
              <a:xfrm>
                <a:off x="14568186" y="5929612"/>
                <a:ext cx="349250" cy="627063"/>
              </a:xfrm>
              <a:custGeom>
                <a:avLst/>
                <a:gdLst>
                  <a:gd name="T0" fmla="*/ 0 w 220"/>
                  <a:gd name="T1" fmla="*/ 68 h 395"/>
                  <a:gd name="T2" fmla="*/ 220 w 220"/>
                  <a:gd name="T3" fmla="*/ 0 h 395"/>
                  <a:gd name="T4" fmla="*/ 220 w 220"/>
                  <a:gd name="T5" fmla="*/ 321 h 395"/>
                  <a:gd name="T6" fmla="*/ 0 w 220"/>
                  <a:gd name="T7" fmla="*/ 395 h 395"/>
                  <a:gd name="T8" fmla="*/ 0 w 220"/>
                  <a:gd name="T9" fmla="*/ 68 h 395"/>
                </a:gdLst>
                <a:ahLst/>
                <a:cxnLst>
                  <a:cxn ang="0">
                    <a:pos x="T0" y="T1"/>
                  </a:cxn>
                  <a:cxn ang="0">
                    <a:pos x="T2" y="T3"/>
                  </a:cxn>
                  <a:cxn ang="0">
                    <a:pos x="T4" y="T5"/>
                  </a:cxn>
                  <a:cxn ang="0">
                    <a:pos x="T6" y="T7"/>
                  </a:cxn>
                  <a:cxn ang="0">
                    <a:pos x="T8" y="T9"/>
                  </a:cxn>
                </a:cxnLst>
                <a:rect l="0" t="0" r="r" b="b"/>
                <a:pathLst>
                  <a:path w="220" h="395">
                    <a:moveTo>
                      <a:pt x="0" y="68"/>
                    </a:moveTo>
                    <a:lnTo>
                      <a:pt x="220" y="0"/>
                    </a:lnTo>
                    <a:lnTo>
                      <a:pt x="220" y="321"/>
                    </a:lnTo>
                    <a:lnTo>
                      <a:pt x="0" y="395"/>
                    </a:lnTo>
                    <a:lnTo>
                      <a:pt x="0" y="68"/>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5" name="Freeform 26">
                <a:extLst>
                  <a:ext uri="{FF2B5EF4-FFF2-40B4-BE49-F238E27FC236}">
                    <a16:creationId xmlns:a16="http://schemas.microsoft.com/office/drawing/2014/main" id="{A031626C-FCEE-7048-8DB4-616FA05C9F27}"/>
                  </a:ext>
                </a:extLst>
              </p:cNvPr>
              <p:cNvSpPr>
                <a:spLocks/>
              </p:cNvSpPr>
              <p:nvPr/>
            </p:nvSpPr>
            <p:spPr bwMode="auto">
              <a:xfrm>
                <a:off x="14568186" y="5929612"/>
                <a:ext cx="349250" cy="627063"/>
              </a:xfrm>
              <a:custGeom>
                <a:avLst/>
                <a:gdLst>
                  <a:gd name="T0" fmla="*/ 0 w 220"/>
                  <a:gd name="T1" fmla="*/ 68 h 395"/>
                  <a:gd name="T2" fmla="*/ 220 w 220"/>
                  <a:gd name="T3" fmla="*/ 0 h 395"/>
                  <a:gd name="T4" fmla="*/ 220 w 220"/>
                  <a:gd name="T5" fmla="*/ 321 h 395"/>
                  <a:gd name="T6" fmla="*/ 0 w 220"/>
                  <a:gd name="T7" fmla="*/ 395 h 395"/>
                  <a:gd name="T8" fmla="*/ 0 w 220"/>
                  <a:gd name="T9" fmla="*/ 68 h 395"/>
                </a:gdLst>
                <a:ahLst/>
                <a:cxnLst>
                  <a:cxn ang="0">
                    <a:pos x="T0" y="T1"/>
                  </a:cxn>
                  <a:cxn ang="0">
                    <a:pos x="T2" y="T3"/>
                  </a:cxn>
                  <a:cxn ang="0">
                    <a:pos x="T4" y="T5"/>
                  </a:cxn>
                  <a:cxn ang="0">
                    <a:pos x="T6" y="T7"/>
                  </a:cxn>
                  <a:cxn ang="0">
                    <a:pos x="T8" y="T9"/>
                  </a:cxn>
                </a:cxnLst>
                <a:rect l="0" t="0" r="r" b="b"/>
                <a:pathLst>
                  <a:path w="220" h="395">
                    <a:moveTo>
                      <a:pt x="0" y="68"/>
                    </a:moveTo>
                    <a:lnTo>
                      <a:pt x="220" y="0"/>
                    </a:lnTo>
                    <a:lnTo>
                      <a:pt x="220" y="321"/>
                    </a:lnTo>
                    <a:lnTo>
                      <a:pt x="0" y="395"/>
                    </a:lnTo>
                    <a:lnTo>
                      <a:pt x="0" y="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6" name="Freeform 27">
                <a:extLst>
                  <a:ext uri="{FF2B5EF4-FFF2-40B4-BE49-F238E27FC236}">
                    <a16:creationId xmlns:a16="http://schemas.microsoft.com/office/drawing/2014/main" id="{CC74049F-644B-5649-B54A-10D9405871C2}"/>
                  </a:ext>
                </a:extLst>
              </p:cNvPr>
              <p:cNvSpPr>
                <a:spLocks/>
              </p:cNvSpPr>
              <p:nvPr/>
            </p:nvSpPr>
            <p:spPr bwMode="auto">
              <a:xfrm>
                <a:off x="14198298" y="5775625"/>
                <a:ext cx="649288" cy="188913"/>
              </a:xfrm>
              <a:custGeom>
                <a:avLst/>
                <a:gdLst>
                  <a:gd name="T0" fmla="*/ 409 w 409"/>
                  <a:gd name="T1" fmla="*/ 64 h 119"/>
                  <a:gd name="T2" fmla="*/ 203 w 409"/>
                  <a:gd name="T3" fmla="*/ 0 h 119"/>
                  <a:gd name="T4" fmla="*/ 0 w 409"/>
                  <a:gd name="T5" fmla="*/ 64 h 119"/>
                  <a:gd name="T6" fmla="*/ 203 w 409"/>
                  <a:gd name="T7" fmla="*/ 119 h 119"/>
                  <a:gd name="T8" fmla="*/ 409 w 409"/>
                  <a:gd name="T9" fmla="*/ 64 h 119"/>
                </a:gdLst>
                <a:ahLst/>
                <a:cxnLst>
                  <a:cxn ang="0">
                    <a:pos x="T0" y="T1"/>
                  </a:cxn>
                  <a:cxn ang="0">
                    <a:pos x="T2" y="T3"/>
                  </a:cxn>
                  <a:cxn ang="0">
                    <a:pos x="T4" y="T5"/>
                  </a:cxn>
                  <a:cxn ang="0">
                    <a:pos x="T6" y="T7"/>
                  </a:cxn>
                  <a:cxn ang="0">
                    <a:pos x="T8" y="T9"/>
                  </a:cxn>
                </a:cxnLst>
                <a:rect l="0" t="0" r="r" b="b"/>
                <a:pathLst>
                  <a:path w="409" h="119">
                    <a:moveTo>
                      <a:pt x="409" y="64"/>
                    </a:moveTo>
                    <a:lnTo>
                      <a:pt x="203" y="0"/>
                    </a:lnTo>
                    <a:lnTo>
                      <a:pt x="0" y="64"/>
                    </a:lnTo>
                    <a:lnTo>
                      <a:pt x="203" y="119"/>
                    </a:lnTo>
                    <a:lnTo>
                      <a:pt x="409" y="64"/>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7" name="Freeform 28">
                <a:extLst>
                  <a:ext uri="{FF2B5EF4-FFF2-40B4-BE49-F238E27FC236}">
                    <a16:creationId xmlns:a16="http://schemas.microsoft.com/office/drawing/2014/main" id="{CCB90720-2189-9A4B-ABB5-82905649584C}"/>
                  </a:ext>
                </a:extLst>
              </p:cNvPr>
              <p:cNvSpPr>
                <a:spLocks/>
              </p:cNvSpPr>
              <p:nvPr/>
            </p:nvSpPr>
            <p:spPr bwMode="auto">
              <a:xfrm>
                <a:off x="14198298" y="5775625"/>
                <a:ext cx="649288" cy="188913"/>
              </a:xfrm>
              <a:custGeom>
                <a:avLst/>
                <a:gdLst>
                  <a:gd name="T0" fmla="*/ 409 w 409"/>
                  <a:gd name="T1" fmla="*/ 64 h 119"/>
                  <a:gd name="T2" fmla="*/ 203 w 409"/>
                  <a:gd name="T3" fmla="*/ 0 h 119"/>
                  <a:gd name="T4" fmla="*/ 0 w 409"/>
                  <a:gd name="T5" fmla="*/ 64 h 119"/>
                  <a:gd name="T6" fmla="*/ 203 w 409"/>
                  <a:gd name="T7" fmla="*/ 119 h 119"/>
                  <a:gd name="T8" fmla="*/ 409 w 409"/>
                  <a:gd name="T9" fmla="*/ 64 h 119"/>
                </a:gdLst>
                <a:ahLst/>
                <a:cxnLst>
                  <a:cxn ang="0">
                    <a:pos x="T0" y="T1"/>
                  </a:cxn>
                  <a:cxn ang="0">
                    <a:pos x="T2" y="T3"/>
                  </a:cxn>
                  <a:cxn ang="0">
                    <a:pos x="T4" y="T5"/>
                  </a:cxn>
                  <a:cxn ang="0">
                    <a:pos x="T6" y="T7"/>
                  </a:cxn>
                  <a:cxn ang="0">
                    <a:pos x="T8" y="T9"/>
                  </a:cxn>
                </a:cxnLst>
                <a:rect l="0" t="0" r="r" b="b"/>
                <a:pathLst>
                  <a:path w="409" h="119">
                    <a:moveTo>
                      <a:pt x="409" y="64"/>
                    </a:moveTo>
                    <a:lnTo>
                      <a:pt x="203" y="0"/>
                    </a:lnTo>
                    <a:lnTo>
                      <a:pt x="0" y="64"/>
                    </a:lnTo>
                    <a:lnTo>
                      <a:pt x="203" y="119"/>
                    </a:lnTo>
                    <a:lnTo>
                      <a:pt x="409" y="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8" name="Freeform 29">
                <a:extLst>
                  <a:ext uri="{FF2B5EF4-FFF2-40B4-BE49-F238E27FC236}">
                    <a16:creationId xmlns:a16="http://schemas.microsoft.com/office/drawing/2014/main" id="{CCA561CC-5629-0143-A0DE-89333C368594}"/>
                  </a:ext>
                </a:extLst>
              </p:cNvPr>
              <p:cNvSpPr>
                <a:spLocks/>
              </p:cNvSpPr>
              <p:nvPr/>
            </p:nvSpPr>
            <p:spPr bwMode="auto">
              <a:xfrm>
                <a:off x="13685536" y="6674150"/>
                <a:ext cx="349250" cy="623888"/>
              </a:xfrm>
              <a:custGeom>
                <a:avLst/>
                <a:gdLst>
                  <a:gd name="T0" fmla="*/ 220 w 220"/>
                  <a:gd name="T1" fmla="*/ 393 h 393"/>
                  <a:gd name="T2" fmla="*/ 0 w 220"/>
                  <a:gd name="T3" fmla="*/ 321 h 393"/>
                  <a:gd name="T4" fmla="*/ 0 w 220"/>
                  <a:gd name="T5" fmla="*/ 0 h 393"/>
                  <a:gd name="T6" fmla="*/ 220 w 220"/>
                  <a:gd name="T7" fmla="*/ 66 h 393"/>
                  <a:gd name="T8" fmla="*/ 220 w 220"/>
                  <a:gd name="T9" fmla="*/ 393 h 393"/>
                </a:gdLst>
                <a:ahLst/>
                <a:cxnLst>
                  <a:cxn ang="0">
                    <a:pos x="T0" y="T1"/>
                  </a:cxn>
                  <a:cxn ang="0">
                    <a:pos x="T2" y="T3"/>
                  </a:cxn>
                  <a:cxn ang="0">
                    <a:pos x="T4" y="T5"/>
                  </a:cxn>
                  <a:cxn ang="0">
                    <a:pos x="T6" y="T7"/>
                  </a:cxn>
                  <a:cxn ang="0">
                    <a:pos x="T8" y="T9"/>
                  </a:cxn>
                </a:cxnLst>
                <a:rect l="0" t="0" r="r" b="b"/>
                <a:pathLst>
                  <a:path w="220" h="393">
                    <a:moveTo>
                      <a:pt x="220" y="393"/>
                    </a:moveTo>
                    <a:lnTo>
                      <a:pt x="0" y="321"/>
                    </a:lnTo>
                    <a:lnTo>
                      <a:pt x="0" y="0"/>
                    </a:lnTo>
                    <a:lnTo>
                      <a:pt x="220" y="66"/>
                    </a:lnTo>
                    <a:lnTo>
                      <a:pt x="220" y="393"/>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9" name="Freeform 30">
                <a:extLst>
                  <a:ext uri="{FF2B5EF4-FFF2-40B4-BE49-F238E27FC236}">
                    <a16:creationId xmlns:a16="http://schemas.microsoft.com/office/drawing/2014/main" id="{3DE85EE9-8C1A-7F4F-9B8B-24A80C2D41A9}"/>
                  </a:ext>
                </a:extLst>
              </p:cNvPr>
              <p:cNvSpPr>
                <a:spLocks/>
              </p:cNvSpPr>
              <p:nvPr/>
            </p:nvSpPr>
            <p:spPr bwMode="auto">
              <a:xfrm>
                <a:off x="13685536" y="6674150"/>
                <a:ext cx="349250" cy="623888"/>
              </a:xfrm>
              <a:custGeom>
                <a:avLst/>
                <a:gdLst>
                  <a:gd name="T0" fmla="*/ 220 w 220"/>
                  <a:gd name="T1" fmla="*/ 393 h 393"/>
                  <a:gd name="T2" fmla="*/ 0 w 220"/>
                  <a:gd name="T3" fmla="*/ 321 h 393"/>
                  <a:gd name="T4" fmla="*/ 0 w 220"/>
                  <a:gd name="T5" fmla="*/ 0 h 393"/>
                  <a:gd name="T6" fmla="*/ 220 w 220"/>
                  <a:gd name="T7" fmla="*/ 66 h 393"/>
                  <a:gd name="T8" fmla="*/ 220 w 220"/>
                  <a:gd name="T9" fmla="*/ 393 h 393"/>
                </a:gdLst>
                <a:ahLst/>
                <a:cxnLst>
                  <a:cxn ang="0">
                    <a:pos x="T0" y="T1"/>
                  </a:cxn>
                  <a:cxn ang="0">
                    <a:pos x="T2" y="T3"/>
                  </a:cxn>
                  <a:cxn ang="0">
                    <a:pos x="T4" y="T5"/>
                  </a:cxn>
                  <a:cxn ang="0">
                    <a:pos x="T6" y="T7"/>
                  </a:cxn>
                  <a:cxn ang="0">
                    <a:pos x="T8" y="T9"/>
                  </a:cxn>
                </a:cxnLst>
                <a:rect l="0" t="0" r="r" b="b"/>
                <a:pathLst>
                  <a:path w="220" h="393">
                    <a:moveTo>
                      <a:pt x="220" y="393"/>
                    </a:moveTo>
                    <a:lnTo>
                      <a:pt x="0" y="321"/>
                    </a:lnTo>
                    <a:lnTo>
                      <a:pt x="0" y="0"/>
                    </a:lnTo>
                    <a:lnTo>
                      <a:pt x="220" y="66"/>
                    </a:lnTo>
                    <a:lnTo>
                      <a:pt x="220" y="39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0" name="Freeform 31">
                <a:extLst>
                  <a:ext uri="{FF2B5EF4-FFF2-40B4-BE49-F238E27FC236}">
                    <a16:creationId xmlns:a16="http://schemas.microsoft.com/office/drawing/2014/main" id="{B94B0D50-4A25-FE4E-8F7B-C402C43FAD6D}"/>
                  </a:ext>
                </a:extLst>
              </p:cNvPr>
              <p:cNvSpPr>
                <a:spLocks/>
              </p:cNvSpPr>
              <p:nvPr/>
            </p:nvSpPr>
            <p:spPr bwMode="auto">
              <a:xfrm>
                <a:off x="14125273" y="6674150"/>
                <a:ext cx="352425" cy="623888"/>
              </a:xfrm>
              <a:custGeom>
                <a:avLst/>
                <a:gdLst>
                  <a:gd name="T0" fmla="*/ 0 w 222"/>
                  <a:gd name="T1" fmla="*/ 66 h 393"/>
                  <a:gd name="T2" fmla="*/ 222 w 222"/>
                  <a:gd name="T3" fmla="*/ 0 h 393"/>
                  <a:gd name="T4" fmla="*/ 220 w 222"/>
                  <a:gd name="T5" fmla="*/ 321 h 393"/>
                  <a:gd name="T6" fmla="*/ 0 w 222"/>
                  <a:gd name="T7" fmla="*/ 393 h 393"/>
                  <a:gd name="T8" fmla="*/ 0 w 222"/>
                  <a:gd name="T9" fmla="*/ 66 h 393"/>
                </a:gdLst>
                <a:ahLst/>
                <a:cxnLst>
                  <a:cxn ang="0">
                    <a:pos x="T0" y="T1"/>
                  </a:cxn>
                  <a:cxn ang="0">
                    <a:pos x="T2" y="T3"/>
                  </a:cxn>
                  <a:cxn ang="0">
                    <a:pos x="T4" y="T5"/>
                  </a:cxn>
                  <a:cxn ang="0">
                    <a:pos x="T6" y="T7"/>
                  </a:cxn>
                  <a:cxn ang="0">
                    <a:pos x="T8" y="T9"/>
                  </a:cxn>
                </a:cxnLst>
                <a:rect l="0" t="0" r="r" b="b"/>
                <a:pathLst>
                  <a:path w="222" h="393">
                    <a:moveTo>
                      <a:pt x="0" y="66"/>
                    </a:moveTo>
                    <a:lnTo>
                      <a:pt x="222" y="0"/>
                    </a:lnTo>
                    <a:lnTo>
                      <a:pt x="220" y="321"/>
                    </a:lnTo>
                    <a:lnTo>
                      <a:pt x="0" y="393"/>
                    </a:lnTo>
                    <a:lnTo>
                      <a:pt x="0" y="66"/>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1" name="Freeform 32">
                <a:extLst>
                  <a:ext uri="{FF2B5EF4-FFF2-40B4-BE49-F238E27FC236}">
                    <a16:creationId xmlns:a16="http://schemas.microsoft.com/office/drawing/2014/main" id="{F5E24F5F-6348-3948-9D07-C284D5FA46CF}"/>
                  </a:ext>
                </a:extLst>
              </p:cNvPr>
              <p:cNvSpPr>
                <a:spLocks/>
              </p:cNvSpPr>
              <p:nvPr/>
            </p:nvSpPr>
            <p:spPr bwMode="auto">
              <a:xfrm>
                <a:off x="14125273" y="6674150"/>
                <a:ext cx="352425" cy="623888"/>
              </a:xfrm>
              <a:custGeom>
                <a:avLst/>
                <a:gdLst>
                  <a:gd name="T0" fmla="*/ 0 w 222"/>
                  <a:gd name="T1" fmla="*/ 66 h 393"/>
                  <a:gd name="T2" fmla="*/ 222 w 222"/>
                  <a:gd name="T3" fmla="*/ 0 h 393"/>
                  <a:gd name="T4" fmla="*/ 220 w 222"/>
                  <a:gd name="T5" fmla="*/ 321 h 393"/>
                  <a:gd name="T6" fmla="*/ 0 w 222"/>
                  <a:gd name="T7" fmla="*/ 393 h 393"/>
                  <a:gd name="T8" fmla="*/ 0 w 222"/>
                  <a:gd name="T9" fmla="*/ 66 h 393"/>
                </a:gdLst>
                <a:ahLst/>
                <a:cxnLst>
                  <a:cxn ang="0">
                    <a:pos x="T0" y="T1"/>
                  </a:cxn>
                  <a:cxn ang="0">
                    <a:pos x="T2" y="T3"/>
                  </a:cxn>
                  <a:cxn ang="0">
                    <a:pos x="T4" y="T5"/>
                  </a:cxn>
                  <a:cxn ang="0">
                    <a:pos x="T6" y="T7"/>
                  </a:cxn>
                  <a:cxn ang="0">
                    <a:pos x="T8" y="T9"/>
                  </a:cxn>
                </a:cxnLst>
                <a:rect l="0" t="0" r="r" b="b"/>
                <a:pathLst>
                  <a:path w="222" h="393">
                    <a:moveTo>
                      <a:pt x="0" y="66"/>
                    </a:moveTo>
                    <a:lnTo>
                      <a:pt x="222" y="0"/>
                    </a:lnTo>
                    <a:lnTo>
                      <a:pt x="220" y="321"/>
                    </a:lnTo>
                    <a:lnTo>
                      <a:pt x="0" y="393"/>
                    </a:lnTo>
                    <a:lnTo>
                      <a:pt x="0"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2" name="Freeform 33">
                <a:extLst>
                  <a:ext uri="{FF2B5EF4-FFF2-40B4-BE49-F238E27FC236}">
                    <a16:creationId xmlns:a16="http://schemas.microsoft.com/office/drawing/2014/main" id="{3F3DFA51-4DDB-5244-8A28-621A77968068}"/>
                  </a:ext>
                </a:extLst>
              </p:cNvPr>
              <p:cNvSpPr>
                <a:spLocks/>
              </p:cNvSpPr>
              <p:nvPr/>
            </p:nvSpPr>
            <p:spPr bwMode="auto">
              <a:xfrm>
                <a:off x="13755386" y="6516987"/>
                <a:ext cx="649288" cy="188913"/>
              </a:xfrm>
              <a:custGeom>
                <a:avLst/>
                <a:gdLst>
                  <a:gd name="T0" fmla="*/ 409 w 409"/>
                  <a:gd name="T1" fmla="*/ 64 h 119"/>
                  <a:gd name="T2" fmla="*/ 203 w 409"/>
                  <a:gd name="T3" fmla="*/ 0 h 119"/>
                  <a:gd name="T4" fmla="*/ 0 w 409"/>
                  <a:gd name="T5" fmla="*/ 64 h 119"/>
                  <a:gd name="T6" fmla="*/ 205 w 409"/>
                  <a:gd name="T7" fmla="*/ 119 h 119"/>
                  <a:gd name="T8" fmla="*/ 409 w 409"/>
                  <a:gd name="T9" fmla="*/ 64 h 119"/>
                </a:gdLst>
                <a:ahLst/>
                <a:cxnLst>
                  <a:cxn ang="0">
                    <a:pos x="T0" y="T1"/>
                  </a:cxn>
                  <a:cxn ang="0">
                    <a:pos x="T2" y="T3"/>
                  </a:cxn>
                  <a:cxn ang="0">
                    <a:pos x="T4" y="T5"/>
                  </a:cxn>
                  <a:cxn ang="0">
                    <a:pos x="T6" y="T7"/>
                  </a:cxn>
                  <a:cxn ang="0">
                    <a:pos x="T8" y="T9"/>
                  </a:cxn>
                </a:cxnLst>
                <a:rect l="0" t="0" r="r" b="b"/>
                <a:pathLst>
                  <a:path w="409" h="119">
                    <a:moveTo>
                      <a:pt x="409" y="64"/>
                    </a:moveTo>
                    <a:lnTo>
                      <a:pt x="203" y="0"/>
                    </a:lnTo>
                    <a:lnTo>
                      <a:pt x="0" y="64"/>
                    </a:lnTo>
                    <a:lnTo>
                      <a:pt x="205" y="119"/>
                    </a:lnTo>
                    <a:lnTo>
                      <a:pt x="409" y="64"/>
                    </a:lnTo>
                    <a:close/>
                  </a:path>
                </a:pathLst>
              </a:custGeom>
              <a:solidFill>
                <a:srgbClr val="F68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3" name="Freeform 34">
                <a:extLst>
                  <a:ext uri="{FF2B5EF4-FFF2-40B4-BE49-F238E27FC236}">
                    <a16:creationId xmlns:a16="http://schemas.microsoft.com/office/drawing/2014/main" id="{4375A544-DF2D-4F4E-8259-CEC368CAF7B2}"/>
                  </a:ext>
                </a:extLst>
              </p:cNvPr>
              <p:cNvSpPr>
                <a:spLocks/>
              </p:cNvSpPr>
              <p:nvPr/>
            </p:nvSpPr>
            <p:spPr bwMode="auto">
              <a:xfrm>
                <a:off x="13755386" y="6516987"/>
                <a:ext cx="649288" cy="188913"/>
              </a:xfrm>
              <a:custGeom>
                <a:avLst/>
                <a:gdLst>
                  <a:gd name="T0" fmla="*/ 409 w 409"/>
                  <a:gd name="T1" fmla="*/ 64 h 119"/>
                  <a:gd name="T2" fmla="*/ 203 w 409"/>
                  <a:gd name="T3" fmla="*/ 0 h 119"/>
                  <a:gd name="T4" fmla="*/ 0 w 409"/>
                  <a:gd name="T5" fmla="*/ 64 h 119"/>
                  <a:gd name="T6" fmla="*/ 205 w 409"/>
                  <a:gd name="T7" fmla="*/ 119 h 119"/>
                  <a:gd name="T8" fmla="*/ 409 w 409"/>
                  <a:gd name="T9" fmla="*/ 64 h 119"/>
                </a:gdLst>
                <a:ahLst/>
                <a:cxnLst>
                  <a:cxn ang="0">
                    <a:pos x="T0" y="T1"/>
                  </a:cxn>
                  <a:cxn ang="0">
                    <a:pos x="T2" y="T3"/>
                  </a:cxn>
                  <a:cxn ang="0">
                    <a:pos x="T4" y="T5"/>
                  </a:cxn>
                  <a:cxn ang="0">
                    <a:pos x="T6" y="T7"/>
                  </a:cxn>
                  <a:cxn ang="0">
                    <a:pos x="T8" y="T9"/>
                  </a:cxn>
                </a:cxnLst>
                <a:rect l="0" t="0" r="r" b="b"/>
                <a:pathLst>
                  <a:path w="409" h="119">
                    <a:moveTo>
                      <a:pt x="409" y="64"/>
                    </a:moveTo>
                    <a:lnTo>
                      <a:pt x="203" y="0"/>
                    </a:lnTo>
                    <a:lnTo>
                      <a:pt x="0" y="64"/>
                    </a:lnTo>
                    <a:lnTo>
                      <a:pt x="205" y="119"/>
                    </a:lnTo>
                    <a:lnTo>
                      <a:pt x="409" y="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4" name="Freeform 35">
                <a:extLst>
                  <a:ext uri="{FF2B5EF4-FFF2-40B4-BE49-F238E27FC236}">
                    <a16:creationId xmlns:a16="http://schemas.microsoft.com/office/drawing/2014/main" id="{CEAAF74A-658B-9F43-A1B0-6A1FD813FE5E}"/>
                  </a:ext>
                </a:extLst>
              </p:cNvPr>
              <p:cNvSpPr>
                <a:spLocks/>
              </p:cNvSpPr>
              <p:nvPr/>
            </p:nvSpPr>
            <p:spPr bwMode="auto">
              <a:xfrm>
                <a:off x="15077773" y="6851950"/>
                <a:ext cx="531813" cy="442913"/>
              </a:xfrm>
              <a:custGeom>
                <a:avLst/>
                <a:gdLst>
                  <a:gd name="T0" fmla="*/ 182 w 190"/>
                  <a:gd name="T1" fmla="*/ 0 h 158"/>
                  <a:gd name="T2" fmla="*/ 172 w 190"/>
                  <a:gd name="T3" fmla="*/ 0 h 158"/>
                  <a:gd name="T4" fmla="*/ 164 w 190"/>
                  <a:gd name="T5" fmla="*/ 6 h 158"/>
                  <a:gd name="T6" fmla="*/ 136 w 190"/>
                  <a:gd name="T7" fmla="*/ 104 h 158"/>
                  <a:gd name="T8" fmla="*/ 108 w 190"/>
                  <a:gd name="T9" fmla="*/ 6 h 158"/>
                  <a:gd name="T10" fmla="*/ 101 w 190"/>
                  <a:gd name="T11" fmla="*/ 0 h 158"/>
                  <a:gd name="T12" fmla="*/ 90 w 190"/>
                  <a:gd name="T13" fmla="*/ 0 h 158"/>
                  <a:gd name="T14" fmla="*/ 82 w 190"/>
                  <a:gd name="T15" fmla="*/ 6 h 158"/>
                  <a:gd name="T16" fmla="*/ 56 w 190"/>
                  <a:gd name="T17" fmla="*/ 103 h 158"/>
                  <a:gd name="T18" fmla="*/ 30 w 190"/>
                  <a:gd name="T19" fmla="*/ 6 h 158"/>
                  <a:gd name="T20" fmla="*/ 21 w 190"/>
                  <a:gd name="T21" fmla="*/ 0 h 158"/>
                  <a:gd name="T22" fmla="*/ 8 w 190"/>
                  <a:gd name="T23" fmla="*/ 0 h 158"/>
                  <a:gd name="T24" fmla="*/ 1 w 190"/>
                  <a:gd name="T25" fmla="*/ 3 h 158"/>
                  <a:gd name="T26" fmla="*/ 0 w 190"/>
                  <a:gd name="T27" fmla="*/ 7 h 158"/>
                  <a:gd name="T28" fmla="*/ 41 w 190"/>
                  <a:gd name="T29" fmla="*/ 152 h 158"/>
                  <a:gd name="T30" fmla="*/ 48 w 190"/>
                  <a:gd name="T31" fmla="*/ 158 h 158"/>
                  <a:gd name="T32" fmla="*/ 62 w 190"/>
                  <a:gd name="T33" fmla="*/ 158 h 158"/>
                  <a:gd name="T34" fmla="*/ 69 w 190"/>
                  <a:gd name="T35" fmla="*/ 152 h 158"/>
                  <a:gd name="T36" fmla="*/ 94 w 190"/>
                  <a:gd name="T37" fmla="*/ 55 h 158"/>
                  <a:gd name="T38" fmla="*/ 122 w 190"/>
                  <a:gd name="T39" fmla="*/ 152 h 158"/>
                  <a:gd name="T40" fmla="*/ 129 w 190"/>
                  <a:gd name="T41" fmla="*/ 158 h 158"/>
                  <a:gd name="T42" fmla="*/ 142 w 190"/>
                  <a:gd name="T43" fmla="*/ 158 h 158"/>
                  <a:gd name="T44" fmla="*/ 150 w 190"/>
                  <a:gd name="T45" fmla="*/ 152 h 158"/>
                  <a:gd name="T46" fmla="*/ 189 w 190"/>
                  <a:gd name="T47" fmla="*/ 7 h 158"/>
                  <a:gd name="T48" fmla="*/ 188 w 190"/>
                  <a:gd name="T49" fmla="*/ 3 h 158"/>
                  <a:gd name="T50" fmla="*/ 182 w 190"/>
                  <a:gd name="T5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0" h="158">
                    <a:moveTo>
                      <a:pt x="182" y="0"/>
                    </a:moveTo>
                    <a:cubicBezTo>
                      <a:pt x="172" y="0"/>
                      <a:pt x="172" y="0"/>
                      <a:pt x="172" y="0"/>
                    </a:cubicBezTo>
                    <a:cubicBezTo>
                      <a:pt x="169" y="0"/>
                      <a:pt x="165" y="2"/>
                      <a:pt x="164" y="6"/>
                    </a:cubicBezTo>
                    <a:cubicBezTo>
                      <a:pt x="136" y="104"/>
                      <a:pt x="136" y="104"/>
                      <a:pt x="136" y="104"/>
                    </a:cubicBezTo>
                    <a:cubicBezTo>
                      <a:pt x="108" y="6"/>
                      <a:pt x="108" y="6"/>
                      <a:pt x="108" y="6"/>
                    </a:cubicBezTo>
                    <a:cubicBezTo>
                      <a:pt x="107" y="3"/>
                      <a:pt x="104" y="0"/>
                      <a:pt x="101" y="0"/>
                    </a:cubicBezTo>
                    <a:cubicBezTo>
                      <a:pt x="90" y="0"/>
                      <a:pt x="90" y="0"/>
                      <a:pt x="90" y="0"/>
                    </a:cubicBezTo>
                    <a:cubicBezTo>
                      <a:pt x="86" y="0"/>
                      <a:pt x="83" y="3"/>
                      <a:pt x="82" y="6"/>
                    </a:cubicBezTo>
                    <a:cubicBezTo>
                      <a:pt x="56" y="103"/>
                      <a:pt x="56" y="103"/>
                      <a:pt x="56" y="103"/>
                    </a:cubicBezTo>
                    <a:cubicBezTo>
                      <a:pt x="30" y="6"/>
                      <a:pt x="30" y="6"/>
                      <a:pt x="30" y="6"/>
                    </a:cubicBezTo>
                    <a:cubicBezTo>
                      <a:pt x="29" y="2"/>
                      <a:pt x="24" y="0"/>
                      <a:pt x="21" y="0"/>
                    </a:cubicBezTo>
                    <a:cubicBezTo>
                      <a:pt x="8" y="0"/>
                      <a:pt x="8" y="0"/>
                      <a:pt x="8" y="0"/>
                    </a:cubicBezTo>
                    <a:cubicBezTo>
                      <a:pt x="5" y="0"/>
                      <a:pt x="2" y="1"/>
                      <a:pt x="1" y="3"/>
                    </a:cubicBezTo>
                    <a:cubicBezTo>
                      <a:pt x="0" y="4"/>
                      <a:pt x="0" y="6"/>
                      <a:pt x="0" y="7"/>
                    </a:cubicBezTo>
                    <a:cubicBezTo>
                      <a:pt x="41" y="152"/>
                      <a:pt x="41" y="152"/>
                      <a:pt x="41" y="152"/>
                    </a:cubicBezTo>
                    <a:cubicBezTo>
                      <a:pt x="42" y="155"/>
                      <a:pt x="45" y="158"/>
                      <a:pt x="48" y="158"/>
                    </a:cubicBezTo>
                    <a:cubicBezTo>
                      <a:pt x="62" y="158"/>
                      <a:pt x="62" y="158"/>
                      <a:pt x="62" y="158"/>
                    </a:cubicBezTo>
                    <a:cubicBezTo>
                      <a:pt x="65" y="158"/>
                      <a:pt x="68" y="156"/>
                      <a:pt x="69" y="152"/>
                    </a:cubicBezTo>
                    <a:cubicBezTo>
                      <a:pt x="94" y="55"/>
                      <a:pt x="94" y="55"/>
                      <a:pt x="94" y="55"/>
                    </a:cubicBezTo>
                    <a:cubicBezTo>
                      <a:pt x="122" y="152"/>
                      <a:pt x="122" y="152"/>
                      <a:pt x="122" y="152"/>
                    </a:cubicBezTo>
                    <a:cubicBezTo>
                      <a:pt x="123" y="155"/>
                      <a:pt x="125" y="158"/>
                      <a:pt x="129" y="158"/>
                    </a:cubicBezTo>
                    <a:cubicBezTo>
                      <a:pt x="142" y="158"/>
                      <a:pt x="142" y="158"/>
                      <a:pt x="142" y="158"/>
                    </a:cubicBezTo>
                    <a:cubicBezTo>
                      <a:pt x="146" y="158"/>
                      <a:pt x="149" y="156"/>
                      <a:pt x="150" y="152"/>
                    </a:cubicBezTo>
                    <a:cubicBezTo>
                      <a:pt x="189" y="7"/>
                      <a:pt x="189" y="7"/>
                      <a:pt x="189" y="7"/>
                    </a:cubicBezTo>
                    <a:cubicBezTo>
                      <a:pt x="190" y="6"/>
                      <a:pt x="189" y="4"/>
                      <a:pt x="188" y="3"/>
                    </a:cubicBezTo>
                    <a:cubicBezTo>
                      <a:pt x="187" y="1"/>
                      <a:pt x="184" y="0"/>
                      <a:pt x="182"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5" name="Freeform 36">
                <a:extLst>
                  <a:ext uri="{FF2B5EF4-FFF2-40B4-BE49-F238E27FC236}">
                    <a16:creationId xmlns:a16="http://schemas.microsoft.com/office/drawing/2014/main" id="{6090C62B-F83D-644D-B2BB-1D3DF939A9F1}"/>
                  </a:ext>
                </a:extLst>
              </p:cNvPr>
              <p:cNvSpPr>
                <a:spLocks noEditPoints="1"/>
              </p:cNvSpPr>
              <p:nvPr/>
            </p:nvSpPr>
            <p:spPr bwMode="auto">
              <a:xfrm>
                <a:off x="15619111" y="6848775"/>
                <a:ext cx="371475" cy="446088"/>
              </a:xfrm>
              <a:custGeom>
                <a:avLst/>
                <a:gdLst>
                  <a:gd name="T0" fmla="*/ 102 w 133"/>
                  <a:gd name="T1" fmla="*/ 62 h 159"/>
                  <a:gd name="T2" fmla="*/ 33 w 133"/>
                  <a:gd name="T3" fmla="*/ 62 h 159"/>
                  <a:gd name="T4" fmla="*/ 69 w 133"/>
                  <a:gd name="T5" fmla="*/ 22 h 159"/>
                  <a:gd name="T6" fmla="*/ 102 w 133"/>
                  <a:gd name="T7" fmla="*/ 62 h 159"/>
                  <a:gd name="T8" fmla="*/ 69 w 133"/>
                  <a:gd name="T9" fmla="*/ 0 h 159"/>
                  <a:gd name="T10" fmla="*/ 0 w 133"/>
                  <a:gd name="T11" fmla="*/ 80 h 159"/>
                  <a:gd name="T12" fmla="*/ 68 w 133"/>
                  <a:gd name="T13" fmla="*/ 159 h 159"/>
                  <a:gd name="T14" fmla="*/ 130 w 133"/>
                  <a:gd name="T15" fmla="*/ 118 h 159"/>
                  <a:gd name="T16" fmla="*/ 129 w 133"/>
                  <a:gd name="T17" fmla="*/ 113 h 159"/>
                  <a:gd name="T18" fmla="*/ 124 w 133"/>
                  <a:gd name="T19" fmla="*/ 110 h 159"/>
                  <a:gd name="T20" fmla="*/ 111 w 133"/>
                  <a:gd name="T21" fmla="*/ 107 h 159"/>
                  <a:gd name="T22" fmla="*/ 102 w 133"/>
                  <a:gd name="T23" fmla="*/ 112 h 159"/>
                  <a:gd name="T24" fmla="*/ 70 w 133"/>
                  <a:gd name="T25" fmla="*/ 135 h 159"/>
                  <a:gd name="T26" fmla="*/ 37 w 133"/>
                  <a:gd name="T27" fmla="*/ 114 h 159"/>
                  <a:gd name="T28" fmla="*/ 32 w 133"/>
                  <a:gd name="T29" fmla="*/ 84 h 159"/>
                  <a:gd name="T30" fmla="*/ 126 w 133"/>
                  <a:gd name="T31" fmla="*/ 84 h 159"/>
                  <a:gd name="T32" fmla="*/ 132 w 133"/>
                  <a:gd name="T33" fmla="*/ 81 h 159"/>
                  <a:gd name="T34" fmla="*/ 133 w 133"/>
                  <a:gd name="T35" fmla="*/ 77 h 159"/>
                  <a:gd name="T36" fmla="*/ 69 w 133"/>
                  <a:gd name="T37"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159">
                    <a:moveTo>
                      <a:pt x="102" y="62"/>
                    </a:moveTo>
                    <a:cubicBezTo>
                      <a:pt x="33" y="62"/>
                      <a:pt x="33" y="62"/>
                      <a:pt x="33" y="62"/>
                    </a:cubicBezTo>
                    <a:cubicBezTo>
                      <a:pt x="35" y="43"/>
                      <a:pt x="47" y="22"/>
                      <a:pt x="69" y="22"/>
                    </a:cubicBezTo>
                    <a:cubicBezTo>
                      <a:pt x="92" y="22"/>
                      <a:pt x="102" y="42"/>
                      <a:pt x="102" y="62"/>
                    </a:cubicBezTo>
                    <a:close/>
                    <a:moveTo>
                      <a:pt x="69" y="0"/>
                    </a:moveTo>
                    <a:cubicBezTo>
                      <a:pt x="22" y="0"/>
                      <a:pt x="0" y="41"/>
                      <a:pt x="0" y="80"/>
                    </a:cubicBezTo>
                    <a:cubicBezTo>
                      <a:pt x="0" y="128"/>
                      <a:pt x="27" y="159"/>
                      <a:pt x="68" y="159"/>
                    </a:cubicBezTo>
                    <a:cubicBezTo>
                      <a:pt x="97" y="159"/>
                      <a:pt x="120" y="144"/>
                      <a:pt x="130" y="118"/>
                    </a:cubicBezTo>
                    <a:cubicBezTo>
                      <a:pt x="130" y="117"/>
                      <a:pt x="130" y="115"/>
                      <a:pt x="129" y="113"/>
                    </a:cubicBezTo>
                    <a:cubicBezTo>
                      <a:pt x="128" y="112"/>
                      <a:pt x="126" y="110"/>
                      <a:pt x="124" y="110"/>
                    </a:cubicBezTo>
                    <a:cubicBezTo>
                      <a:pt x="111" y="107"/>
                      <a:pt x="111" y="107"/>
                      <a:pt x="111" y="107"/>
                    </a:cubicBezTo>
                    <a:cubicBezTo>
                      <a:pt x="108" y="107"/>
                      <a:pt x="104" y="109"/>
                      <a:pt x="102" y="112"/>
                    </a:cubicBezTo>
                    <a:cubicBezTo>
                      <a:pt x="96" y="126"/>
                      <a:pt x="84" y="135"/>
                      <a:pt x="70" y="135"/>
                    </a:cubicBezTo>
                    <a:cubicBezTo>
                      <a:pt x="56" y="135"/>
                      <a:pt x="43" y="126"/>
                      <a:pt x="37" y="114"/>
                    </a:cubicBezTo>
                    <a:cubicBezTo>
                      <a:pt x="32" y="104"/>
                      <a:pt x="32" y="94"/>
                      <a:pt x="32" y="84"/>
                    </a:cubicBezTo>
                    <a:cubicBezTo>
                      <a:pt x="126" y="84"/>
                      <a:pt x="126" y="84"/>
                      <a:pt x="126" y="84"/>
                    </a:cubicBezTo>
                    <a:cubicBezTo>
                      <a:pt x="128" y="84"/>
                      <a:pt x="130" y="83"/>
                      <a:pt x="132" y="81"/>
                    </a:cubicBezTo>
                    <a:cubicBezTo>
                      <a:pt x="133" y="80"/>
                      <a:pt x="133" y="79"/>
                      <a:pt x="133" y="77"/>
                    </a:cubicBezTo>
                    <a:cubicBezTo>
                      <a:pt x="133" y="40"/>
                      <a:pt x="116" y="0"/>
                      <a:pt x="69"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6" name="Freeform 37">
                <a:extLst>
                  <a:ext uri="{FF2B5EF4-FFF2-40B4-BE49-F238E27FC236}">
                    <a16:creationId xmlns:a16="http://schemas.microsoft.com/office/drawing/2014/main" id="{3CCCED23-D314-0746-9D58-5CAB80AF6FEC}"/>
                  </a:ext>
                </a:extLst>
              </p:cNvPr>
              <p:cNvSpPr>
                <a:spLocks noEditPoints="1"/>
              </p:cNvSpPr>
              <p:nvPr/>
            </p:nvSpPr>
            <p:spPr bwMode="auto">
              <a:xfrm>
                <a:off x="16047736" y="6709075"/>
                <a:ext cx="355600" cy="581025"/>
              </a:xfrm>
              <a:custGeom>
                <a:avLst/>
                <a:gdLst>
                  <a:gd name="T0" fmla="*/ 97 w 127"/>
                  <a:gd name="T1" fmla="*/ 130 h 207"/>
                  <a:gd name="T2" fmla="*/ 63 w 127"/>
                  <a:gd name="T3" fmla="*/ 184 h 207"/>
                  <a:gd name="T4" fmla="*/ 36 w 127"/>
                  <a:gd name="T5" fmla="*/ 168 h 207"/>
                  <a:gd name="T6" fmla="*/ 29 w 127"/>
                  <a:gd name="T7" fmla="*/ 140 h 207"/>
                  <a:gd name="T8" fmla="*/ 29 w 127"/>
                  <a:gd name="T9" fmla="*/ 114 h 207"/>
                  <a:gd name="T10" fmla="*/ 63 w 127"/>
                  <a:gd name="T11" fmla="*/ 71 h 207"/>
                  <a:gd name="T12" fmla="*/ 97 w 127"/>
                  <a:gd name="T13" fmla="*/ 130 h 207"/>
                  <a:gd name="T14" fmla="*/ 68 w 127"/>
                  <a:gd name="T15" fmla="*/ 48 h 207"/>
                  <a:gd name="T16" fmla="*/ 66 w 127"/>
                  <a:gd name="T17" fmla="*/ 48 h 207"/>
                  <a:gd name="T18" fmla="*/ 29 w 127"/>
                  <a:gd name="T19" fmla="*/ 68 h 207"/>
                  <a:gd name="T20" fmla="*/ 29 w 127"/>
                  <a:gd name="T21" fmla="*/ 7 h 207"/>
                  <a:gd name="T22" fmla="*/ 21 w 127"/>
                  <a:gd name="T23" fmla="*/ 0 h 207"/>
                  <a:gd name="T24" fmla="*/ 8 w 127"/>
                  <a:gd name="T25" fmla="*/ 0 h 207"/>
                  <a:gd name="T26" fmla="*/ 0 w 127"/>
                  <a:gd name="T27" fmla="*/ 7 h 207"/>
                  <a:gd name="T28" fmla="*/ 0 w 127"/>
                  <a:gd name="T29" fmla="*/ 198 h 207"/>
                  <a:gd name="T30" fmla="*/ 8 w 127"/>
                  <a:gd name="T31" fmla="*/ 204 h 207"/>
                  <a:gd name="T32" fmla="*/ 12 w 127"/>
                  <a:gd name="T33" fmla="*/ 204 h 207"/>
                  <a:gd name="T34" fmla="*/ 19 w 127"/>
                  <a:gd name="T35" fmla="*/ 198 h 207"/>
                  <a:gd name="T36" fmla="*/ 23 w 127"/>
                  <a:gd name="T37" fmla="*/ 185 h 207"/>
                  <a:gd name="T38" fmla="*/ 64 w 127"/>
                  <a:gd name="T39" fmla="*/ 207 h 207"/>
                  <a:gd name="T40" fmla="*/ 66 w 127"/>
                  <a:gd name="T41" fmla="*/ 207 h 207"/>
                  <a:gd name="T42" fmla="*/ 127 w 127"/>
                  <a:gd name="T43" fmla="*/ 126 h 207"/>
                  <a:gd name="T44" fmla="*/ 113 w 127"/>
                  <a:gd name="T45" fmla="*/ 73 h 207"/>
                  <a:gd name="T46" fmla="*/ 68 w 127"/>
                  <a:gd name="T47" fmla="*/ 48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7" h="207">
                    <a:moveTo>
                      <a:pt x="97" y="130"/>
                    </a:moveTo>
                    <a:cubicBezTo>
                      <a:pt x="97" y="139"/>
                      <a:pt x="95" y="183"/>
                      <a:pt x="63" y="184"/>
                    </a:cubicBezTo>
                    <a:cubicBezTo>
                      <a:pt x="53" y="184"/>
                      <a:pt x="42" y="178"/>
                      <a:pt x="36" y="168"/>
                    </a:cubicBezTo>
                    <a:cubicBezTo>
                      <a:pt x="32" y="162"/>
                      <a:pt x="29" y="152"/>
                      <a:pt x="29" y="140"/>
                    </a:cubicBezTo>
                    <a:cubicBezTo>
                      <a:pt x="29" y="114"/>
                      <a:pt x="29" y="114"/>
                      <a:pt x="29" y="114"/>
                    </a:cubicBezTo>
                    <a:cubicBezTo>
                      <a:pt x="29" y="94"/>
                      <a:pt x="43" y="72"/>
                      <a:pt x="63" y="71"/>
                    </a:cubicBezTo>
                    <a:cubicBezTo>
                      <a:pt x="95" y="72"/>
                      <a:pt x="97" y="120"/>
                      <a:pt x="97" y="130"/>
                    </a:cubicBezTo>
                    <a:close/>
                    <a:moveTo>
                      <a:pt x="68" y="48"/>
                    </a:moveTo>
                    <a:cubicBezTo>
                      <a:pt x="66" y="48"/>
                      <a:pt x="66" y="48"/>
                      <a:pt x="66" y="48"/>
                    </a:cubicBezTo>
                    <a:cubicBezTo>
                      <a:pt x="50" y="48"/>
                      <a:pt x="38" y="55"/>
                      <a:pt x="29" y="68"/>
                    </a:cubicBezTo>
                    <a:cubicBezTo>
                      <a:pt x="29" y="7"/>
                      <a:pt x="29" y="7"/>
                      <a:pt x="29" y="7"/>
                    </a:cubicBezTo>
                    <a:cubicBezTo>
                      <a:pt x="29" y="3"/>
                      <a:pt x="25" y="0"/>
                      <a:pt x="21" y="0"/>
                    </a:cubicBezTo>
                    <a:cubicBezTo>
                      <a:pt x="8" y="0"/>
                      <a:pt x="8" y="0"/>
                      <a:pt x="8" y="0"/>
                    </a:cubicBezTo>
                    <a:cubicBezTo>
                      <a:pt x="4" y="0"/>
                      <a:pt x="0" y="3"/>
                      <a:pt x="0" y="7"/>
                    </a:cubicBezTo>
                    <a:cubicBezTo>
                      <a:pt x="0" y="198"/>
                      <a:pt x="0" y="198"/>
                      <a:pt x="0" y="198"/>
                    </a:cubicBezTo>
                    <a:cubicBezTo>
                      <a:pt x="0" y="201"/>
                      <a:pt x="4" y="204"/>
                      <a:pt x="8" y="204"/>
                    </a:cubicBezTo>
                    <a:cubicBezTo>
                      <a:pt x="12" y="204"/>
                      <a:pt x="12" y="204"/>
                      <a:pt x="12" y="204"/>
                    </a:cubicBezTo>
                    <a:cubicBezTo>
                      <a:pt x="15" y="204"/>
                      <a:pt x="18" y="201"/>
                      <a:pt x="19" y="198"/>
                    </a:cubicBezTo>
                    <a:cubicBezTo>
                      <a:pt x="23" y="185"/>
                      <a:pt x="23" y="185"/>
                      <a:pt x="23" y="185"/>
                    </a:cubicBezTo>
                    <a:cubicBezTo>
                      <a:pt x="33" y="199"/>
                      <a:pt x="48" y="207"/>
                      <a:pt x="64" y="207"/>
                    </a:cubicBezTo>
                    <a:cubicBezTo>
                      <a:pt x="66" y="207"/>
                      <a:pt x="66" y="207"/>
                      <a:pt x="66" y="207"/>
                    </a:cubicBezTo>
                    <a:cubicBezTo>
                      <a:pt x="108" y="207"/>
                      <a:pt x="127" y="166"/>
                      <a:pt x="127" y="126"/>
                    </a:cubicBezTo>
                    <a:cubicBezTo>
                      <a:pt x="127" y="106"/>
                      <a:pt x="122" y="87"/>
                      <a:pt x="113" y="73"/>
                    </a:cubicBezTo>
                    <a:cubicBezTo>
                      <a:pt x="103" y="58"/>
                      <a:pt x="86" y="48"/>
                      <a:pt x="68" y="48"/>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7" name="Freeform 38">
                <a:extLst>
                  <a:ext uri="{FF2B5EF4-FFF2-40B4-BE49-F238E27FC236}">
                    <a16:creationId xmlns:a16="http://schemas.microsoft.com/office/drawing/2014/main" id="{EA5B871F-E736-0342-804E-40BC6E737539}"/>
                  </a:ext>
                </a:extLst>
              </p:cNvPr>
              <p:cNvSpPr>
                <a:spLocks/>
              </p:cNvSpPr>
              <p:nvPr/>
            </p:nvSpPr>
            <p:spPr bwMode="auto">
              <a:xfrm>
                <a:off x="16517636" y="6848775"/>
                <a:ext cx="350838" cy="446088"/>
              </a:xfrm>
              <a:custGeom>
                <a:avLst/>
                <a:gdLst>
                  <a:gd name="T0" fmla="*/ 108 w 125"/>
                  <a:gd name="T1" fmla="*/ 76 h 159"/>
                  <a:gd name="T2" fmla="*/ 77 w 125"/>
                  <a:gd name="T3" fmla="*/ 65 h 159"/>
                  <a:gd name="T4" fmla="*/ 57 w 125"/>
                  <a:gd name="T5" fmla="*/ 61 h 159"/>
                  <a:gd name="T6" fmla="*/ 34 w 125"/>
                  <a:gd name="T7" fmla="*/ 42 h 159"/>
                  <a:gd name="T8" fmla="*/ 60 w 125"/>
                  <a:gd name="T9" fmla="*/ 23 h 159"/>
                  <a:gd name="T10" fmla="*/ 91 w 125"/>
                  <a:gd name="T11" fmla="*/ 41 h 159"/>
                  <a:gd name="T12" fmla="*/ 98 w 125"/>
                  <a:gd name="T13" fmla="*/ 46 h 159"/>
                  <a:gd name="T14" fmla="*/ 100 w 125"/>
                  <a:gd name="T15" fmla="*/ 46 h 159"/>
                  <a:gd name="T16" fmla="*/ 112 w 125"/>
                  <a:gd name="T17" fmla="*/ 43 h 159"/>
                  <a:gd name="T18" fmla="*/ 117 w 125"/>
                  <a:gd name="T19" fmla="*/ 39 h 159"/>
                  <a:gd name="T20" fmla="*/ 118 w 125"/>
                  <a:gd name="T21" fmla="*/ 34 h 159"/>
                  <a:gd name="T22" fmla="*/ 60 w 125"/>
                  <a:gd name="T23" fmla="*/ 0 h 159"/>
                  <a:gd name="T24" fmla="*/ 5 w 125"/>
                  <a:gd name="T25" fmla="*/ 45 h 159"/>
                  <a:gd name="T26" fmla="*/ 47 w 125"/>
                  <a:gd name="T27" fmla="*/ 89 h 159"/>
                  <a:gd name="T28" fmla="*/ 70 w 125"/>
                  <a:gd name="T29" fmla="*/ 93 h 159"/>
                  <a:gd name="T30" fmla="*/ 96 w 125"/>
                  <a:gd name="T31" fmla="*/ 113 h 159"/>
                  <a:gd name="T32" fmla="*/ 65 w 125"/>
                  <a:gd name="T33" fmla="*/ 135 h 159"/>
                  <a:gd name="T34" fmla="*/ 28 w 125"/>
                  <a:gd name="T35" fmla="*/ 113 h 159"/>
                  <a:gd name="T36" fmla="*/ 19 w 125"/>
                  <a:gd name="T37" fmla="*/ 108 h 159"/>
                  <a:gd name="T38" fmla="*/ 6 w 125"/>
                  <a:gd name="T39" fmla="*/ 111 h 159"/>
                  <a:gd name="T40" fmla="*/ 1 w 125"/>
                  <a:gd name="T41" fmla="*/ 115 h 159"/>
                  <a:gd name="T42" fmla="*/ 0 w 125"/>
                  <a:gd name="T43" fmla="*/ 119 h 159"/>
                  <a:gd name="T44" fmla="*/ 64 w 125"/>
                  <a:gd name="T45" fmla="*/ 159 h 159"/>
                  <a:gd name="T46" fmla="*/ 64 w 125"/>
                  <a:gd name="T47" fmla="*/ 159 h 159"/>
                  <a:gd name="T48" fmla="*/ 125 w 125"/>
                  <a:gd name="T49" fmla="*/ 111 h 159"/>
                  <a:gd name="T50" fmla="*/ 108 w 125"/>
                  <a:gd name="T51" fmla="*/ 7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59">
                    <a:moveTo>
                      <a:pt x="108" y="76"/>
                    </a:moveTo>
                    <a:cubicBezTo>
                      <a:pt x="99" y="69"/>
                      <a:pt x="88" y="67"/>
                      <a:pt x="77" y="65"/>
                    </a:cubicBezTo>
                    <a:cubicBezTo>
                      <a:pt x="57" y="61"/>
                      <a:pt x="57" y="61"/>
                      <a:pt x="57" y="61"/>
                    </a:cubicBezTo>
                    <a:cubicBezTo>
                      <a:pt x="42" y="59"/>
                      <a:pt x="34" y="55"/>
                      <a:pt x="34" y="42"/>
                    </a:cubicBezTo>
                    <a:cubicBezTo>
                      <a:pt x="34" y="28"/>
                      <a:pt x="48" y="23"/>
                      <a:pt x="60" y="23"/>
                    </a:cubicBezTo>
                    <a:cubicBezTo>
                      <a:pt x="75" y="23"/>
                      <a:pt x="86" y="30"/>
                      <a:pt x="91" y="41"/>
                    </a:cubicBezTo>
                    <a:cubicBezTo>
                      <a:pt x="92" y="44"/>
                      <a:pt x="95" y="46"/>
                      <a:pt x="98" y="46"/>
                    </a:cubicBezTo>
                    <a:cubicBezTo>
                      <a:pt x="99" y="46"/>
                      <a:pt x="99" y="46"/>
                      <a:pt x="100" y="46"/>
                    </a:cubicBezTo>
                    <a:cubicBezTo>
                      <a:pt x="112" y="43"/>
                      <a:pt x="112" y="43"/>
                      <a:pt x="112" y="43"/>
                    </a:cubicBezTo>
                    <a:cubicBezTo>
                      <a:pt x="114" y="42"/>
                      <a:pt x="116" y="41"/>
                      <a:pt x="117" y="39"/>
                    </a:cubicBezTo>
                    <a:cubicBezTo>
                      <a:pt x="118" y="38"/>
                      <a:pt x="118" y="36"/>
                      <a:pt x="118" y="34"/>
                    </a:cubicBezTo>
                    <a:cubicBezTo>
                      <a:pt x="110" y="12"/>
                      <a:pt x="90" y="0"/>
                      <a:pt x="60" y="0"/>
                    </a:cubicBezTo>
                    <a:cubicBezTo>
                      <a:pt x="33" y="0"/>
                      <a:pt x="5" y="12"/>
                      <a:pt x="5" y="45"/>
                    </a:cubicBezTo>
                    <a:cubicBezTo>
                      <a:pt x="5" y="68"/>
                      <a:pt x="19" y="83"/>
                      <a:pt x="47" y="89"/>
                    </a:cubicBezTo>
                    <a:cubicBezTo>
                      <a:pt x="70" y="93"/>
                      <a:pt x="70" y="93"/>
                      <a:pt x="70" y="93"/>
                    </a:cubicBezTo>
                    <a:cubicBezTo>
                      <a:pt x="83" y="96"/>
                      <a:pt x="96" y="100"/>
                      <a:pt x="96" y="113"/>
                    </a:cubicBezTo>
                    <a:cubicBezTo>
                      <a:pt x="96" y="133"/>
                      <a:pt x="72" y="135"/>
                      <a:pt x="65" y="135"/>
                    </a:cubicBezTo>
                    <a:cubicBezTo>
                      <a:pt x="50" y="135"/>
                      <a:pt x="32" y="128"/>
                      <a:pt x="28" y="113"/>
                    </a:cubicBezTo>
                    <a:cubicBezTo>
                      <a:pt x="27" y="110"/>
                      <a:pt x="23" y="108"/>
                      <a:pt x="19" y="108"/>
                    </a:cubicBezTo>
                    <a:cubicBezTo>
                      <a:pt x="6" y="111"/>
                      <a:pt x="6" y="111"/>
                      <a:pt x="6" y="111"/>
                    </a:cubicBezTo>
                    <a:cubicBezTo>
                      <a:pt x="4" y="111"/>
                      <a:pt x="2" y="113"/>
                      <a:pt x="1" y="115"/>
                    </a:cubicBezTo>
                    <a:cubicBezTo>
                      <a:pt x="0" y="116"/>
                      <a:pt x="0" y="118"/>
                      <a:pt x="0" y="119"/>
                    </a:cubicBezTo>
                    <a:cubicBezTo>
                      <a:pt x="7" y="144"/>
                      <a:pt x="31" y="159"/>
                      <a:pt x="64" y="159"/>
                    </a:cubicBezTo>
                    <a:cubicBezTo>
                      <a:pt x="64" y="159"/>
                      <a:pt x="64" y="159"/>
                      <a:pt x="64" y="159"/>
                    </a:cubicBezTo>
                    <a:cubicBezTo>
                      <a:pt x="94" y="159"/>
                      <a:pt x="125" y="146"/>
                      <a:pt x="125" y="111"/>
                    </a:cubicBezTo>
                    <a:cubicBezTo>
                      <a:pt x="125" y="96"/>
                      <a:pt x="119" y="84"/>
                      <a:pt x="108" y="76"/>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8" name="Freeform 39">
                <a:extLst>
                  <a:ext uri="{FF2B5EF4-FFF2-40B4-BE49-F238E27FC236}">
                    <a16:creationId xmlns:a16="http://schemas.microsoft.com/office/drawing/2014/main" id="{81392217-1743-3444-90B3-FDF43BCA7D98}"/>
                  </a:ext>
                </a:extLst>
              </p:cNvPr>
              <p:cNvSpPr>
                <a:spLocks noEditPoints="1"/>
              </p:cNvSpPr>
              <p:nvPr/>
            </p:nvSpPr>
            <p:spPr bwMode="auto">
              <a:xfrm>
                <a:off x="16909748" y="6848775"/>
                <a:ext cx="373063" cy="446088"/>
              </a:xfrm>
              <a:custGeom>
                <a:avLst/>
                <a:gdLst>
                  <a:gd name="T0" fmla="*/ 102 w 133"/>
                  <a:gd name="T1" fmla="*/ 62 h 159"/>
                  <a:gd name="T2" fmla="*/ 33 w 133"/>
                  <a:gd name="T3" fmla="*/ 62 h 159"/>
                  <a:gd name="T4" fmla="*/ 68 w 133"/>
                  <a:gd name="T5" fmla="*/ 22 h 159"/>
                  <a:gd name="T6" fmla="*/ 102 w 133"/>
                  <a:gd name="T7" fmla="*/ 62 h 159"/>
                  <a:gd name="T8" fmla="*/ 68 w 133"/>
                  <a:gd name="T9" fmla="*/ 0 h 159"/>
                  <a:gd name="T10" fmla="*/ 0 w 133"/>
                  <a:gd name="T11" fmla="*/ 80 h 159"/>
                  <a:gd name="T12" fmla="*/ 68 w 133"/>
                  <a:gd name="T13" fmla="*/ 159 h 159"/>
                  <a:gd name="T14" fmla="*/ 129 w 133"/>
                  <a:gd name="T15" fmla="*/ 118 h 159"/>
                  <a:gd name="T16" fmla="*/ 129 w 133"/>
                  <a:gd name="T17" fmla="*/ 114 h 159"/>
                  <a:gd name="T18" fmla="*/ 124 w 133"/>
                  <a:gd name="T19" fmla="*/ 110 h 159"/>
                  <a:gd name="T20" fmla="*/ 111 w 133"/>
                  <a:gd name="T21" fmla="*/ 108 h 159"/>
                  <a:gd name="T22" fmla="*/ 102 w 133"/>
                  <a:gd name="T23" fmla="*/ 112 h 159"/>
                  <a:gd name="T24" fmla="*/ 70 w 133"/>
                  <a:gd name="T25" fmla="*/ 135 h 159"/>
                  <a:gd name="T26" fmla="*/ 37 w 133"/>
                  <a:gd name="T27" fmla="*/ 114 h 159"/>
                  <a:gd name="T28" fmla="*/ 31 w 133"/>
                  <a:gd name="T29" fmla="*/ 84 h 159"/>
                  <a:gd name="T30" fmla="*/ 126 w 133"/>
                  <a:gd name="T31" fmla="*/ 84 h 159"/>
                  <a:gd name="T32" fmla="*/ 131 w 133"/>
                  <a:gd name="T33" fmla="*/ 81 h 159"/>
                  <a:gd name="T34" fmla="*/ 133 w 133"/>
                  <a:gd name="T35" fmla="*/ 77 h 159"/>
                  <a:gd name="T36" fmla="*/ 68 w 133"/>
                  <a:gd name="T37"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159">
                    <a:moveTo>
                      <a:pt x="102" y="62"/>
                    </a:moveTo>
                    <a:cubicBezTo>
                      <a:pt x="33" y="62"/>
                      <a:pt x="33" y="62"/>
                      <a:pt x="33" y="62"/>
                    </a:cubicBezTo>
                    <a:cubicBezTo>
                      <a:pt x="34" y="43"/>
                      <a:pt x="47" y="23"/>
                      <a:pt x="68" y="22"/>
                    </a:cubicBezTo>
                    <a:cubicBezTo>
                      <a:pt x="91" y="23"/>
                      <a:pt x="102" y="42"/>
                      <a:pt x="102" y="62"/>
                    </a:cubicBezTo>
                    <a:close/>
                    <a:moveTo>
                      <a:pt x="68" y="0"/>
                    </a:moveTo>
                    <a:cubicBezTo>
                      <a:pt x="21" y="0"/>
                      <a:pt x="0" y="41"/>
                      <a:pt x="0" y="80"/>
                    </a:cubicBezTo>
                    <a:cubicBezTo>
                      <a:pt x="0" y="128"/>
                      <a:pt x="27" y="159"/>
                      <a:pt x="68" y="159"/>
                    </a:cubicBezTo>
                    <a:cubicBezTo>
                      <a:pt x="97" y="159"/>
                      <a:pt x="120" y="144"/>
                      <a:pt x="129" y="118"/>
                    </a:cubicBezTo>
                    <a:cubicBezTo>
                      <a:pt x="130" y="117"/>
                      <a:pt x="130" y="115"/>
                      <a:pt x="129" y="114"/>
                    </a:cubicBezTo>
                    <a:cubicBezTo>
                      <a:pt x="128" y="112"/>
                      <a:pt x="126" y="111"/>
                      <a:pt x="124" y="110"/>
                    </a:cubicBezTo>
                    <a:cubicBezTo>
                      <a:pt x="111" y="108"/>
                      <a:pt x="111" y="108"/>
                      <a:pt x="111" y="108"/>
                    </a:cubicBezTo>
                    <a:cubicBezTo>
                      <a:pt x="108" y="107"/>
                      <a:pt x="103" y="109"/>
                      <a:pt x="102" y="112"/>
                    </a:cubicBezTo>
                    <a:cubicBezTo>
                      <a:pt x="96" y="127"/>
                      <a:pt x="84" y="135"/>
                      <a:pt x="70" y="135"/>
                    </a:cubicBezTo>
                    <a:cubicBezTo>
                      <a:pt x="56" y="135"/>
                      <a:pt x="43" y="126"/>
                      <a:pt x="37" y="114"/>
                    </a:cubicBezTo>
                    <a:cubicBezTo>
                      <a:pt x="32" y="104"/>
                      <a:pt x="31" y="94"/>
                      <a:pt x="31" y="84"/>
                    </a:cubicBezTo>
                    <a:cubicBezTo>
                      <a:pt x="126" y="84"/>
                      <a:pt x="126" y="84"/>
                      <a:pt x="126" y="84"/>
                    </a:cubicBezTo>
                    <a:cubicBezTo>
                      <a:pt x="128" y="84"/>
                      <a:pt x="130" y="83"/>
                      <a:pt x="131" y="81"/>
                    </a:cubicBezTo>
                    <a:cubicBezTo>
                      <a:pt x="132" y="80"/>
                      <a:pt x="133" y="79"/>
                      <a:pt x="133" y="77"/>
                    </a:cubicBezTo>
                    <a:cubicBezTo>
                      <a:pt x="133" y="40"/>
                      <a:pt x="116" y="0"/>
                      <a:pt x="68"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9" name="Freeform 40">
                <a:extLst>
                  <a:ext uri="{FF2B5EF4-FFF2-40B4-BE49-F238E27FC236}">
                    <a16:creationId xmlns:a16="http://schemas.microsoft.com/office/drawing/2014/main" id="{903C6FE6-3F1B-104E-B68E-3867C6606CFD}"/>
                  </a:ext>
                </a:extLst>
              </p:cNvPr>
              <p:cNvSpPr>
                <a:spLocks/>
              </p:cNvSpPr>
              <p:nvPr/>
            </p:nvSpPr>
            <p:spPr bwMode="auto">
              <a:xfrm>
                <a:off x="17338373" y="6851950"/>
                <a:ext cx="214313" cy="441325"/>
              </a:xfrm>
              <a:custGeom>
                <a:avLst/>
                <a:gdLst>
                  <a:gd name="T0" fmla="*/ 69 w 76"/>
                  <a:gd name="T1" fmla="*/ 0 h 157"/>
                  <a:gd name="T2" fmla="*/ 64 w 76"/>
                  <a:gd name="T3" fmla="*/ 0 h 157"/>
                  <a:gd name="T4" fmla="*/ 26 w 76"/>
                  <a:gd name="T5" fmla="*/ 25 h 157"/>
                  <a:gd name="T6" fmla="*/ 26 w 76"/>
                  <a:gd name="T7" fmla="*/ 11 h 157"/>
                  <a:gd name="T8" fmla="*/ 19 w 76"/>
                  <a:gd name="T9" fmla="*/ 4 h 157"/>
                  <a:gd name="T10" fmla="*/ 7 w 76"/>
                  <a:gd name="T11" fmla="*/ 4 h 157"/>
                  <a:gd name="T12" fmla="*/ 0 w 76"/>
                  <a:gd name="T13" fmla="*/ 11 h 157"/>
                  <a:gd name="T14" fmla="*/ 0 w 76"/>
                  <a:gd name="T15" fmla="*/ 151 h 157"/>
                  <a:gd name="T16" fmla="*/ 7 w 76"/>
                  <a:gd name="T17" fmla="*/ 157 h 157"/>
                  <a:gd name="T18" fmla="*/ 21 w 76"/>
                  <a:gd name="T19" fmla="*/ 157 h 157"/>
                  <a:gd name="T20" fmla="*/ 28 w 76"/>
                  <a:gd name="T21" fmla="*/ 151 h 157"/>
                  <a:gd name="T22" fmla="*/ 28 w 76"/>
                  <a:gd name="T23" fmla="*/ 80 h 157"/>
                  <a:gd name="T24" fmla="*/ 35 w 76"/>
                  <a:gd name="T25" fmla="*/ 49 h 157"/>
                  <a:gd name="T26" fmla="*/ 69 w 76"/>
                  <a:gd name="T27" fmla="*/ 27 h 157"/>
                  <a:gd name="T28" fmla="*/ 76 w 76"/>
                  <a:gd name="T29" fmla="*/ 20 h 157"/>
                  <a:gd name="T30" fmla="*/ 76 w 76"/>
                  <a:gd name="T31" fmla="*/ 7 h 157"/>
                  <a:gd name="T32" fmla="*/ 69 w 76"/>
                  <a:gd name="T3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6" h="157">
                    <a:moveTo>
                      <a:pt x="69" y="0"/>
                    </a:moveTo>
                    <a:cubicBezTo>
                      <a:pt x="67" y="0"/>
                      <a:pt x="66" y="0"/>
                      <a:pt x="64" y="0"/>
                    </a:cubicBezTo>
                    <a:cubicBezTo>
                      <a:pt x="48" y="0"/>
                      <a:pt x="35" y="9"/>
                      <a:pt x="26" y="25"/>
                    </a:cubicBezTo>
                    <a:cubicBezTo>
                      <a:pt x="26" y="11"/>
                      <a:pt x="26" y="11"/>
                      <a:pt x="26" y="11"/>
                    </a:cubicBezTo>
                    <a:cubicBezTo>
                      <a:pt x="26" y="7"/>
                      <a:pt x="23" y="4"/>
                      <a:pt x="19" y="4"/>
                    </a:cubicBezTo>
                    <a:cubicBezTo>
                      <a:pt x="7" y="4"/>
                      <a:pt x="7" y="4"/>
                      <a:pt x="7" y="4"/>
                    </a:cubicBezTo>
                    <a:cubicBezTo>
                      <a:pt x="3" y="4"/>
                      <a:pt x="0" y="7"/>
                      <a:pt x="0" y="11"/>
                    </a:cubicBezTo>
                    <a:cubicBezTo>
                      <a:pt x="0" y="151"/>
                      <a:pt x="0" y="151"/>
                      <a:pt x="0" y="151"/>
                    </a:cubicBezTo>
                    <a:cubicBezTo>
                      <a:pt x="0" y="154"/>
                      <a:pt x="3" y="157"/>
                      <a:pt x="7" y="157"/>
                    </a:cubicBezTo>
                    <a:cubicBezTo>
                      <a:pt x="21" y="157"/>
                      <a:pt x="21" y="157"/>
                      <a:pt x="21" y="157"/>
                    </a:cubicBezTo>
                    <a:cubicBezTo>
                      <a:pt x="24" y="157"/>
                      <a:pt x="28" y="155"/>
                      <a:pt x="28" y="151"/>
                    </a:cubicBezTo>
                    <a:cubicBezTo>
                      <a:pt x="28" y="80"/>
                      <a:pt x="28" y="80"/>
                      <a:pt x="28" y="80"/>
                    </a:cubicBezTo>
                    <a:cubicBezTo>
                      <a:pt x="28" y="69"/>
                      <a:pt x="30" y="60"/>
                      <a:pt x="35" y="49"/>
                    </a:cubicBezTo>
                    <a:cubicBezTo>
                      <a:pt x="43" y="35"/>
                      <a:pt x="54" y="27"/>
                      <a:pt x="69" y="27"/>
                    </a:cubicBezTo>
                    <a:cubicBezTo>
                      <a:pt x="73" y="27"/>
                      <a:pt x="76" y="24"/>
                      <a:pt x="76" y="20"/>
                    </a:cubicBezTo>
                    <a:cubicBezTo>
                      <a:pt x="76" y="7"/>
                      <a:pt x="76" y="7"/>
                      <a:pt x="76" y="7"/>
                    </a:cubicBezTo>
                    <a:cubicBezTo>
                      <a:pt x="76" y="4"/>
                      <a:pt x="73" y="1"/>
                      <a:pt x="69"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0" name="Freeform 41">
                <a:extLst>
                  <a:ext uri="{FF2B5EF4-FFF2-40B4-BE49-F238E27FC236}">
                    <a16:creationId xmlns:a16="http://schemas.microsoft.com/office/drawing/2014/main" id="{5BF95B52-7626-4A41-8DF1-E193D6025272}"/>
                  </a:ext>
                </a:extLst>
              </p:cNvPr>
              <p:cNvSpPr>
                <a:spLocks/>
              </p:cNvSpPr>
              <p:nvPr/>
            </p:nvSpPr>
            <p:spPr bwMode="auto">
              <a:xfrm>
                <a:off x="17590786" y="6845600"/>
                <a:ext cx="369888" cy="447675"/>
              </a:xfrm>
              <a:custGeom>
                <a:avLst/>
                <a:gdLst>
                  <a:gd name="T0" fmla="*/ 124 w 132"/>
                  <a:gd name="T1" fmla="*/ 0 h 159"/>
                  <a:gd name="T2" fmla="*/ 113 w 132"/>
                  <a:gd name="T3" fmla="*/ 0 h 159"/>
                  <a:gd name="T4" fmla="*/ 104 w 132"/>
                  <a:gd name="T5" fmla="*/ 6 h 159"/>
                  <a:gd name="T6" fmla="*/ 69 w 132"/>
                  <a:gd name="T7" fmla="*/ 116 h 159"/>
                  <a:gd name="T8" fmla="*/ 33 w 132"/>
                  <a:gd name="T9" fmla="*/ 6 h 159"/>
                  <a:gd name="T10" fmla="*/ 24 w 132"/>
                  <a:gd name="T11" fmla="*/ 0 h 159"/>
                  <a:gd name="T12" fmla="*/ 9 w 132"/>
                  <a:gd name="T13" fmla="*/ 0 h 159"/>
                  <a:gd name="T14" fmla="*/ 1 w 132"/>
                  <a:gd name="T15" fmla="*/ 3 h 159"/>
                  <a:gd name="T16" fmla="*/ 1 w 132"/>
                  <a:gd name="T17" fmla="*/ 7 h 159"/>
                  <a:gd name="T18" fmla="*/ 50 w 132"/>
                  <a:gd name="T19" fmla="*/ 153 h 159"/>
                  <a:gd name="T20" fmla="*/ 57 w 132"/>
                  <a:gd name="T21" fmla="*/ 159 h 159"/>
                  <a:gd name="T22" fmla="*/ 76 w 132"/>
                  <a:gd name="T23" fmla="*/ 159 h 159"/>
                  <a:gd name="T24" fmla="*/ 84 w 132"/>
                  <a:gd name="T25" fmla="*/ 153 h 159"/>
                  <a:gd name="T26" fmla="*/ 132 w 132"/>
                  <a:gd name="T27" fmla="*/ 7 h 159"/>
                  <a:gd name="T28" fmla="*/ 131 w 132"/>
                  <a:gd name="T29" fmla="*/ 3 h 159"/>
                  <a:gd name="T30" fmla="*/ 124 w 132"/>
                  <a:gd name="T31"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 h="159">
                    <a:moveTo>
                      <a:pt x="124" y="0"/>
                    </a:moveTo>
                    <a:cubicBezTo>
                      <a:pt x="113" y="0"/>
                      <a:pt x="113" y="0"/>
                      <a:pt x="113" y="0"/>
                    </a:cubicBezTo>
                    <a:cubicBezTo>
                      <a:pt x="110" y="0"/>
                      <a:pt x="105" y="2"/>
                      <a:pt x="104" y="6"/>
                    </a:cubicBezTo>
                    <a:cubicBezTo>
                      <a:pt x="69" y="116"/>
                      <a:pt x="69" y="116"/>
                      <a:pt x="69" y="116"/>
                    </a:cubicBezTo>
                    <a:cubicBezTo>
                      <a:pt x="33" y="6"/>
                      <a:pt x="33" y="6"/>
                      <a:pt x="33" y="6"/>
                    </a:cubicBezTo>
                    <a:cubicBezTo>
                      <a:pt x="32" y="2"/>
                      <a:pt x="27" y="0"/>
                      <a:pt x="24" y="0"/>
                    </a:cubicBezTo>
                    <a:cubicBezTo>
                      <a:pt x="9" y="0"/>
                      <a:pt x="9" y="0"/>
                      <a:pt x="9" y="0"/>
                    </a:cubicBezTo>
                    <a:cubicBezTo>
                      <a:pt x="6" y="0"/>
                      <a:pt x="3" y="1"/>
                      <a:pt x="1" y="3"/>
                    </a:cubicBezTo>
                    <a:cubicBezTo>
                      <a:pt x="1" y="4"/>
                      <a:pt x="0" y="6"/>
                      <a:pt x="1" y="7"/>
                    </a:cubicBezTo>
                    <a:cubicBezTo>
                      <a:pt x="50" y="153"/>
                      <a:pt x="50" y="153"/>
                      <a:pt x="50" y="153"/>
                    </a:cubicBezTo>
                    <a:cubicBezTo>
                      <a:pt x="51" y="156"/>
                      <a:pt x="53" y="159"/>
                      <a:pt x="57" y="159"/>
                    </a:cubicBezTo>
                    <a:cubicBezTo>
                      <a:pt x="76" y="159"/>
                      <a:pt x="76" y="159"/>
                      <a:pt x="76" y="159"/>
                    </a:cubicBezTo>
                    <a:cubicBezTo>
                      <a:pt x="80" y="159"/>
                      <a:pt x="82" y="157"/>
                      <a:pt x="84" y="153"/>
                    </a:cubicBezTo>
                    <a:cubicBezTo>
                      <a:pt x="132" y="7"/>
                      <a:pt x="132" y="7"/>
                      <a:pt x="132" y="7"/>
                    </a:cubicBezTo>
                    <a:cubicBezTo>
                      <a:pt x="132" y="6"/>
                      <a:pt x="132" y="4"/>
                      <a:pt x="131" y="3"/>
                    </a:cubicBezTo>
                    <a:cubicBezTo>
                      <a:pt x="129" y="1"/>
                      <a:pt x="127" y="0"/>
                      <a:pt x="124"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1" name="Oval 42">
                <a:extLst>
                  <a:ext uri="{FF2B5EF4-FFF2-40B4-BE49-F238E27FC236}">
                    <a16:creationId xmlns:a16="http://schemas.microsoft.com/office/drawing/2014/main" id="{6DDCE648-816C-7343-9739-10299886F0BB}"/>
                  </a:ext>
                </a:extLst>
              </p:cNvPr>
              <p:cNvSpPr>
                <a:spLocks noChangeArrowheads="1"/>
              </p:cNvSpPr>
              <p:nvPr/>
            </p:nvSpPr>
            <p:spPr bwMode="auto">
              <a:xfrm>
                <a:off x="17986073" y="6688437"/>
                <a:ext cx="103188" cy="101600"/>
              </a:xfrm>
              <a:prstGeom prst="ellipse">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2" name="Freeform 43">
                <a:extLst>
                  <a:ext uri="{FF2B5EF4-FFF2-40B4-BE49-F238E27FC236}">
                    <a16:creationId xmlns:a16="http://schemas.microsoft.com/office/drawing/2014/main" id="{C0273208-7777-4B4F-A0F9-F247C781653D}"/>
                  </a:ext>
                </a:extLst>
              </p:cNvPr>
              <p:cNvSpPr>
                <a:spLocks/>
              </p:cNvSpPr>
              <p:nvPr/>
            </p:nvSpPr>
            <p:spPr bwMode="auto">
              <a:xfrm>
                <a:off x="17994011" y="6844012"/>
                <a:ext cx="87313" cy="454025"/>
              </a:xfrm>
              <a:custGeom>
                <a:avLst/>
                <a:gdLst>
                  <a:gd name="T0" fmla="*/ 23 w 31"/>
                  <a:gd name="T1" fmla="*/ 0 h 162"/>
                  <a:gd name="T2" fmla="*/ 8 w 31"/>
                  <a:gd name="T3" fmla="*/ 0 h 162"/>
                  <a:gd name="T4" fmla="*/ 0 w 31"/>
                  <a:gd name="T5" fmla="*/ 7 h 162"/>
                  <a:gd name="T6" fmla="*/ 0 w 31"/>
                  <a:gd name="T7" fmla="*/ 155 h 162"/>
                  <a:gd name="T8" fmla="*/ 3 w 31"/>
                  <a:gd name="T9" fmla="*/ 160 h 162"/>
                  <a:gd name="T10" fmla="*/ 8 w 31"/>
                  <a:gd name="T11" fmla="*/ 162 h 162"/>
                  <a:gd name="T12" fmla="*/ 23 w 31"/>
                  <a:gd name="T13" fmla="*/ 162 h 162"/>
                  <a:gd name="T14" fmla="*/ 23 w 31"/>
                  <a:gd name="T15" fmla="*/ 162 h 162"/>
                  <a:gd name="T16" fmla="*/ 31 w 31"/>
                  <a:gd name="T17" fmla="*/ 155 h 162"/>
                  <a:gd name="T18" fmla="*/ 31 w 31"/>
                  <a:gd name="T19" fmla="*/ 7 h 162"/>
                  <a:gd name="T20" fmla="*/ 23 w 31"/>
                  <a:gd name="T21"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162">
                    <a:moveTo>
                      <a:pt x="23" y="0"/>
                    </a:moveTo>
                    <a:cubicBezTo>
                      <a:pt x="8" y="0"/>
                      <a:pt x="8" y="0"/>
                      <a:pt x="8" y="0"/>
                    </a:cubicBezTo>
                    <a:cubicBezTo>
                      <a:pt x="4" y="0"/>
                      <a:pt x="0" y="3"/>
                      <a:pt x="0" y="7"/>
                    </a:cubicBezTo>
                    <a:cubicBezTo>
                      <a:pt x="0" y="155"/>
                      <a:pt x="0" y="155"/>
                      <a:pt x="0" y="155"/>
                    </a:cubicBezTo>
                    <a:cubicBezTo>
                      <a:pt x="0" y="157"/>
                      <a:pt x="1" y="159"/>
                      <a:pt x="3" y="160"/>
                    </a:cubicBezTo>
                    <a:cubicBezTo>
                      <a:pt x="4" y="161"/>
                      <a:pt x="6" y="162"/>
                      <a:pt x="8" y="162"/>
                    </a:cubicBezTo>
                    <a:cubicBezTo>
                      <a:pt x="23" y="162"/>
                      <a:pt x="23" y="162"/>
                      <a:pt x="23" y="162"/>
                    </a:cubicBezTo>
                    <a:cubicBezTo>
                      <a:pt x="23" y="162"/>
                      <a:pt x="23" y="162"/>
                      <a:pt x="23" y="162"/>
                    </a:cubicBezTo>
                    <a:cubicBezTo>
                      <a:pt x="27" y="162"/>
                      <a:pt x="31" y="159"/>
                      <a:pt x="31" y="155"/>
                    </a:cubicBezTo>
                    <a:cubicBezTo>
                      <a:pt x="31" y="7"/>
                      <a:pt x="31" y="7"/>
                      <a:pt x="31" y="7"/>
                    </a:cubicBezTo>
                    <a:cubicBezTo>
                      <a:pt x="31" y="3"/>
                      <a:pt x="27" y="0"/>
                      <a:pt x="23"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3" name="Freeform 44">
                <a:extLst>
                  <a:ext uri="{FF2B5EF4-FFF2-40B4-BE49-F238E27FC236}">
                    <a16:creationId xmlns:a16="http://schemas.microsoft.com/office/drawing/2014/main" id="{90C0FF33-2871-4D41-8062-A359124766AE}"/>
                  </a:ext>
                </a:extLst>
              </p:cNvPr>
              <p:cNvSpPr>
                <a:spLocks/>
              </p:cNvSpPr>
              <p:nvPr/>
            </p:nvSpPr>
            <p:spPr bwMode="auto">
              <a:xfrm>
                <a:off x="18132123" y="6848775"/>
                <a:ext cx="338138" cy="446088"/>
              </a:xfrm>
              <a:custGeom>
                <a:avLst/>
                <a:gdLst>
                  <a:gd name="T0" fmla="*/ 113 w 121"/>
                  <a:gd name="T1" fmla="*/ 99 h 159"/>
                  <a:gd name="T2" fmla="*/ 101 w 121"/>
                  <a:gd name="T3" fmla="*/ 99 h 159"/>
                  <a:gd name="T4" fmla="*/ 93 w 121"/>
                  <a:gd name="T5" fmla="*/ 104 h 159"/>
                  <a:gd name="T6" fmla="*/ 63 w 121"/>
                  <a:gd name="T7" fmla="*/ 135 h 159"/>
                  <a:gd name="T8" fmla="*/ 30 w 121"/>
                  <a:gd name="T9" fmla="*/ 78 h 159"/>
                  <a:gd name="T10" fmla="*/ 64 w 121"/>
                  <a:gd name="T11" fmla="*/ 24 h 159"/>
                  <a:gd name="T12" fmla="*/ 93 w 121"/>
                  <a:gd name="T13" fmla="*/ 53 h 159"/>
                  <a:gd name="T14" fmla="*/ 100 w 121"/>
                  <a:gd name="T15" fmla="*/ 60 h 159"/>
                  <a:gd name="T16" fmla="*/ 114 w 121"/>
                  <a:gd name="T17" fmla="*/ 60 h 159"/>
                  <a:gd name="T18" fmla="*/ 121 w 121"/>
                  <a:gd name="T19" fmla="*/ 52 h 159"/>
                  <a:gd name="T20" fmla="*/ 64 w 121"/>
                  <a:gd name="T21" fmla="*/ 0 h 159"/>
                  <a:gd name="T22" fmla="*/ 63 w 121"/>
                  <a:gd name="T23" fmla="*/ 0 h 159"/>
                  <a:gd name="T24" fmla="*/ 62 w 121"/>
                  <a:gd name="T25" fmla="*/ 0 h 159"/>
                  <a:gd name="T26" fmla="*/ 0 w 121"/>
                  <a:gd name="T27" fmla="*/ 80 h 159"/>
                  <a:gd name="T28" fmla="*/ 62 w 121"/>
                  <a:gd name="T29" fmla="*/ 159 h 159"/>
                  <a:gd name="T30" fmla="*/ 64 w 121"/>
                  <a:gd name="T31" fmla="*/ 159 h 159"/>
                  <a:gd name="T32" fmla="*/ 121 w 121"/>
                  <a:gd name="T33" fmla="*/ 106 h 159"/>
                  <a:gd name="T34" fmla="*/ 119 w 121"/>
                  <a:gd name="T35" fmla="*/ 101 h 159"/>
                  <a:gd name="T36" fmla="*/ 113 w 121"/>
                  <a:gd name="T37" fmla="*/ 9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1" h="159">
                    <a:moveTo>
                      <a:pt x="113" y="99"/>
                    </a:moveTo>
                    <a:cubicBezTo>
                      <a:pt x="101" y="99"/>
                      <a:pt x="101" y="99"/>
                      <a:pt x="101" y="99"/>
                    </a:cubicBezTo>
                    <a:cubicBezTo>
                      <a:pt x="97" y="99"/>
                      <a:pt x="94" y="101"/>
                      <a:pt x="93" y="104"/>
                    </a:cubicBezTo>
                    <a:cubicBezTo>
                      <a:pt x="89" y="124"/>
                      <a:pt x="78" y="134"/>
                      <a:pt x="63" y="135"/>
                    </a:cubicBezTo>
                    <a:cubicBezTo>
                      <a:pt x="32" y="134"/>
                      <a:pt x="30" y="91"/>
                      <a:pt x="30" y="78"/>
                    </a:cubicBezTo>
                    <a:cubicBezTo>
                      <a:pt x="30" y="52"/>
                      <a:pt x="39" y="25"/>
                      <a:pt x="64" y="24"/>
                    </a:cubicBezTo>
                    <a:cubicBezTo>
                      <a:pt x="79" y="24"/>
                      <a:pt x="90" y="35"/>
                      <a:pt x="93" y="53"/>
                    </a:cubicBezTo>
                    <a:cubicBezTo>
                      <a:pt x="94" y="56"/>
                      <a:pt x="97" y="59"/>
                      <a:pt x="100" y="60"/>
                    </a:cubicBezTo>
                    <a:cubicBezTo>
                      <a:pt x="114" y="60"/>
                      <a:pt x="114" y="60"/>
                      <a:pt x="114" y="60"/>
                    </a:cubicBezTo>
                    <a:cubicBezTo>
                      <a:pt x="118" y="59"/>
                      <a:pt x="121" y="56"/>
                      <a:pt x="121" y="52"/>
                    </a:cubicBezTo>
                    <a:cubicBezTo>
                      <a:pt x="116" y="21"/>
                      <a:pt x="94" y="0"/>
                      <a:pt x="64" y="0"/>
                    </a:cubicBezTo>
                    <a:cubicBezTo>
                      <a:pt x="63" y="0"/>
                      <a:pt x="63" y="0"/>
                      <a:pt x="63" y="0"/>
                    </a:cubicBezTo>
                    <a:cubicBezTo>
                      <a:pt x="62" y="0"/>
                      <a:pt x="62" y="0"/>
                      <a:pt x="62" y="0"/>
                    </a:cubicBezTo>
                    <a:cubicBezTo>
                      <a:pt x="19" y="0"/>
                      <a:pt x="0" y="40"/>
                      <a:pt x="0" y="80"/>
                    </a:cubicBezTo>
                    <a:cubicBezTo>
                      <a:pt x="0" y="116"/>
                      <a:pt x="16" y="159"/>
                      <a:pt x="62" y="159"/>
                    </a:cubicBezTo>
                    <a:cubicBezTo>
                      <a:pt x="64" y="159"/>
                      <a:pt x="64" y="159"/>
                      <a:pt x="64" y="159"/>
                    </a:cubicBezTo>
                    <a:cubicBezTo>
                      <a:pt x="93" y="159"/>
                      <a:pt x="115" y="138"/>
                      <a:pt x="121" y="106"/>
                    </a:cubicBezTo>
                    <a:cubicBezTo>
                      <a:pt x="121" y="104"/>
                      <a:pt x="121" y="103"/>
                      <a:pt x="119" y="101"/>
                    </a:cubicBezTo>
                    <a:cubicBezTo>
                      <a:pt x="118" y="100"/>
                      <a:pt x="116" y="99"/>
                      <a:pt x="113" y="99"/>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4" name="Freeform 45">
                <a:extLst>
                  <a:ext uri="{FF2B5EF4-FFF2-40B4-BE49-F238E27FC236}">
                    <a16:creationId xmlns:a16="http://schemas.microsoft.com/office/drawing/2014/main" id="{3CCC1195-94A5-6D4F-9E05-715634FCA62E}"/>
                  </a:ext>
                </a:extLst>
              </p:cNvPr>
              <p:cNvSpPr>
                <a:spLocks noEditPoints="1"/>
              </p:cNvSpPr>
              <p:nvPr/>
            </p:nvSpPr>
            <p:spPr bwMode="auto">
              <a:xfrm>
                <a:off x="18506773" y="6848775"/>
                <a:ext cx="373063" cy="446088"/>
              </a:xfrm>
              <a:custGeom>
                <a:avLst/>
                <a:gdLst>
                  <a:gd name="T0" fmla="*/ 102 w 133"/>
                  <a:gd name="T1" fmla="*/ 62 h 159"/>
                  <a:gd name="T2" fmla="*/ 33 w 133"/>
                  <a:gd name="T3" fmla="*/ 62 h 159"/>
                  <a:gd name="T4" fmla="*/ 68 w 133"/>
                  <a:gd name="T5" fmla="*/ 22 h 159"/>
                  <a:gd name="T6" fmla="*/ 102 w 133"/>
                  <a:gd name="T7" fmla="*/ 62 h 159"/>
                  <a:gd name="T8" fmla="*/ 68 w 133"/>
                  <a:gd name="T9" fmla="*/ 0 h 159"/>
                  <a:gd name="T10" fmla="*/ 0 w 133"/>
                  <a:gd name="T11" fmla="*/ 80 h 159"/>
                  <a:gd name="T12" fmla="*/ 68 w 133"/>
                  <a:gd name="T13" fmla="*/ 159 h 159"/>
                  <a:gd name="T14" fmla="*/ 129 w 133"/>
                  <a:gd name="T15" fmla="*/ 118 h 159"/>
                  <a:gd name="T16" fmla="*/ 129 w 133"/>
                  <a:gd name="T17" fmla="*/ 114 h 159"/>
                  <a:gd name="T18" fmla="*/ 124 w 133"/>
                  <a:gd name="T19" fmla="*/ 110 h 159"/>
                  <a:gd name="T20" fmla="*/ 111 w 133"/>
                  <a:gd name="T21" fmla="*/ 108 h 159"/>
                  <a:gd name="T22" fmla="*/ 102 w 133"/>
                  <a:gd name="T23" fmla="*/ 112 h 159"/>
                  <a:gd name="T24" fmla="*/ 69 w 133"/>
                  <a:gd name="T25" fmla="*/ 135 h 159"/>
                  <a:gd name="T26" fmla="*/ 37 w 133"/>
                  <a:gd name="T27" fmla="*/ 114 h 159"/>
                  <a:gd name="T28" fmla="*/ 31 w 133"/>
                  <a:gd name="T29" fmla="*/ 84 h 159"/>
                  <a:gd name="T30" fmla="*/ 126 w 133"/>
                  <a:gd name="T31" fmla="*/ 84 h 159"/>
                  <a:gd name="T32" fmla="*/ 131 w 133"/>
                  <a:gd name="T33" fmla="*/ 81 h 159"/>
                  <a:gd name="T34" fmla="*/ 133 w 133"/>
                  <a:gd name="T35" fmla="*/ 77 h 159"/>
                  <a:gd name="T36" fmla="*/ 68 w 133"/>
                  <a:gd name="T37"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3" h="159">
                    <a:moveTo>
                      <a:pt x="102" y="62"/>
                    </a:moveTo>
                    <a:cubicBezTo>
                      <a:pt x="33" y="62"/>
                      <a:pt x="33" y="62"/>
                      <a:pt x="33" y="62"/>
                    </a:cubicBezTo>
                    <a:cubicBezTo>
                      <a:pt x="34" y="43"/>
                      <a:pt x="47" y="23"/>
                      <a:pt x="68" y="22"/>
                    </a:cubicBezTo>
                    <a:cubicBezTo>
                      <a:pt x="91" y="23"/>
                      <a:pt x="102" y="42"/>
                      <a:pt x="102" y="62"/>
                    </a:cubicBezTo>
                    <a:close/>
                    <a:moveTo>
                      <a:pt x="68" y="0"/>
                    </a:moveTo>
                    <a:cubicBezTo>
                      <a:pt x="21" y="0"/>
                      <a:pt x="0" y="41"/>
                      <a:pt x="0" y="80"/>
                    </a:cubicBezTo>
                    <a:cubicBezTo>
                      <a:pt x="0" y="128"/>
                      <a:pt x="26" y="159"/>
                      <a:pt x="68" y="159"/>
                    </a:cubicBezTo>
                    <a:cubicBezTo>
                      <a:pt x="97" y="159"/>
                      <a:pt x="120" y="144"/>
                      <a:pt x="129" y="118"/>
                    </a:cubicBezTo>
                    <a:cubicBezTo>
                      <a:pt x="130" y="117"/>
                      <a:pt x="130" y="115"/>
                      <a:pt x="129" y="114"/>
                    </a:cubicBezTo>
                    <a:cubicBezTo>
                      <a:pt x="128" y="112"/>
                      <a:pt x="126" y="111"/>
                      <a:pt x="124" y="110"/>
                    </a:cubicBezTo>
                    <a:cubicBezTo>
                      <a:pt x="111" y="108"/>
                      <a:pt x="111" y="108"/>
                      <a:pt x="111" y="108"/>
                    </a:cubicBezTo>
                    <a:cubicBezTo>
                      <a:pt x="108" y="107"/>
                      <a:pt x="103" y="109"/>
                      <a:pt x="102" y="112"/>
                    </a:cubicBezTo>
                    <a:cubicBezTo>
                      <a:pt x="95" y="127"/>
                      <a:pt x="84" y="135"/>
                      <a:pt x="69" y="135"/>
                    </a:cubicBezTo>
                    <a:cubicBezTo>
                      <a:pt x="55" y="135"/>
                      <a:pt x="43" y="126"/>
                      <a:pt x="37" y="114"/>
                    </a:cubicBezTo>
                    <a:cubicBezTo>
                      <a:pt x="32" y="104"/>
                      <a:pt x="31" y="94"/>
                      <a:pt x="31" y="84"/>
                    </a:cubicBezTo>
                    <a:cubicBezTo>
                      <a:pt x="126" y="84"/>
                      <a:pt x="126" y="84"/>
                      <a:pt x="126" y="84"/>
                    </a:cubicBezTo>
                    <a:cubicBezTo>
                      <a:pt x="128" y="84"/>
                      <a:pt x="130" y="83"/>
                      <a:pt x="131" y="81"/>
                    </a:cubicBezTo>
                    <a:cubicBezTo>
                      <a:pt x="132" y="80"/>
                      <a:pt x="133" y="79"/>
                      <a:pt x="133" y="77"/>
                    </a:cubicBezTo>
                    <a:cubicBezTo>
                      <a:pt x="133" y="40"/>
                      <a:pt x="116" y="0"/>
                      <a:pt x="68"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5" name="Freeform 46">
                <a:extLst>
                  <a:ext uri="{FF2B5EF4-FFF2-40B4-BE49-F238E27FC236}">
                    <a16:creationId xmlns:a16="http://schemas.microsoft.com/office/drawing/2014/main" id="{A54128FA-77B3-CB48-8918-2817365EA44C}"/>
                  </a:ext>
                </a:extLst>
              </p:cNvPr>
              <p:cNvSpPr>
                <a:spLocks/>
              </p:cNvSpPr>
              <p:nvPr/>
            </p:nvSpPr>
            <p:spPr bwMode="auto">
              <a:xfrm>
                <a:off x="18908411" y="6848775"/>
                <a:ext cx="352425" cy="446088"/>
              </a:xfrm>
              <a:custGeom>
                <a:avLst/>
                <a:gdLst>
                  <a:gd name="T0" fmla="*/ 108 w 126"/>
                  <a:gd name="T1" fmla="*/ 76 h 159"/>
                  <a:gd name="T2" fmla="*/ 78 w 126"/>
                  <a:gd name="T3" fmla="*/ 65 h 159"/>
                  <a:gd name="T4" fmla="*/ 58 w 126"/>
                  <a:gd name="T5" fmla="*/ 61 h 159"/>
                  <a:gd name="T6" fmla="*/ 35 w 126"/>
                  <a:gd name="T7" fmla="*/ 42 h 159"/>
                  <a:gd name="T8" fmla="*/ 61 w 126"/>
                  <a:gd name="T9" fmla="*/ 23 h 159"/>
                  <a:gd name="T10" fmla="*/ 92 w 126"/>
                  <a:gd name="T11" fmla="*/ 41 h 159"/>
                  <a:gd name="T12" fmla="*/ 99 w 126"/>
                  <a:gd name="T13" fmla="*/ 46 h 159"/>
                  <a:gd name="T14" fmla="*/ 100 w 126"/>
                  <a:gd name="T15" fmla="*/ 46 h 159"/>
                  <a:gd name="T16" fmla="*/ 113 w 126"/>
                  <a:gd name="T17" fmla="*/ 43 h 159"/>
                  <a:gd name="T18" fmla="*/ 118 w 126"/>
                  <a:gd name="T19" fmla="*/ 39 h 159"/>
                  <a:gd name="T20" fmla="*/ 119 w 126"/>
                  <a:gd name="T21" fmla="*/ 34 h 159"/>
                  <a:gd name="T22" fmla="*/ 61 w 126"/>
                  <a:gd name="T23" fmla="*/ 0 h 159"/>
                  <a:gd name="T24" fmla="*/ 5 w 126"/>
                  <a:gd name="T25" fmla="*/ 45 h 159"/>
                  <a:gd name="T26" fmla="*/ 48 w 126"/>
                  <a:gd name="T27" fmla="*/ 89 h 159"/>
                  <a:gd name="T28" fmla="*/ 71 w 126"/>
                  <a:gd name="T29" fmla="*/ 93 h 159"/>
                  <a:gd name="T30" fmla="*/ 96 w 126"/>
                  <a:gd name="T31" fmla="*/ 113 h 159"/>
                  <a:gd name="T32" fmla="*/ 66 w 126"/>
                  <a:gd name="T33" fmla="*/ 135 h 159"/>
                  <a:gd name="T34" fmla="*/ 28 w 126"/>
                  <a:gd name="T35" fmla="*/ 113 h 159"/>
                  <a:gd name="T36" fmla="*/ 20 w 126"/>
                  <a:gd name="T37" fmla="*/ 108 h 159"/>
                  <a:gd name="T38" fmla="*/ 6 w 126"/>
                  <a:gd name="T39" fmla="*/ 111 h 159"/>
                  <a:gd name="T40" fmla="*/ 2 w 126"/>
                  <a:gd name="T41" fmla="*/ 115 h 159"/>
                  <a:gd name="T42" fmla="*/ 1 w 126"/>
                  <a:gd name="T43" fmla="*/ 119 h 159"/>
                  <a:gd name="T44" fmla="*/ 64 w 126"/>
                  <a:gd name="T45" fmla="*/ 159 h 159"/>
                  <a:gd name="T46" fmla="*/ 65 w 126"/>
                  <a:gd name="T47" fmla="*/ 159 h 159"/>
                  <a:gd name="T48" fmla="*/ 126 w 126"/>
                  <a:gd name="T49" fmla="*/ 111 h 159"/>
                  <a:gd name="T50" fmla="*/ 108 w 126"/>
                  <a:gd name="T51" fmla="*/ 7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159">
                    <a:moveTo>
                      <a:pt x="108" y="76"/>
                    </a:moveTo>
                    <a:cubicBezTo>
                      <a:pt x="100" y="69"/>
                      <a:pt x="89" y="67"/>
                      <a:pt x="78" y="65"/>
                    </a:cubicBezTo>
                    <a:cubicBezTo>
                      <a:pt x="58" y="61"/>
                      <a:pt x="58" y="61"/>
                      <a:pt x="58" y="61"/>
                    </a:cubicBezTo>
                    <a:cubicBezTo>
                      <a:pt x="43" y="59"/>
                      <a:pt x="35" y="55"/>
                      <a:pt x="35" y="42"/>
                    </a:cubicBezTo>
                    <a:cubicBezTo>
                      <a:pt x="35" y="24"/>
                      <a:pt x="57" y="23"/>
                      <a:pt x="61" y="23"/>
                    </a:cubicBezTo>
                    <a:cubicBezTo>
                      <a:pt x="76" y="23"/>
                      <a:pt x="87" y="30"/>
                      <a:pt x="92" y="41"/>
                    </a:cubicBezTo>
                    <a:cubicBezTo>
                      <a:pt x="93" y="44"/>
                      <a:pt x="96" y="46"/>
                      <a:pt x="99" y="46"/>
                    </a:cubicBezTo>
                    <a:cubicBezTo>
                      <a:pt x="99" y="46"/>
                      <a:pt x="100" y="46"/>
                      <a:pt x="100" y="46"/>
                    </a:cubicBezTo>
                    <a:cubicBezTo>
                      <a:pt x="113" y="43"/>
                      <a:pt x="113" y="43"/>
                      <a:pt x="113" y="43"/>
                    </a:cubicBezTo>
                    <a:cubicBezTo>
                      <a:pt x="115" y="42"/>
                      <a:pt x="117" y="41"/>
                      <a:pt x="118" y="39"/>
                    </a:cubicBezTo>
                    <a:cubicBezTo>
                      <a:pt x="119" y="38"/>
                      <a:pt x="119" y="36"/>
                      <a:pt x="119" y="34"/>
                    </a:cubicBezTo>
                    <a:cubicBezTo>
                      <a:pt x="111" y="12"/>
                      <a:pt x="91" y="0"/>
                      <a:pt x="61" y="0"/>
                    </a:cubicBezTo>
                    <a:cubicBezTo>
                      <a:pt x="34" y="0"/>
                      <a:pt x="5" y="12"/>
                      <a:pt x="5" y="45"/>
                    </a:cubicBezTo>
                    <a:cubicBezTo>
                      <a:pt x="5" y="68"/>
                      <a:pt x="20" y="83"/>
                      <a:pt x="48" y="89"/>
                    </a:cubicBezTo>
                    <a:cubicBezTo>
                      <a:pt x="71" y="93"/>
                      <a:pt x="71" y="93"/>
                      <a:pt x="71" y="93"/>
                    </a:cubicBezTo>
                    <a:cubicBezTo>
                      <a:pt x="84" y="96"/>
                      <a:pt x="96" y="100"/>
                      <a:pt x="96" y="113"/>
                    </a:cubicBezTo>
                    <a:cubicBezTo>
                      <a:pt x="96" y="133"/>
                      <a:pt x="73" y="135"/>
                      <a:pt x="66" y="135"/>
                    </a:cubicBezTo>
                    <a:cubicBezTo>
                      <a:pt x="52" y="135"/>
                      <a:pt x="33" y="129"/>
                      <a:pt x="28" y="113"/>
                    </a:cubicBezTo>
                    <a:cubicBezTo>
                      <a:pt x="28" y="110"/>
                      <a:pt x="23" y="108"/>
                      <a:pt x="20" y="108"/>
                    </a:cubicBezTo>
                    <a:cubicBezTo>
                      <a:pt x="6" y="111"/>
                      <a:pt x="6" y="111"/>
                      <a:pt x="6" y="111"/>
                    </a:cubicBezTo>
                    <a:cubicBezTo>
                      <a:pt x="4" y="111"/>
                      <a:pt x="3" y="113"/>
                      <a:pt x="2" y="115"/>
                    </a:cubicBezTo>
                    <a:cubicBezTo>
                      <a:pt x="1" y="116"/>
                      <a:pt x="0" y="118"/>
                      <a:pt x="1" y="119"/>
                    </a:cubicBezTo>
                    <a:cubicBezTo>
                      <a:pt x="8" y="144"/>
                      <a:pt x="31" y="159"/>
                      <a:pt x="64" y="159"/>
                    </a:cubicBezTo>
                    <a:cubicBezTo>
                      <a:pt x="65" y="159"/>
                      <a:pt x="65" y="159"/>
                      <a:pt x="65" y="159"/>
                    </a:cubicBezTo>
                    <a:cubicBezTo>
                      <a:pt x="95" y="159"/>
                      <a:pt x="126" y="146"/>
                      <a:pt x="126" y="111"/>
                    </a:cubicBezTo>
                    <a:cubicBezTo>
                      <a:pt x="126" y="96"/>
                      <a:pt x="120" y="84"/>
                      <a:pt x="108" y="76"/>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6" name="Freeform 47">
                <a:extLst>
                  <a:ext uri="{FF2B5EF4-FFF2-40B4-BE49-F238E27FC236}">
                    <a16:creationId xmlns:a16="http://schemas.microsoft.com/office/drawing/2014/main" id="{B62D6814-EE57-4F4E-B6F8-FFD0950E9B19}"/>
                  </a:ext>
                </a:extLst>
              </p:cNvPr>
              <p:cNvSpPr>
                <a:spLocks/>
              </p:cNvSpPr>
              <p:nvPr/>
            </p:nvSpPr>
            <p:spPr bwMode="auto">
              <a:xfrm>
                <a:off x="17490773" y="5918500"/>
                <a:ext cx="509588" cy="700088"/>
              </a:xfrm>
              <a:custGeom>
                <a:avLst/>
                <a:gdLst>
                  <a:gd name="T0" fmla="*/ 9 w 182"/>
                  <a:gd name="T1" fmla="*/ 42 h 249"/>
                  <a:gd name="T2" fmla="*/ 9 w 182"/>
                  <a:gd name="T3" fmla="*/ 9 h 249"/>
                  <a:gd name="T4" fmla="*/ 17 w 182"/>
                  <a:gd name="T5" fmla="*/ 0 h 249"/>
                  <a:gd name="T6" fmla="*/ 168 w 182"/>
                  <a:gd name="T7" fmla="*/ 0 h 249"/>
                  <a:gd name="T8" fmla="*/ 177 w 182"/>
                  <a:gd name="T9" fmla="*/ 9 h 249"/>
                  <a:gd name="T10" fmla="*/ 177 w 182"/>
                  <a:gd name="T11" fmla="*/ 38 h 249"/>
                  <a:gd name="T12" fmla="*/ 166 w 182"/>
                  <a:gd name="T13" fmla="*/ 59 h 249"/>
                  <a:gd name="T14" fmla="*/ 87 w 182"/>
                  <a:gd name="T15" fmla="*/ 171 h 249"/>
                  <a:gd name="T16" fmla="*/ 174 w 182"/>
                  <a:gd name="T17" fmla="*/ 189 h 249"/>
                  <a:gd name="T18" fmla="*/ 182 w 182"/>
                  <a:gd name="T19" fmla="*/ 202 h 249"/>
                  <a:gd name="T20" fmla="*/ 182 w 182"/>
                  <a:gd name="T21" fmla="*/ 238 h 249"/>
                  <a:gd name="T22" fmla="*/ 171 w 182"/>
                  <a:gd name="T23" fmla="*/ 246 h 249"/>
                  <a:gd name="T24" fmla="*/ 11 w 182"/>
                  <a:gd name="T25" fmla="*/ 246 h 249"/>
                  <a:gd name="T26" fmla="*/ 0 w 182"/>
                  <a:gd name="T27" fmla="*/ 239 h 249"/>
                  <a:gd name="T28" fmla="*/ 0 w 182"/>
                  <a:gd name="T29" fmla="*/ 204 h 249"/>
                  <a:gd name="T30" fmla="*/ 6 w 182"/>
                  <a:gd name="T31" fmla="*/ 181 h 249"/>
                  <a:gd name="T32" fmla="*/ 96 w 182"/>
                  <a:gd name="T33" fmla="*/ 51 h 249"/>
                  <a:gd name="T34" fmla="*/ 17 w 182"/>
                  <a:gd name="T35" fmla="*/ 51 h 249"/>
                  <a:gd name="T36" fmla="*/ 9 w 182"/>
                  <a:gd name="T37" fmla="*/ 4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2" h="249">
                    <a:moveTo>
                      <a:pt x="9" y="42"/>
                    </a:moveTo>
                    <a:cubicBezTo>
                      <a:pt x="9" y="9"/>
                      <a:pt x="9" y="9"/>
                      <a:pt x="9" y="9"/>
                    </a:cubicBezTo>
                    <a:cubicBezTo>
                      <a:pt x="9" y="4"/>
                      <a:pt x="12" y="0"/>
                      <a:pt x="17" y="0"/>
                    </a:cubicBezTo>
                    <a:cubicBezTo>
                      <a:pt x="168" y="0"/>
                      <a:pt x="168" y="0"/>
                      <a:pt x="168" y="0"/>
                    </a:cubicBezTo>
                    <a:cubicBezTo>
                      <a:pt x="173" y="0"/>
                      <a:pt x="177" y="4"/>
                      <a:pt x="177" y="9"/>
                    </a:cubicBezTo>
                    <a:cubicBezTo>
                      <a:pt x="177" y="38"/>
                      <a:pt x="177" y="38"/>
                      <a:pt x="177" y="38"/>
                    </a:cubicBezTo>
                    <a:cubicBezTo>
                      <a:pt x="177" y="42"/>
                      <a:pt x="173" y="49"/>
                      <a:pt x="166" y="59"/>
                    </a:cubicBezTo>
                    <a:cubicBezTo>
                      <a:pt x="87" y="171"/>
                      <a:pt x="87" y="171"/>
                      <a:pt x="87" y="171"/>
                    </a:cubicBezTo>
                    <a:cubicBezTo>
                      <a:pt x="116" y="170"/>
                      <a:pt x="147" y="174"/>
                      <a:pt x="174" y="189"/>
                    </a:cubicBezTo>
                    <a:cubicBezTo>
                      <a:pt x="180" y="193"/>
                      <a:pt x="181" y="198"/>
                      <a:pt x="182" y="202"/>
                    </a:cubicBezTo>
                    <a:cubicBezTo>
                      <a:pt x="182" y="238"/>
                      <a:pt x="182" y="238"/>
                      <a:pt x="182" y="238"/>
                    </a:cubicBezTo>
                    <a:cubicBezTo>
                      <a:pt x="182" y="243"/>
                      <a:pt x="176" y="249"/>
                      <a:pt x="171" y="246"/>
                    </a:cubicBezTo>
                    <a:cubicBezTo>
                      <a:pt x="124" y="222"/>
                      <a:pt x="62" y="219"/>
                      <a:pt x="11" y="246"/>
                    </a:cubicBezTo>
                    <a:cubicBezTo>
                      <a:pt x="5" y="249"/>
                      <a:pt x="0" y="244"/>
                      <a:pt x="0" y="239"/>
                    </a:cubicBezTo>
                    <a:cubicBezTo>
                      <a:pt x="0" y="204"/>
                      <a:pt x="0" y="204"/>
                      <a:pt x="0" y="204"/>
                    </a:cubicBezTo>
                    <a:cubicBezTo>
                      <a:pt x="0" y="199"/>
                      <a:pt x="0" y="190"/>
                      <a:pt x="6" y="181"/>
                    </a:cubicBezTo>
                    <a:cubicBezTo>
                      <a:pt x="96" y="51"/>
                      <a:pt x="96" y="51"/>
                      <a:pt x="96" y="51"/>
                    </a:cubicBezTo>
                    <a:cubicBezTo>
                      <a:pt x="17" y="51"/>
                      <a:pt x="17" y="51"/>
                      <a:pt x="17" y="51"/>
                    </a:cubicBezTo>
                    <a:cubicBezTo>
                      <a:pt x="12" y="51"/>
                      <a:pt x="9" y="48"/>
                      <a:pt x="9" y="42"/>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7" name="Freeform 48">
                <a:extLst>
                  <a:ext uri="{FF2B5EF4-FFF2-40B4-BE49-F238E27FC236}">
                    <a16:creationId xmlns:a16="http://schemas.microsoft.com/office/drawing/2014/main" id="{0DD72B14-1F76-FD4C-B61B-2CF78E0044FF}"/>
                  </a:ext>
                </a:extLst>
              </p:cNvPr>
              <p:cNvSpPr>
                <a:spLocks/>
              </p:cNvSpPr>
              <p:nvPr/>
            </p:nvSpPr>
            <p:spPr bwMode="auto">
              <a:xfrm>
                <a:off x="15817548" y="5907387"/>
                <a:ext cx="874713" cy="722313"/>
              </a:xfrm>
              <a:custGeom>
                <a:avLst/>
                <a:gdLst>
                  <a:gd name="T0" fmla="*/ 54 w 312"/>
                  <a:gd name="T1" fmla="*/ 257 h 257"/>
                  <a:gd name="T2" fmla="*/ 8 w 312"/>
                  <a:gd name="T3" fmla="*/ 257 h 257"/>
                  <a:gd name="T4" fmla="*/ 0 w 312"/>
                  <a:gd name="T5" fmla="*/ 250 h 257"/>
                  <a:gd name="T6" fmla="*/ 0 w 312"/>
                  <a:gd name="T7" fmla="*/ 13 h 257"/>
                  <a:gd name="T8" fmla="*/ 8 w 312"/>
                  <a:gd name="T9" fmla="*/ 5 h 257"/>
                  <a:gd name="T10" fmla="*/ 51 w 312"/>
                  <a:gd name="T11" fmla="*/ 5 h 257"/>
                  <a:gd name="T12" fmla="*/ 60 w 312"/>
                  <a:gd name="T13" fmla="*/ 13 h 257"/>
                  <a:gd name="T14" fmla="*/ 60 w 312"/>
                  <a:gd name="T15" fmla="*/ 44 h 257"/>
                  <a:gd name="T16" fmla="*/ 61 w 312"/>
                  <a:gd name="T17" fmla="*/ 44 h 257"/>
                  <a:gd name="T18" fmla="*/ 121 w 312"/>
                  <a:gd name="T19" fmla="*/ 0 h 257"/>
                  <a:gd name="T20" fmla="*/ 181 w 312"/>
                  <a:gd name="T21" fmla="*/ 44 h 257"/>
                  <a:gd name="T22" fmla="*/ 244 w 312"/>
                  <a:gd name="T23" fmla="*/ 0 h 257"/>
                  <a:gd name="T24" fmla="*/ 298 w 312"/>
                  <a:gd name="T25" fmla="*/ 26 h 257"/>
                  <a:gd name="T26" fmla="*/ 309 w 312"/>
                  <a:gd name="T27" fmla="*/ 100 h 257"/>
                  <a:gd name="T28" fmla="*/ 309 w 312"/>
                  <a:gd name="T29" fmla="*/ 249 h 257"/>
                  <a:gd name="T30" fmla="*/ 300 w 312"/>
                  <a:gd name="T31" fmla="*/ 257 h 257"/>
                  <a:gd name="T32" fmla="*/ 254 w 312"/>
                  <a:gd name="T33" fmla="*/ 257 h 257"/>
                  <a:gd name="T34" fmla="*/ 246 w 312"/>
                  <a:gd name="T35" fmla="*/ 249 h 257"/>
                  <a:gd name="T36" fmla="*/ 246 w 312"/>
                  <a:gd name="T37" fmla="*/ 124 h 257"/>
                  <a:gd name="T38" fmla="*/ 245 w 312"/>
                  <a:gd name="T39" fmla="*/ 79 h 257"/>
                  <a:gd name="T40" fmla="*/ 218 w 312"/>
                  <a:gd name="T41" fmla="*/ 59 h 257"/>
                  <a:gd name="T42" fmla="*/ 190 w 312"/>
                  <a:gd name="T43" fmla="*/ 78 h 257"/>
                  <a:gd name="T44" fmla="*/ 186 w 312"/>
                  <a:gd name="T45" fmla="*/ 124 h 257"/>
                  <a:gd name="T46" fmla="*/ 186 w 312"/>
                  <a:gd name="T47" fmla="*/ 249 h 257"/>
                  <a:gd name="T48" fmla="*/ 177 w 312"/>
                  <a:gd name="T49" fmla="*/ 257 h 257"/>
                  <a:gd name="T50" fmla="*/ 131 w 312"/>
                  <a:gd name="T51" fmla="*/ 257 h 257"/>
                  <a:gd name="T52" fmla="*/ 123 w 312"/>
                  <a:gd name="T53" fmla="*/ 249 h 257"/>
                  <a:gd name="T54" fmla="*/ 123 w 312"/>
                  <a:gd name="T55" fmla="*/ 124 h 257"/>
                  <a:gd name="T56" fmla="*/ 94 w 312"/>
                  <a:gd name="T57" fmla="*/ 58 h 257"/>
                  <a:gd name="T58" fmla="*/ 63 w 312"/>
                  <a:gd name="T59" fmla="*/ 124 h 257"/>
                  <a:gd name="T60" fmla="*/ 63 w 312"/>
                  <a:gd name="T61" fmla="*/ 249 h 257"/>
                  <a:gd name="T62" fmla="*/ 54 w 312"/>
                  <a:gd name="T63"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2" h="257">
                    <a:moveTo>
                      <a:pt x="54" y="257"/>
                    </a:moveTo>
                    <a:cubicBezTo>
                      <a:pt x="8" y="257"/>
                      <a:pt x="8" y="257"/>
                      <a:pt x="8" y="257"/>
                    </a:cubicBezTo>
                    <a:cubicBezTo>
                      <a:pt x="3" y="257"/>
                      <a:pt x="0" y="254"/>
                      <a:pt x="0" y="250"/>
                    </a:cubicBezTo>
                    <a:cubicBezTo>
                      <a:pt x="0" y="13"/>
                      <a:pt x="0" y="13"/>
                      <a:pt x="0" y="13"/>
                    </a:cubicBezTo>
                    <a:cubicBezTo>
                      <a:pt x="0" y="9"/>
                      <a:pt x="4" y="5"/>
                      <a:pt x="8" y="5"/>
                    </a:cubicBezTo>
                    <a:cubicBezTo>
                      <a:pt x="51" y="5"/>
                      <a:pt x="51" y="5"/>
                      <a:pt x="51" y="5"/>
                    </a:cubicBezTo>
                    <a:cubicBezTo>
                      <a:pt x="56" y="5"/>
                      <a:pt x="59" y="8"/>
                      <a:pt x="60" y="13"/>
                    </a:cubicBezTo>
                    <a:cubicBezTo>
                      <a:pt x="60" y="44"/>
                      <a:pt x="60" y="44"/>
                      <a:pt x="60" y="44"/>
                    </a:cubicBezTo>
                    <a:cubicBezTo>
                      <a:pt x="61" y="44"/>
                      <a:pt x="61" y="44"/>
                      <a:pt x="61" y="44"/>
                    </a:cubicBezTo>
                    <a:cubicBezTo>
                      <a:pt x="72" y="14"/>
                      <a:pt x="93" y="0"/>
                      <a:pt x="121" y="0"/>
                    </a:cubicBezTo>
                    <a:cubicBezTo>
                      <a:pt x="150" y="0"/>
                      <a:pt x="168" y="14"/>
                      <a:pt x="181" y="44"/>
                    </a:cubicBezTo>
                    <a:cubicBezTo>
                      <a:pt x="192" y="14"/>
                      <a:pt x="217" y="0"/>
                      <a:pt x="244" y="0"/>
                    </a:cubicBezTo>
                    <a:cubicBezTo>
                      <a:pt x="264" y="0"/>
                      <a:pt x="285" y="8"/>
                      <a:pt x="298" y="26"/>
                    </a:cubicBezTo>
                    <a:cubicBezTo>
                      <a:pt x="312" y="46"/>
                      <a:pt x="309" y="74"/>
                      <a:pt x="309" y="100"/>
                    </a:cubicBezTo>
                    <a:cubicBezTo>
                      <a:pt x="309" y="249"/>
                      <a:pt x="309" y="249"/>
                      <a:pt x="309" y="249"/>
                    </a:cubicBezTo>
                    <a:cubicBezTo>
                      <a:pt x="309" y="253"/>
                      <a:pt x="305" y="257"/>
                      <a:pt x="300" y="257"/>
                    </a:cubicBezTo>
                    <a:cubicBezTo>
                      <a:pt x="254" y="257"/>
                      <a:pt x="254" y="257"/>
                      <a:pt x="254" y="257"/>
                    </a:cubicBezTo>
                    <a:cubicBezTo>
                      <a:pt x="250" y="257"/>
                      <a:pt x="246" y="253"/>
                      <a:pt x="246" y="249"/>
                    </a:cubicBezTo>
                    <a:cubicBezTo>
                      <a:pt x="246" y="124"/>
                      <a:pt x="246" y="124"/>
                      <a:pt x="246" y="124"/>
                    </a:cubicBezTo>
                    <a:cubicBezTo>
                      <a:pt x="246" y="114"/>
                      <a:pt x="247" y="89"/>
                      <a:pt x="245" y="79"/>
                    </a:cubicBezTo>
                    <a:cubicBezTo>
                      <a:pt x="241" y="63"/>
                      <a:pt x="231" y="59"/>
                      <a:pt x="218" y="59"/>
                    </a:cubicBezTo>
                    <a:cubicBezTo>
                      <a:pt x="207" y="59"/>
                      <a:pt x="195" y="66"/>
                      <a:pt x="190" y="78"/>
                    </a:cubicBezTo>
                    <a:cubicBezTo>
                      <a:pt x="186" y="90"/>
                      <a:pt x="186" y="110"/>
                      <a:pt x="186" y="124"/>
                    </a:cubicBezTo>
                    <a:cubicBezTo>
                      <a:pt x="186" y="249"/>
                      <a:pt x="186" y="249"/>
                      <a:pt x="186" y="249"/>
                    </a:cubicBezTo>
                    <a:cubicBezTo>
                      <a:pt x="186" y="253"/>
                      <a:pt x="182" y="257"/>
                      <a:pt x="177" y="257"/>
                    </a:cubicBezTo>
                    <a:cubicBezTo>
                      <a:pt x="131" y="257"/>
                      <a:pt x="131" y="257"/>
                      <a:pt x="131" y="257"/>
                    </a:cubicBezTo>
                    <a:cubicBezTo>
                      <a:pt x="127" y="257"/>
                      <a:pt x="123" y="253"/>
                      <a:pt x="123" y="249"/>
                    </a:cubicBezTo>
                    <a:cubicBezTo>
                      <a:pt x="123" y="124"/>
                      <a:pt x="123" y="124"/>
                      <a:pt x="123" y="124"/>
                    </a:cubicBezTo>
                    <a:cubicBezTo>
                      <a:pt x="123" y="97"/>
                      <a:pt x="127" y="58"/>
                      <a:pt x="94" y="58"/>
                    </a:cubicBezTo>
                    <a:cubicBezTo>
                      <a:pt x="61" y="58"/>
                      <a:pt x="63" y="96"/>
                      <a:pt x="63" y="124"/>
                    </a:cubicBezTo>
                    <a:cubicBezTo>
                      <a:pt x="63" y="249"/>
                      <a:pt x="63" y="249"/>
                      <a:pt x="63" y="249"/>
                    </a:cubicBezTo>
                    <a:cubicBezTo>
                      <a:pt x="63" y="253"/>
                      <a:pt x="59" y="257"/>
                      <a:pt x="54" y="257"/>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8" name="Freeform 49">
                <a:extLst>
                  <a:ext uri="{FF2B5EF4-FFF2-40B4-BE49-F238E27FC236}">
                    <a16:creationId xmlns:a16="http://schemas.microsoft.com/office/drawing/2014/main" id="{9744C75C-F0C5-3844-8EBA-3BF22F56DDEC}"/>
                  </a:ext>
                </a:extLst>
              </p:cNvPr>
              <p:cNvSpPr>
                <a:spLocks noEditPoints="1"/>
              </p:cNvSpPr>
              <p:nvPr/>
            </p:nvSpPr>
            <p:spPr bwMode="auto">
              <a:xfrm>
                <a:off x="18062273" y="5907387"/>
                <a:ext cx="585788" cy="736600"/>
              </a:xfrm>
              <a:custGeom>
                <a:avLst/>
                <a:gdLst>
                  <a:gd name="T0" fmla="*/ 104 w 209"/>
                  <a:gd name="T1" fmla="*/ 48 h 262"/>
                  <a:gd name="T2" fmla="*/ 68 w 209"/>
                  <a:gd name="T3" fmla="*/ 123 h 262"/>
                  <a:gd name="T4" fmla="*/ 103 w 209"/>
                  <a:gd name="T5" fmla="*/ 214 h 262"/>
                  <a:gd name="T6" fmla="*/ 141 w 209"/>
                  <a:gd name="T7" fmla="*/ 134 h 262"/>
                  <a:gd name="T8" fmla="*/ 134 w 209"/>
                  <a:gd name="T9" fmla="*/ 71 h 262"/>
                  <a:gd name="T10" fmla="*/ 104 w 209"/>
                  <a:gd name="T11" fmla="*/ 48 h 262"/>
                  <a:gd name="T12" fmla="*/ 103 w 209"/>
                  <a:gd name="T13" fmla="*/ 0 h 262"/>
                  <a:gd name="T14" fmla="*/ 209 w 209"/>
                  <a:gd name="T15" fmla="*/ 133 h 262"/>
                  <a:gd name="T16" fmla="*/ 103 w 209"/>
                  <a:gd name="T17" fmla="*/ 262 h 262"/>
                  <a:gd name="T18" fmla="*/ 0 w 209"/>
                  <a:gd name="T19" fmla="*/ 131 h 262"/>
                  <a:gd name="T20" fmla="*/ 103 w 209"/>
                  <a:gd name="T21"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262">
                    <a:moveTo>
                      <a:pt x="104" y="48"/>
                    </a:moveTo>
                    <a:cubicBezTo>
                      <a:pt x="70" y="48"/>
                      <a:pt x="68" y="94"/>
                      <a:pt x="68" y="123"/>
                    </a:cubicBezTo>
                    <a:cubicBezTo>
                      <a:pt x="68" y="152"/>
                      <a:pt x="67" y="214"/>
                      <a:pt x="103" y="214"/>
                    </a:cubicBezTo>
                    <a:cubicBezTo>
                      <a:pt x="139" y="214"/>
                      <a:pt x="141" y="164"/>
                      <a:pt x="141" y="134"/>
                    </a:cubicBezTo>
                    <a:cubicBezTo>
                      <a:pt x="141" y="114"/>
                      <a:pt x="140" y="90"/>
                      <a:pt x="134" y="71"/>
                    </a:cubicBezTo>
                    <a:cubicBezTo>
                      <a:pt x="129" y="54"/>
                      <a:pt x="118" y="48"/>
                      <a:pt x="104" y="48"/>
                    </a:cubicBezTo>
                    <a:close/>
                    <a:moveTo>
                      <a:pt x="103" y="0"/>
                    </a:moveTo>
                    <a:cubicBezTo>
                      <a:pt x="172" y="0"/>
                      <a:pt x="209" y="58"/>
                      <a:pt x="209" y="133"/>
                    </a:cubicBezTo>
                    <a:cubicBezTo>
                      <a:pt x="209" y="205"/>
                      <a:pt x="168" y="262"/>
                      <a:pt x="103" y="262"/>
                    </a:cubicBezTo>
                    <a:cubicBezTo>
                      <a:pt x="36" y="262"/>
                      <a:pt x="0" y="204"/>
                      <a:pt x="0" y="131"/>
                    </a:cubicBezTo>
                    <a:cubicBezTo>
                      <a:pt x="0" y="57"/>
                      <a:pt x="37" y="0"/>
                      <a:pt x="103" y="0"/>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9" name="Freeform 50">
                <a:extLst>
                  <a:ext uri="{FF2B5EF4-FFF2-40B4-BE49-F238E27FC236}">
                    <a16:creationId xmlns:a16="http://schemas.microsoft.com/office/drawing/2014/main" id="{178B2C5D-8C00-114E-B49E-B72C41716078}"/>
                  </a:ext>
                </a:extLst>
              </p:cNvPr>
              <p:cNvSpPr>
                <a:spLocks/>
              </p:cNvSpPr>
              <p:nvPr/>
            </p:nvSpPr>
            <p:spPr bwMode="auto">
              <a:xfrm>
                <a:off x="18743311" y="5907387"/>
                <a:ext cx="528638" cy="722313"/>
              </a:xfrm>
              <a:custGeom>
                <a:avLst/>
                <a:gdLst>
                  <a:gd name="T0" fmla="*/ 54 w 189"/>
                  <a:gd name="T1" fmla="*/ 257 h 257"/>
                  <a:gd name="T2" fmla="*/ 8 w 189"/>
                  <a:gd name="T3" fmla="*/ 257 h 257"/>
                  <a:gd name="T4" fmla="*/ 0 w 189"/>
                  <a:gd name="T5" fmla="*/ 249 h 257"/>
                  <a:gd name="T6" fmla="*/ 0 w 189"/>
                  <a:gd name="T7" fmla="*/ 13 h 257"/>
                  <a:gd name="T8" fmla="*/ 9 w 189"/>
                  <a:gd name="T9" fmla="*/ 5 h 257"/>
                  <a:gd name="T10" fmla="*/ 52 w 189"/>
                  <a:gd name="T11" fmla="*/ 5 h 257"/>
                  <a:gd name="T12" fmla="*/ 60 w 189"/>
                  <a:gd name="T13" fmla="*/ 11 h 257"/>
                  <a:gd name="T14" fmla="*/ 60 w 189"/>
                  <a:gd name="T15" fmla="*/ 48 h 257"/>
                  <a:gd name="T16" fmla="*/ 61 w 189"/>
                  <a:gd name="T17" fmla="*/ 48 h 257"/>
                  <a:gd name="T18" fmla="*/ 123 w 189"/>
                  <a:gd name="T19" fmla="*/ 0 h 257"/>
                  <a:gd name="T20" fmla="*/ 177 w 189"/>
                  <a:gd name="T21" fmla="*/ 28 h 257"/>
                  <a:gd name="T22" fmla="*/ 189 w 189"/>
                  <a:gd name="T23" fmla="*/ 101 h 257"/>
                  <a:gd name="T24" fmla="*/ 189 w 189"/>
                  <a:gd name="T25" fmla="*/ 250 h 257"/>
                  <a:gd name="T26" fmla="*/ 180 w 189"/>
                  <a:gd name="T27" fmla="*/ 257 h 257"/>
                  <a:gd name="T28" fmla="*/ 134 w 189"/>
                  <a:gd name="T29" fmla="*/ 257 h 257"/>
                  <a:gd name="T30" fmla="*/ 126 w 189"/>
                  <a:gd name="T31" fmla="*/ 250 h 257"/>
                  <a:gd name="T32" fmla="*/ 126 w 189"/>
                  <a:gd name="T33" fmla="*/ 122 h 257"/>
                  <a:gd name="T34" fmla="*/ 97 w 189"/>
                  <a:gd name="T35" fmla="*/ 58 h 257"/>
                  <a:gd name="T36" fmla="*/ 70 w 189"/>
                  <a:gd name="T37" fmla="*/ 77 h 257"/>
                  <a:gd name="T38" fmla="*/ 63 w 189"/>
                  <a:gd name="T39" fmla="*/ 122 h 257"/>
                  <a:gd name="T40" fmla="*/ 63 w 189"/>
                  <a:gd name="T41" fmla="*/ 249 h 257"/>
                  <a:gd name="T42" fmla="*/ 54 w 189"/>
                  <a:gd name="T43" fmla="*/ 257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9" h="257">
                    <a:moveTo>
                      <a:pt x="54" y="257"/>
                    </a:moveTo>
                    <a:cubicBezTo>
                      <a:pt x="8" y="257"/>
                      <a:pt x="8" y="257"/>
                      <a:pt x="8" y="257"/>
                    </a:cubicBezTo>
                    <a:cubicBezTo>
                      <a:pt x="4" y="257"/>
                      <a:pt x="0" y="253"/>
                      <a:pt x="0" y="249"/>
                    </a:cubicBezTo>
                    <a:cubicBezTo>
                      <a:pt x="0" y="13"/>
                      <a:pt x="0" y="13"/>
                      <a:pt x="0" y="13"/>
                    </a:cubicBezTo>
                    <a:cubicBezTo>
                      <a:pt x="0" y="8"/>
                      <a:pt x="4" y="5"/>
                      <a:pt x="9" y="5"/>
                    </a:cubicBezTo>
                    <a:cubicBezTo>
                      <a:pt x="52" y="5"/>
                      <a:pt x="52" y="5"/>
                      <a:pt x="52" y="5"/>
                    </a:cubicBezTo>
                    <a:cubicBezTo>
                      <a:pt x="56" y="5"/>
                      <a:pt x="59" y="8"/>
                      <a:pt x="60" y="11"/>
                    </a:cubicBezTo>
                    <a:cubicBezTo>
                      <a:pt x="60" y="48"/>
                      <a:pt x="60" y="48"/>
                      <a:pt x="60" y="48"/>
                    </a:cubicBezTo>
                    <a:cubicBezTo>
                      <a:pt x="61" y="48"/>
                      <a:pt x="61" y="48"/>
                      <a:pt x="61" y="48"/>
                    </a:cubicBezTo>
                    <a:cubicBezTo>
                      <a:pt x="73" y="15"/>
                      <a:pt x="91" y="0"/>
                      <a:pt x="123" y="0"/>
                    </a:cubicBezTo>
                    <a:cubicBezTo>
                      <a:pt x="144" y="0"/>
                      <a:pt x="164" y="7"/>
                      <a:pt x="177" y="28"/>
                    </a:cubicBezTo>
                    <a:cubicBezTo>
                      <a:pt x="189" y="47"/>
                      <a:pt x="189" y="78"/>
                      <a:pt x="189" y="101"/>
                    </a:cubicBezTo>
                    <a:cubicBezTo>
                      <a:pt x="189" y="250"/>
                      <a:pt x="189" y="250"/>
                      <a:pt x="189" y="250"/>
                    </a:cubicBezTo>
                    <a:cubicBezTo>
                      <a:pt x="188" y="254"/>
                      <a:pt x="185" y="257"/>
                      <a:pt x="180" y="257"/>
                    </a:cubicBezTo>
                    <a:cubicBezTo>
                      <a:pt x="134" y="257"/>
                      <a:pt x="134" y="257"/>
                      <a:pt x="134" y="257"/>
                    </a:cubicBezTo>
                    <a:cubicBezTo>
                      <a:pt x="130" y="257"/>
                      <a:pt x="126" y="254"/>
                      <a:pt x="126" y="250"/>
                    </a:cubicBezTo>
                    <a:cubicBezTo>
                      <a:pt x="126" y="122"/>
                      <a:pt x="126" y="122"/>
                      <a:pt x="126" y="122"/>
                    </a:cubicBezTo>
                    <a:cubicBezTo>
                      <a:pt x="126" y="96"/>
                      <a:pt x="129" y="58"/>
                      <a:pt x="97" y="58"/>
                    </a:cubicBezTo>
                    <a:cubicBezTo>
                      <a:pt x="86" y="58"/>
                      <a:pt x="76" y="65"/>
                      <a:pt x="70" y="77"/>
                    </a:cubicBezTo>
                    <a:cubicBezTo>
                      <a:pt x="64" y="91"/>
                      <a:pt x="63" y="106"/>
                      <a:pt x="63" y="122"/>
                    </a:cubicBezTo>
                    <a:cubicBezTo>
                      <a:pt x="63" y="249"/>
                      <a:pt x="63" y="249"/>
                      <a:pt x="63" y="249"/>
                    </a:cubicBezTo>
                    <a:cubicBezTo>
                      <a:pt x="63" y="253"/>
                      <a:pt x="59" y="257"/>
                      <a:pt x="54" y="257"/>
                    </a:cubicBezTo>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0" name="Freeform 51">
                <a:extLst>
                  <a:ext uri="{FF2B5EF4-FFF2-40B4-BE49-F238E27FC236}">
                    <a16:creationId xmlns:a16="http://schemas.microsoft.com/office/drawing/2014/main" id="{BAA70A5C-1504-E24A-A1B2-428CB0318F79}"/>
                  </a:ext>
                </a:extLst>
              </p:cNvPr>
              <p:cNvSpPr>
                <a:spLocks noEditPoints="1"/>
              </p:cNvSpPr>
              <p:nvPr/>
            </p:nvSpPr>
            <p:spPr bwMode="auto">
              <a:xfrm>
                <a:off x="16795448" y="5902625"/>
                <a:ext cx="622300" cy="738188"/>
              </a:xfrm>
              <a:custGeom>
                <a:avLst/>
                <a:gdLst>
                  <a:gd name="T0" fmla="*/ 218 w 222"/>
                  <a:gd name="T1" fmla="*/ 216 h 263"/>
                  <a:gd name="T2" fmla="*/ 201 w 222"/>
                  <a:gd name="T3" fmla="*/ 173 h 263"/>
                  <a:gd name="T4" fmla="*/ 201 w 222"/>
                  <a:gd name="T5" fmla="*/ 102 h 263"/>
                  <a:gd name="T6" fmla="*/ 180 w 222"/>
                  <a:gd name="T7" fmla="*/ 22 h 263"/>
                  <a:gd name="T8" fmla="*/ 111 w 222"/>
                  <a:gd name="T9" fmla="*/ 0 h 263"/>
                  <a:gd name="T10" fmla="*/ 8 w 222"/>
                  <a:gd name="T11" fmla="*/ 70 h 263"/>
                  <a:gd name="T12" fmla="*/ 15 w 222"/>
                  <a:gd name="T13" fmla="*/ 80 h 263"/>
                  <a:gd name="T14" fmla="*/ 60 w 222"/>
                  <a:gd name="T15" fmla="*/ 84 h 263"/>
                  <a:gd name="T16" fmla="*/ 68 w 222"/>
                  <a:gd name="T17" fmla="*/ 76 h 263"/>
                  <a:gd name="T18" fmla="*/ 105 w 222"/>
                  <a:gd name="T19" fmla="*/ 48 h 263"/>
                  <a:gd name="T20" fmla="*/ 130 w 222"/>
                  <a:gd name="T21" fmla="*/ 60 h 263"/>
                  <a:gd name="T22" fmla="*/ 136 w 222"/>
                  <a:gd name="T23" fmla="*/ 94 h 263"/>
                  <a:gd name="T24" fmla="*/ 136 w 222"/>
                  <a:gd name="T25" fmla="*/ 100 h 263"/>
                  <a:gd name="T26" fmla="*/ 49 w 222"/>
                  <a:gd name="T27" fmla="*/ 116 h 263"/>
                  <a:gd name="T28" fmla="*/ 0 w 222"/>
                  <a:gd name="T29" fmla="*/ 191 h 263"/>
                  <a:gd name="T30" fmla="*/ 69 w 222"/>
                  <a:gd name="T31" fmla="*/ 263 h 263"/>
                  <a:gd name="T32" fmla="*/ 145 w 222"/>
                  <a:gd name="T33" fmla="*/ 229 h 263"/>
                  <a:gd name="T34" fmla="*/ 172 w 222"/>
                  <a:gd name="T35" fmla="*/ 260 h 263"/>
                  <a:gd name="T36" fmla="*/ 182 w 222"/>
                  <a:gd name="T37" fmla="*/ 259 h 263"/>
                  <a:gd name="T38" fmla="*/ 182 w 222"/>
                  <a:gd name="T39" fmla="*/ 259 h 263"/>
                  <a:gd name="T40" fmla="*/ 218 w 222"/>
                  <a:gd name="T41" fmla="*/ 228 h 263"/>
                  <a:gd name="T42" fmla="*/ 218 w 222"/>
                  <a:gd name="T43" fmla="*/ 216 h 263"/>
                  <a:gd name="T44" fmla="*/ 127 w 222"/>
                  <a:gd name="T45" fmla="*/ 195 h 263"/>
                  <a:gd name="T46" fmla="*/ 95 w 222"/>
                  <a:gd name="T47" fmla="*/ 216 h 263"/>
                  <a:gd name="T48" fmla="*/ 68 w 222"/>
                  <a:gd name="T49" fmla="*/ 183 h 263"/>
                  <a:gd name="T50" fmla="*/ 136 w 222"/>
                  <a:gd name="T51" fmla="*/ 137 h 263"/>
                  <a:gd name="T52" fmla="*/ 136 w 222"/>
                  <a:gd name="T53" fmla="*/ 146 h 263"/>
                  <a:gd name="T54" fmla="*/ 127 w 222"/>
                  <a:gd name="T55" fmla="*/ 19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2" h="263">
                    <a:moveTo>
                      <a:pt x="218" y="216"/>
                    </a:moveTo>
                    <a:cubicBezTo>
                      <a:pt x="210" y="204"/>
                      <a:pt x="201" y="195"/>
                      <a:pt x="201" y="173"/>
                    </a:cubicBezTo>
                    <a:cubicBezTo>
                      <a:pt x="201" y="102"/>
                      <a:pt x="201" y="102"/>
                      <a:pt x="201" y="102"/>
                    </a:cubicBezTo>
                    <a:cubicBezTo>
                      <a:pt x="201" y="71"/>
                      <a:pt x="203" y="43"/>
                      <a:pt x="180" y="22"/>
                    </a:cubicBezTo>
                    <a:cubicBezTo>
                      <a:pt x="163" y="6"/>
                      <a:pt x="133" y="0"/>
                      <a:pt x="111" y="0"/>
                    </a:cubicBezTo>
                    <a:cubicBezTo>
                      <a:pt x="67" y="0"/>
                      <a:pt x="18" y="16"/>
                      <a:pt x="8" y="70"/>
                    </a:cubicBezTo>
                    <a:cubicBezTo>
                      <a:pt x="7" y="76"/>
                      <a:pt x="11" y="79"/>
                      <a:pt x="15" y="80"/>
                    </a:cubicBezTo>
                    <a:cubicBezTo>
                      <a:pt x="60" y="84"/>
                      <a:pt x="60" y="84"/>
                      <a:pt x="60" y="84"/>
                    </a:cubicBezTo>
                    <a:cubicBezTo>
                      <a:pt x="64" y="84"/>
                      <a:pt x="67" y="80"/>
                      <a:pt x="68" y="76"/>
                    </a:cubicBezTo>
                    <a:cubicBezTo>
                      <a:pt x="71" y="57"/>
                      <a:pt x="87" y="48"/>
                      <a:pt x="105" y="48"/>
                    </a:cubicBezTo>
                    <a:cubicBezTo>
                      <a:pt x="114" y="48"/>
                      <a:pt x="125" y="52"/>
                      <a:pt x="130" y="60"/>
                    </a:cubicBezTo>
                    <a:cubicBezTo>
                      <a:pt x="137" y="70"/>
                      <a:pt x="136" y="83"/>
                      <a:pt x="136" y="94"/>
                    </a:cubicBezTo>
                    <a:cubicBezTo>
                      <a:pt x="136" y="100"/>
                      <a:pt x="136" y="100"/>
                      <a:pt x="136" y="100"/>
                    </a:cubicBezTo>
                    <a:cubicBezTo>
                      <a:pt x="109" y="103"/>
                      <a:pt x="74" y="105"/>
                      <a:pt x="49" y="116"/>
                    </a:cubicBezTo>
                    <a:cubicBezTo>
                      <a:pt x="21" y="128"/>
                      <a:pt x="0" y="153"/>
                      <a:pt x="0" y="191"/>
                    </a:cubicBezTo>
                    <a:cubicBezTo>
                      <a:pt x="0" y="239"/>
                      <a:pt x="31" y="263"/>
                      <a:pt x="69" y="263"/>
                    </a:cubicBezTo>
                    <a:cubicBezTo>
                      <a:pt x="102" y="263"/>
                      <a:pt x="120" y="255"/>
                      <a:pt x="145" y="229"/>
                    </a:cubicBezTo>
                    <a:cubicBezTo>
                      <a:pt x="153" y="241"/>
                      <a:pt x="156" y="247"/>
                      <a:pt x="172" y="260"/>
                    </a:cubicBezTo>
                    <a:cubicBezTo>
                      <a:pt x="175" y="262"/>
                      <a:pt x="179" y="261"/>
                      <a:pt x="182" y="259"/>
                    </a:cubicBezTo>
                    <a:cubicBezTo>
                      <a:pt x="182" y="259"/>
                      <a:pt x="182" y="259"/>
                      <a:pt x="182" y="259"/>
                    </a:cubicBezTo>
                    <a:cubicBezTo>
                      <a:pt x="192" y="251"/>
                      <a:pt x="208" y="236"/>
                      <a:pt x="218" y="228"/>
                    </a:cubicBezTo>
                    <a:cubicBezTo>
                      <a:pt x="222" y="225"/>
                      <a:pt x="221" y="220"/>
                      <a:pt x="218" y="216"/>
                    </a:cubicBezTo>
                    <a:close/>
                    <a:moveTo>
                      <a:pt x="127" y="195"/>
                    </a:moveTo>
                    <a:cubicBezTo>
                      <a:pt x="120" y="208"/>
                      <a:pt x="108" y="216"/>
                      <a:pt x="95" y="216"/>
                    </a:cubicBezTo>
                    <a:cubicBezTo>
                      <a:pt x="78" y="216"/>
                      <a:pt x="68" y="203"/>
                      <a:pt x="68" y="183"/>
                    </a:cubicBezTo>
                    <a:cubicBezTo>
                      <a:pt x="68" y="144"/>
                      <a:pt x="103" y="137"/>
                      <a:pt x="136" y="137"/>
                    </a:cubicBezTo>
                    <a:cubicBezTo>
                      <a:pt x="136" y="146"/>
                      <a:pt x="136" y="146"/>
                      <a:pt x="136" y="146"/>
                    </a:cubicBezTo>
                    <a:cubicBezTo>
                      <a:pt x="136" y="164"/>
                      <a:pt x="136" y="179"/>
                      <a:pt x="127" y="19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1" name="Freeform 52">
                <a:extLst>
                  <a:ext uri="{FF2B5EF4-FFF2-40B4-BE49-F238E27FC236}">
                    <a16:creationId xmlns:a16="http://schemas.microsoft.com/office/drawing/2014/main" id="{E159687C-D6EC-2649-9F0F-F64177B0B3DD}"/>
                  </a:ext>
                </a:extLst>
              </p:cNvPr>
              <p:cNvSpPr>
                <a:spLocks noEditPoints="1"/>
              </p:cNvSpPr>
              <p:nvPr/>
            </p:nvSpPr>
            <p:spPr bwMode="auto">
              <a:xfrm>
                <a:off x="15106348" y="5902625"/>
                <a:ext cx="619125" cy="738188"/>
              </a:xfrm>
              <a:custGeom>
                <a:avLst/>
                <a:gdLst>
                  <a:gd name="T0" fmla="*/ 218 w 221"/>
                  <a:gd name="T1" fmla="*/ 216 h 263"/>
                  <a:gd name="T2" fmla="*/ 200 w 221"/>
                  <a:gd name="T3" fmla="*/ 173 h 263"/>
                  <a:gd name="T4" fmla="*/ 200 w 221"/>
                  <a:gd name="T5" fmla="*/ 102 h 263"/>
                  <a:gd name="T6" fmla="*/ 180 w 221"/>
                  <a:gd name="T7" fmla="*/ 22 h 263"/>
                  <a:gd name="T8" fmla="*/ 111 w 221"/>
                  <a:gd name="T9" fmla="*/ 0 h 263"/>
                  <a:gd name="T10" fmla="*/ 8 w 221"/>
                  <a:gd name="T11" fmla="*/ 70 h 263"/>
                  <a:gd name="T12" fmla="*/ 15 w 221"/>
                  <a:gd name="T13" fmla="*/ 80 h 263"/>
                  <a:gd name="T14" fmla="*/ 59 w 221"/>
                  <a:gd name="T15" fmla="*/ 84 h 263"/>
                  <a:gd name="T16" fmla="*/ 67 w 221"/>
                  <a:gd name="T17" fmla="*/ 76 h 263"/>
                  <a:gd name="T18" fmla="*/ 104 w 221"/>
                  <a:gd name="T19" fmla="*/ 48 h 263"/>
                  <a:gd name="T20" fmla="*/ 130 w 221"/>
                  <a:gd name="T21" fmla="*/ 60 h 263"/>
                  <a:gd name="T22" fmla="*/ 136 w 221"/>
                  <a:gd name="T23" fmla="*/ 94 h 263"/>
                  <a:gd name="T24" fmla="*/ 136 w 221"/>
                  <a:gd name="T25" fmla="*/ 100 h 263"/>
                  <a:gd name="T26" fmla="*/ 49 w 221"/>
                  <a:gd name="T27" fmla="*/ 116 h 263"/>
                  <a:gd name="T28" fmla="*/ 0 w 221"/>
                  <a:gd name="T29" fmla="*/ 191 h 263"/>
                  <a:gd name="T30" fmla="*/ 69 w 221"/>
                  <a:gd name="T31" fmla="*/ 263 h 263"/>
                  <a:gd name="T32" fmla="*/ 145 w 221"/>
                  <a:gd name="T33" fmla="*/ 229 h 263"/>
                  <a:gd name="T34" fmla="*/ 171 w 221"/>
                  <a:gd name="T35" fmla="*/ 260 h 263"/>
                  <a:gd name="T36" fmla="*/ 182 w 221"/>
                  <a:gd name="T37" fmla="*/ 259 h 263"/>
                  <a:gd name="T38" fmla="*/ 182 w 221"/>
                  <a:gd name="T39" fmla="*/ 259 h 263"/>
                  <a:gd name="T40" fmla="*/ 182 w 221"/>
                  <a:gd name="T41" fmla="*/ 259 h 263"/>
                  <a:gd name="T42" fmla="*/ 182 w 221"/>
                  <a:gd name="T43" fmla="*/ 259 h 263"/>
                  <a:gd name="T44" fmla="*/ 182 w 221"/>
                  <a:gd name="T45" fmla="*/ 259 h 263"/>
                  <a:gd name="T46" fmla="*/ 217 w 221"/>
                  <a:gd name="T47" fmla="*/ 228 h 263"/>
                  <a:gd name="T48" fmla="*/ 218 w 221"/>
                  <a:gd name="T49" fmla="*/ 216 h 263"/>
                  <a:gd name="T50" fmla="*/ 127 w 221"/>
                  <a:gd name="T51" fmla="*/ 195 h 263"/>
                  <a:gd name="T52" fmla="*/ 95 w 221"/>
                  <a:gd name="T53" fmla="*/ 216 h 263"/>
                  <a:gd name="T54" fmla="*/ 67 w 221"/>
                  <a:gd name="T55" fmla="*/ 183 h 263"/>
                  <a:gd name="T56" fmla="*/ 136 w 221"/>
                  <a:gd name="T57" fmla="*/ 137 h 263"/>
                  <a:gd name="T58" fmla="*/ 136 w 221"/>
                  <a:gd name="T59" fmla="*/ 146 h 263"/>
                  <a:gd name="T60" fmla="*/ 127 w 221"/>
                  <a:gd name="T61" fmla="*/ 19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21" h="263">
                    <a:moveTo>
                      <a:pt x="218" y="216"/>
                    </a:moveTo>
                    <a:cubicBezTo>
                      <a:pt x="209" y="204"/>
                      <a:pt x="200" y="195"/>
                      <a:pt x="200" y="173"/>
                    </a:cubicBezTo>
                    <a:cubicBezTo>
                      <a:pt x="200" y="102"/>
                      <a:pt x="200" y="102"/>
                      <a:pt x="200" y="102"/>
                    </a:cubicBezTo>
                    <a:cubicBezTo>
                      <a:pt x="200" y="71"/>
                      <a:pt x="202" y="43"/>
                      <a:pt x="180" y="22"/>
                    </a:cubicBezTo>
                    <a:cubicBezTo>
                      <a:pt x="162" y="6"/>
                      <a:pt x="133" y="0"/>
                      <a:pt x="111" y="0"/>
                    </a:cubicBezTo>
                    <a:cubicBezTo>
                      <a:pt x="67" y="0"/>
                      <a:pt x="18" y="16"/>
                      <a:pt x="8" y="70"/>
                    </a:cubicBezTo>
                    <a:cubicBezTo>
                      <a:pt x="7" y="76"/>
                      <a:pt x="11" y="79"/>
                      <a:pt x="15" y="80"/>
                    </a:cubicBezTo>
                    <a:cubicBezTo>
                      <a:pt x="59" y="84"/>
                      <a:pt x="59" y="84"/>
                      <a:pt x="59" y="84"/>
                    </a:cubicBezTo>
                    <a:cubicBezTo>
                      <a:pt x="63" y="84"/>
                      <a:pt x="66" y="80"/>
                      <a:pt x="67" y="76"/>
                    </a:cubicBezTo>
                    <a:cubicBezTo>
                      <a:pt x="71" y="57"/>
                      <a:pt x="87" y="48"/>
                      <a:pt x="104" y="48"/>
                    </a:cubicBezTo>
                    <a:cubicBezTo>
                      <a:pt x="114" y="48"/>
                      <a:pt x="125" y="52"/>
                      <a:pt x="130" y="60"/>
                    </a:cubicBezTo>
                    <a:cubicBezTo>
                      <a:pt x="137" y="70"/>
                      <a:pt x="136" y="83"/>
                      <a:pt x="136" y="94"/>
                    </a:cubicBezTo>
                    <a:cubicBezTo>
                      <a:pt x="136" y="100"/>
                      <a:pt x="136" y="100"/>
                      <a:pt x="136" y="100"/>
                    </a:cubicBezTo>
                    <a:cubicBezTo>
                      <a:pt x="109" y="103"/>
                      <a:pt x="74" y="105"/>
                      <a:pt x="49" y="116"/>
                    </a:cubicBezTo>
                    <a:cubicBezTo>
                      <a:pt x="20" y="128"/>
                      <a:pt x="0" y="153"/>
                      <a:pt x="0" y="191"/>
                    </a:cubicBezTo>
                    <a:cubicBezTo>
                      <a:pt x="0" y="239"/>
                      <a:pt x="30" y="263"/>
                      <a:pt x="69" y="263"/>
                    </a:cubicBezTo>
                    <a:cubicBezTo>
                      <a:pt x="102" y="263"/>
                      <a:pt x="120" y="255"/>
                      <a:pt x="145" y="229"/>
                    </a:cubicBezTo>
                    <a:cubicBezTo>
                      <a:pt x="153" y="241"/>
                      <a:pt x="156" y="247"/>
                      <a:pt x="171" y="260"/>
                    </a:cubicBezTo>
                    <a:cubicBezTo>
                      <a:pt x="175" y="262"/>
                      <a:pt x="179" y="261"/>
                      <a:pt x="182" y="259"/>
                    </a:cubicBezTo>
                    <a:cubicBezTo>
                      <a:pt x="182" y="259"/>
                      <a:pt x="182" y="259"/>
                      <a:pt x="182" y="259"/>
                    </a:cubicBezTo>
                    <a:cubicBezTo>
                      <a:pt x="182" y="259"/>
                      <a:pt x="182" y="259"/>
                      <a:pt x="182" y="259"/>
                    </a:cubicBezTo>
                    <a:cubicBezTo>
                      <a:pt x="182" y="259"/>
                      <a:pt x="182" y="259"/>
                      <a:pt x="182" y="259"/>
                    </a:cubicBezTo>
                    <a:cubicBezTo>
                      <a:pt x="182" y="259"/>
                      <a:pt x="182" y="259"/>
                      <a:pt x="182" y="259"/>
                    </a:cubicBezTo>
                    <a:cubicBezTo>
                      <a:pt x="191" y="251"/>
                      <a:pt x="208" y="236"/>
                      <a:pt x="217" y="228"/>
                    </a:cubicBezTo>
                    <a:cubicBezTo>
                      <a:pt x="221" y="225"/>
                      <a:pt x="221" y="220"/>
                      <a:pt x="218" y="216"/>
                    </a:cubicBezTo>
                    <a:close/>
                    <a:moveTo>
                      <a:pt x="127" y="195"/>
                    </a:moveTo>
                    <a:cubicBezTo>
                      <a:pt x="120" y="208"/>
                      <a:pt x="108" y="216"/>
                      <a:pt x="95" y="216"/>
                    </a:cubicBezTo>
                    <a:cubicBezTo>
                      <a:pt x="78" y="216"/>
                      <a:pt x="67" y="203"/>
                      <a:pt x="67" y="183"/>
                    </a:cubicBezTo>
                    <a:cubicBezTo>
                      <a:pt x="67" y="144"/>
                      <a:pt x="102" y="137"/>
                      <a:pt x="136" y="137"/>
                    </a:cubicBezTo>
                    <a:cubicBezTo>
                      <a:pt x="136" y="146"/>
                      <a:pt x="136" y="146"/>
                      <a:pt x="136" y="146"/>
                    </a:cubicBezTo>
                    <a:cubicBezTo>
                      <a:pt x="136" y="164"/>
                      <a:pt x="136" y="179"/>
                      <a:pt x="127" y="19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grpSp>
        <p:pic>
          <p:nvPicPr>
            <p:cNvPr id="214" name="Picture 213">
              <a:extLst>
                <a:ext uri="{FF2B5EF4-FFF2-40B4-BE49-F238E27FC236}">
                  <a16:creationId xmlns:a16="http://schemas.microsoft.com/office/drawing/2014/main" id="{E834B856-8FA7-C44A-AD11-021BB9E25F2C}"/>
                </a:ext>
              </a:extLst>
            </p:cNvPr>
            <p:cNvPicPr>
              <a:picLocks noChangeAspect="1"/>
            </p:cNvPicPr>
            <p:nvPr/>
          </p:nvPicPr>
          <p:blipFill>
            <a:blip r:embed="rId4"/>
            <a:stretch>
              <a:fillRect/>
            </a:stretch>
          </p:blipFill>
          <p:spPr>
            <a:xfrm>
              <a:off x="1885243" y="5533680"/>
              <a:ext cx="366440" cy="366440"/>
            </a:xfrm>
            <a:prstGeom prst="rect">
              <a:avLst/>
            </a:prstGeom>
          </p:spPr>
        </p:pic>
        <p:sp>
          <p:nvSpPr>
            <p:cNvPr id="215" name="Rectangle 214">
              <a:extLst>
                <a:ext uri="{FF2B5EF4-FFF2-40B4-BE49-F238E27FC236}">
                  <a16:creationId xmlns:a16="http://schemas.microsoft.com/office/drawing/2014/main" id="{C9A178B5-6BA1-7A42-BD50-711C9D484937}"/>
                </a:ext>
              </a:extLst>
            </p:cNvPr>
            <p:cNvSpPr/>
            <p:nvPr/>
          </p:nvSpPr>
          <p:spPr>
            <a:xfrm>
              <a:off x="2189951" y="5551081"/>
              <a:ext cx="1036462" cy="369332"/>
            </a:xfrm>
            <a:prstGeom prst="rect">
              <a:avLst/>
            </a:prstGeom>
          </p:spPr>
          <p:txBody>
            <a:bodyPr wrap="square">
              <a:spAutoFit/>
            </a:bodyPr>
            <a:lstStyle/>
            <a:p>
              <a:r>
                <a:rPr lang="en-US" sz="900" b="1" dirty="0">
                  <a:solidFill>
                    <a:schemeClr val="tx2"/>
                  </a:solidFill>
                </a:rPr>
                <a:t>VMware Cloud on AWS</a:t>
              </a:r>
            </a:p>
          </p:txBody>
        </p:sp>
        <p:pic>
          <p:nvPicPr>
            <p:cNvPr id="216" name="Picture 215">
              <a:extLst>
                <a:ext uri="{FF2B5EF4-FFF2-40B4-BE49-F238E27FC236}">
                  <a16:creationId xmlns:a16="http://schemas.microsoft.com/office/drawing/2014/main" id="{9D92CC71-38C2-A543-8635-25E0FDB0224A}"/>
                </a:ext>
              </a:extLst>
            </p:cNvPr>
            <p:cNvPicPr>
              <a:picLocks noChangeAspect="1"/>
            </p:cNvPicPr>
            <p:nvPr/>
          </p:nvPicPr>
          <p:blipFill>
            <a:blip r:embed="rId5"/>
            <a:stretch>
              <a:fillRect/>
            </a:stretch>
          </p:blipFill>
          <p:spPr>
            <a:xfrm>
              <a:off x="3683681" y="5356672"/>
              <a:ext cx="440075" cy="270173"/>
            </a:xfrm>
            <a:prstGeom prst="rect">
              <a:avLst/>
            </a:prstGeom>
          </p:spPr>
        </p:pic>
        <p:sp>
          <p:nvSpPr>
            <p:cNvPr id="228" name="Rectangle 227">
              <a:extLst>
                <a:ext uri="{FF2B5EF4-FFF2-40B4-BE49-F238E27FC236}">
                  <a16:creationId xmlns:a16="http://schemas.microsoft.com/office/drawing/2014/main" id="{5BF18DCD-B6AF-6F4D-947C-C8FE238184CA}"/>
                </a:ext>
              </a:extLst>
            </p:cNvPr>
            <p:cNvSpPr/>
            <p:nvPr/>
          </p:nvSpPr>
          <p:spPr>
            <a:xfrm>
              <a:off x="1608554" y="2059490"/>
              <a:ext cx="3063570" cy="99927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dirty="0">
                <a:solidFill>
                  <a:schemeClr val="bg1"/>
                </a:solidFill>
              </a:endParaRPr>
            </a:p>
          </p:txBody>
        </p:sp>
        <p:sp>
          <p:nvSpPr>
            <p:cNvPr id="229" name="TextBox 228">
              <a:extLst>
                <a:ext uri="{FF2B5EF4-FFF2-40B4-BE49-F238E27FC236}">
                  <a16:creationId xmlns:a16="http://schemas.microsoft.com/office/drawing/2014/main" id="{C288CF2D-8AA4-344B-B4D0-1BDF237218A4}"/>
                </a:ext>
              </a:extLst>
            </p:cNvPr>
            <p:cNvSpPr txBox="1"/>
            <p:nvPr/>
          </p:nvSpPr>
          <p:spPr>
            <a:xfrm>
              <a:off x="242406" y="2393976"/>
              <a:ext cx="1066949" cy="369332"/>
            </a:xfrm>
            <a:prstGeom prst="rect">
              <a:avLst/>
            </a:prstGeom>
          </p:spPr>
          <p:txBody>
            <a:bodyPr wrap="square" lIns="0" tIns="0" rIns="0" bIns="0" rtlCol="0">
              <a:spAutoFit/>
            </a:bodyPr>
            <a:lstStyle/>
            <a:p>
              <a:pPr>
                <a:spcAft>
                  <a:spcPts val="600"/>
                </a:spcAft>
              </a:pPr>
              <a:r>
                <a:rPr lang="en-US" sz="1200" dirty="0"/>
                <a:t>Management/Control Plane</a:t>
              </a:r>
            </a:p>
          </p:txBody>
        </p:sp>
        <p:sp>
          <p:nvSpPr>
            <p:cNvPr id="231" name="Left Brace 230">
              <a:extLst>
                <a:ext uri="{FF2B5EF4-FFF2-40B4-BE49-F238E27FC236}">
                  <a16:creationId xmlns:a16="http://schemas.microsoft.com/office/drawing/2014/main" id="{09C83011-1C22-2743-ACB2-1376985E4A6E}"/>
                </a:ext>
              </a:extLst>
            </p:cNvPr>
            <p:cNvSpPr/>
            <p:nvPr/>
          </p:nvSpPr>
          <p:spPr bwMode="gray">
            <a:xfrm>
              <a:off x="1378347" y="2042286"/>
              <a:ext cx="124980" cy="999270"/>
            </a:xfrm>
            <a:prstGeom prst="leftBrace">
              <a:avLst>
                <a:gd name="adj1" fmla="val 128075"/>
                <a:gd name="adj2" fmla="val 50000"/>
              </a:avLst>
            </a:prstGeom>
            <a:ln w="2540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7" name="Rectangle 336">
              <a:extLst>
                <a:ext uri="{FF2B5EF4-FFF2-40B4-BE49-F238E27FC236}">
                  <a16:creationId xmlns:a16="http://schemas.microsoft.com/office/drawing/2014/main" id="{C9E4EA14-DD39-AE4B-B055-06A5CB4F7BAF}"/>
                </a:ext>
              </a:extLst>
            </p:cNvPr>
            <p:cNvSpPr/>
            <p:nvPr/>
          </p:nvSpPr>
          <p:spPr>
            <a:xfrm>
              <a:off x="3169141" y="4228286"/>
              <a:ext cx="1990320" cy="263734"/>
            </a:xfrm>
            <a:prstGeom prst="rect">
              <a:avLst/>
            </a:prstGeom>
            <a:noFill/>
            <a:ln w="25400">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600"/>
                </a:spcAft>
              </a:pPr>
              <a:r>
                <a:rPr lang="en-US" sz="1200" dirty="0">
                  <a:solidFill>
                    <a:schemeClr val="tx1"/>
                  </a:solidFill>
                </a:rPr>
                <a:t>VMs        Containers </a:t>
              </a:r>
            </a:p>
          </p:txBody>
        </p:sp>
        <p:sp>
          <p:nvSpPr>
            <p:cNvPr id="340" name="Freeform 5">
              <a:extLst>
                <a:ext uri="{FF2B5EF4-FFF2-40B4-BE49-F238E27FC236}">
                  <a16:creationId xmlns:a16="http://schemas.microsoft.com/office/drawing/2014/main" id="{E7B73448-972F-BA47-A529-9792814D7872}"/>
                </a:ext>
              </a:extLst>
            </p:cNvPr>
            <p:cNvSpPr>
              <a:spLocks noChangeAspect="1" noEditPoints="1"/>
            </p:cNvSpPr>
            <p:nvPr/>
          </p:nvSpPr>
          <p:spPr bwMode="auto">
            <a:xfrm>
              <a:off x="3636644" y="4253424"/>
              <a:ext cx="220967" cy="220967"/>
            </a:xfrm>
            <a:custGeom>
              <a:avLst/>
              <a:gdLst>
                <a:gd name="T0" fmla="*/ 368 w 384"/>
                <a:gd name="T1" fmla="*/ 16 h 384"/>
                <a:gd name="T2" fmla="*/ 368 w 384"/>
                <a:gd name="T3" fmla="*/ 368 h 384"/>
                <a:gd name="T4" fmla="*/ 16 w 384"/>
                <a:gd name="T5" fmla="*/ 368 h 384"/>
                <a:gd name="T6" fmla="*/ 16 w 384"/>
                <a:gd name="T7" fmla="*/ 16 h 384"/>
                <a:gd name="T8" fmla="*/ 368 w 384"/>
                <a:gd name="T9" fmla="*/ 16 h 384"/>
                <a:gd name="T10" fmla="*/ 384 w 384"/>
                <a:gd name="T11" fmla="*/ 0 h 384"/>
                <a:gd name="T12" fmla="*/ 0 w 384"/>
                <a:gd name="T13" fmla="*/ 0 h 384"/>
                <a:gd name="T14" fmla="*/ 0 w 384"/>
                <a:gd name="T15" fmla="*/ 384 h 384"/>
                <a:gd name="T16" fmla="*/ 384 w 384"/>
                <a:gd name="T17" fmla="*/ 384 h 384"/>
                <a:gd name="T18" fmla="*/ 384 w 384"/>
                <a:gd name="T19" fmla="*/ 0 h 384"/>
                <a:gd name="T20" fmla="*/ 115 w 384"/>
                <a:gd name="T21" fmla="*/ 241 h 384"/>
                <a:gd name="T22" fmla="*/ 127 w 384"/>
                <a:gd name="T23" fmla="*/ 231 h 384"/>
                <a:gd name="T24" fmla="*/ 159 w 384"/>
                <a:gd name="T25" fmla="*/ 160 h 384"/>
                <a:gd name="T26" fmla="*/ 160 w 384"/>
                <a:gd name="T27" fmla="*/ 154 h 384"/>
                <a:gd name="T28" fmla="*/ 149 w 384"/>
                <a:gd name="T29" fmla="*/ 144 h 384"/>
                <a:gd name="T30" fmla="*/ 139 w 384"/>
                <a:gd name="T31" fmla="*/ 152 h 384"/>
                <a:gd name="T32" fmla="*/ 115 w 384"/>
                <a:gd name="T33" fmla="*/ 214 h 384"/>
                <a:gd name="T34" fmla="*/ 91 w 384"/>
                <a:gd name="T35" fmla="*/ 152 h 384"/>
                <a:gd name="T36" fmla="*/ 80 w 384"/>
                <a:gd name="T37" fmla="*/ 144 h 384"/>
                <a:gd name="T38" fmla="*/ 69 w 384"/>
                <a:gd name="T39" fmla="*/ 154 h 384"/>
                <a:gd name="T40" fmla="*/ 71 w 384"/>
                <a:gd name="T41" fmla="*/ 160 h 384"/>
                <a:gd name="T42" fmla="*/ 102 w 384"/>
                <a:gd name="T43" fmla="*/ 231 h 384"/>
                <a:gd name="T44" fmla="*/ 114 w 384"/>
                <a:gd name="T45" fmla="*/ 241 h 384"/>
                <a:gd name="T46" fmla="*/ 115 w 384"/>
                <a:gd name="T47" fmla="*/ 241 h 384"/>
                <a:gd name="T48" fmla="*/ 177 w 384"/>
                <a:gd name="T49" fmla="*/ 155 h 384"/>
                <a:gd name="T50" fmla="*/ 177 w 384"/>
                <a:gd name="T51" fmla="*/ 155 h 384"/>
                <a:gd name="T52" fmla="*/ 177 w 384"/>
                <a:gd name="T53" fmla="*/ 230 h 384"/>
                <a:gd name="T54" fmla="*/ 188 w 384"/>
                <a:gd name="T55" fmla="*/ 240 h 384"/>
                <a:gd name="T56" fmla="*/ 198 w 384"/>
                <a:gd name="T57" fmla="*/ 230 h 384"/>
                <a:gd name="T58" fmla="*/ 198 w 384"/>
                <a:gd name="T59" fmla="*/ 186 h 384"/>
                <a:gd name="T60" fmla="*/ 218 w 384"/>
                <a:gd name="T61" fmla="*/ 163 h 384"/>
                <a:gd name="T62" fmla="*/ 237 w 384"/>
                <a:gd name="T63" fmla="*/ 186 h 384"/>
                <a:gd name="T64" fmla="*/ 237 w 384"/>
                <a:gd name="T65" fmla="*/ 230 h 384"/>
                <a:gd name="T66" fmla="*/ 248 w 384"/>
                <a:gd name="T67" fmla="*/ 240 h 384"/>
                <a:gd name="T68" fmla="*/ 259 w 384"/>
                <a:gd name="T69" fmla="*/ 230 h 384"/>
                <a:gd name="T70" fmla="*/ 259 w 384"/>
                <a:gd name="T71" fmla="*/ 186 h 384"/>
                <a:gd name="T72" fmla="*/ 278 w 384"/>
                <a:gd name="T73" fmla="*/ 163 h 384"/>
                <a:gd name="T74" fmla="*/ 297 w 384"/>
                <a:gd name="T75" fmla="*/ 186 h 384"/>
                <a:gd name="T76" fmla="*/ 297 w 384"/>
                <a:gd name="T77" fmla="*/ 230 h 384"/>
                <a:gd name="T78" fmla="*/ 308 w 384"/>
                <a:gd name="T79" fmla="*/ 240 h 384"/>
                <a:gd name="T80" fmla="*/ 318 w 384"/>
                <a:gd name="T81" fmla="*/ 230 h 384"/>
                <a:gd name="T82" fmla="*/ 318 w 384"/>
                <a:gd name="T83" fmla="*/ 180 h 384"/>
                <a:gd name="T84" fmla="*/ 286 w 384"/>
                <a:gd name="T85" fmla="*/ 144 h 384"/>
                <a:gd name="T86" fmla="*/ 254 w 384"/>
                <a:gd name="T87" fmla="*/ 160 h 384"/>
                <a:gd name="T88" fmla="*/ 227 w 384"/>
                <a:gd name="T89" fmla="*/ 144 h 384"/>
                <a:gd name="T90" fmla="*/ 198 w 384"/>
                <a:gd name="T91" fmla="*/ 160 h 384"/>
                <a:gd name="T92" fmla="*/ 198 w 384"/>
                <a:gd name="T93" fmla="*/ 155 h 384"/>
                <a:gd name="T94" fmla="*/ 188 w 384"/>
                <a:gd name="T95" fmla="*/ 145 h 384"/>
                <a:gd name="T96" fmla="*/ 177 w 384"/>
                <a:gd name="T97" fmla="*/ 15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4" h="384">
                  <a:moveTo>
                    <a:pt x="368" y="16"/>
                  </a:moveTo>
                  <a:cubicBezTo>
                    <a:pt x="368" y="368"/>
                    <a:pt x="368" y="368"/>
                    <a:pt x="368" y="368"/>
                  </a:cubicBezTo>
                  <a:cubicBezTo>
                    <a:pt x="16" y="368"/>
                    <a:pt x="16" y="368"/>
                    <a:pt x="16" y="368"/>
                  </a:cubicBezTo>
                  <a:cubicBezTo>
                    <a:pt x="16" y="16"/>
                    <a:pt x="16" y="16"/>
                    <a:pt x="16" y="16"/>
                  </a:cubicBezTo>
                  <a:cubicBezTo>
                    <a:pt x="368" y="16"/>
                    <a:pt x="368" y="16"/>
                    <a:pt x="368" y="16"/>
                  </a:cubicBezTo>
                  <a:moveTo>
                    <a:pt x="384" y="0"/>
                  </a:moveTo>
                  <a:cubicBezTo>
                    <a:pt x="0" y="0"/>
                    <a:pt x="0" y="0"/>
                    <a:pt x="0" y="0"/>
                  </a:cubicBezTo>
                  <a:cubicBezTo>
                    <a:pt x="0" y="384"/>
                    <a:pt x="0" y="384"/>
                    <a:pt x="0" y="384"/>
                  </a:cubicBezTo>
                  <a:cubicBezTo>
                    <a:pt x="384" y="384"/>
                    <a:pt x="384" y="384"/>
                    <a:pt x="384" y="384"/>
                  </a:cubicBezTo>
                  <a:cubicBezTo>
                    <a:pt x="384" y="0"/>
                    <a:pt x="384" y="0"/>
                    <a:pt x="384" y="0"/>
                  </a:cubicBezTo>
                  <a:close/>
                  <a:moveTo>
                    <a:pt x="115" y="241"/>
                  </a:moveTo>
                  <a:cubicBezTo>
                    <a:pt x="121" y="241"/>
                    <a:pt x="125" y="237"/>
                    <a:pt x="127" y="231"/>
                  </a:cubicBezTo>
                  <a:cubicBezTo>
                    <a:pt x="127" y="231"/>
                    <a:pt x="127" y="231"/>
                    <a:pt x="159" y="160"/>
                  </a:cubicBezTo>
                  <a:cubicBezTo>
                    <a:pt x="159" y="159"/>
                    <a:pt x="160" y="157"/>
                    <a:pt x="160" y="154"/>
                  </a:cubicBezTo>
                  <a:cubicBezTo>
                    <a:pt x="160" y="149"/>
                    <a:pt x="155" y="144"/>
                    <a:pt x="149" y="144"/>
                  </a:cubicBezTo>
                  <a:cubicBezTo>
                    <a:pt x="144" y="144"/>
                    <a:pt x="141" y="148"/>
                    <a:pt x="139" y="152"/>
                  </a:cubicBezTo>
                  <a:cubicBezTo>
                    <a:pt x="139" y="152"/>
                    <a:pt x="139" y="152"/>
                    <a:pt x="115" y="214"/>
                  </a:cubicBezTo>
                  <a:cubicBezTo>
                    <a:pt x="115" y="214"/>
                    <a:pt x="115" y="214"/>
                    <a:pt x="91" y="152"/>
                  </a:cubicBezTo>
                  <a:cubicBezTo>
                    <a:pt x="89" y="148"/>
                    <a:pt x="86" y="144"/>
                    <a:pt x="80" y="144"/>
                  </a:cubicBezTo>
                  <a:cubicBezTo>
                    <a:pt x="74" y="144"/>
                    <a:pt x="69" y="149"/>
                    <a:pt x="69" y="154"/>
                  </a:cubicBezTo>
                  <a:cubicBezTo>
                    <a:pt x="69" y="157"/>
                    <a:pt x="70" y="158"/>
                    <a:pt x="71" y="160"/>
                  </a:cubicBezTo>
                  <a:cubicBezTo>
                    <a:pt x="71" y="160"/>
                    <a:pt x="71" y="160"/>
                    <a:pt x="102" y="231"/>
                  </a:cubicBezTo>
                  <a:cubicBezTo>
                    <a:pt x="105" y="237"/>
                    <a:pt x="108" y="241"/>
                    <a:pt x="114" y="241"/>
                  </a:cubicBezTo>
                  <a:cubicBezTo>
                    <a:pt x="114" y="241"/>
                    <a:pt x="114" y="241"/>
                    <a:pt x="115" y="241"/>
                  </a:cubicBezTo>
                  <a:close/>
                  <a:moveTo>
                    <a:pt x="177" y="155"/>
                  </a:moveTo>
                  <a:cubicBezTo>
                    <a:pt x="177" y="155"/>
                    <a:pt x="177" y="155"/>
                    <a:pt x="177" y="155"/>
                  </a:cubicBezTo>
                  <a:cubicBezTo>
                    <a:pt x="177" y="230"/>
                    <a:pt x="177" y="230"/>
                    <a:pt x="177" y="230"/>
                  </a:cubicBezTo>
                  <a:cubicBezTo>
                    <a:pt x="177" y="236"/>
                    <a:pt x="182" y="240"/>
                    <a:pt x="188" y="240"/>
                  </a:cubicBezTo>
                  <a:cubicBezTo>
                    <a:pt x="194" y="240"/>
                    <a:pt x="198" y="236"/>
                    <a:pt x="198" y="230"/>
                  </a:cubicBezTo>
                  <a:cubicBezTo>
                    <a:pt x="198" y="230"/>
                    <a:pt x="198" y="230"/>
                    <a:pt x="198" y="186"/>
                  </a:cubicBezTo>
                  <a:cubicBezTo>
                    <a:pt x="198" y="172"/>
                    <a:pt x="206" y="163"/>
                    <a:pt x="218" y="163"/>
                  </a:cubicBezTo>
                  <a:cubicBezTo>
                    <a:pt x="230" y="163"/>
                    <a:pt x="237" y="172"/>
                    <a:pt x="237" y="186"/>
                  </a:cubicBezTo>
                  <a:cubicBezTo>
                    <a:pt x="237" y="186"/>
                    <a:pt x="237" y="186"/>
                    <a:pt x="237" y="230"/>
                  </a:cubicBezTo>
                  <a:cubicBezTo>
                    <a:pt x="237" y="236"/>
                    <a:pt x="242" y="240"/>
                    <a:pt x="248" y="240"/>
                  </a:cubicBezTo>
                  <a:cubicBezTo>
                    <a:pt x="254" y="240"/>
                    <a:pt x="259" y="236"/>
                    <a:pt x="259" y="230"/>
                  </a:cubicBezTo>
                  <a:cubicBezTo>
                    <a:pt x="259" y="230"/>
                    <a:pt x="259" y="230"/>
                    <a:pt x="259" y="186"/>
                  </a:cubicBezTo>
                  <a:cubicBezTo>
                    <a:pt x="259" y="172"/>
                    <a:pt x="267" y="163"/>
                    <a:pt x="278" y="163"/>
                  </a:cubicBezTo>
                  <a:cubicBezTo>
                    <a:pt x="290" y="163"/>
                    <a:pt x="297" y="171"/>
                    <a:pt x="297" y="186"/>
                  </a:cubicBezTo>
                  <a:cubicBezTo>
                    <a:pt x="297" y="186"/>
                    <a:pt x="297" y="186"/>
                    <a:pt x="297" y="230"/>
                  </a:cubicBezTo>
                  <a:cubicBezTo>
                    <a:pt x="297" y="236"/>
                    <a:pt x="302" y="240"/>
                    <a:pt x="308" y="240"/>
                  </a:cubicBezTo>
                  <a:cubicBezTo>
                    <a:pt x="314" y="240"/>
                    <a:pt x="318" y="236"/>
                    <a:pt x="318" y="230"/>
                  </a:cubicBezTo>
                  <a:cubicBezTo>
                    <a:pt x="318" y="230"/>
                    <a:pt x="318" y="230"/>
                    <a:pt x="318" y="180"/>
                  </a:cubicBezTo>
                  <a:cubicBezTo>
                    <a:pt x="318" y="157"/>
                    <a:pt x="306" y="144"/>
                    <a:pt x="286" y="144"/>
                  </a:cubicBezTo>
                  <a:cubicBezTo>
                    <a:pt x="272" y="144"/>
                    <a:pt x="262" y="150"/>
                    <a:pt x="254" y="160"/>
                  </a:cubicBezTo>
                  <a:cubicBezTo>
                    <a:pt x="250" y="150"/>
                    <a:pt x="240" y="144"/>
                    <a:pt x="227" y="144"/>
                  </a:cubicBezTo>
                  <a:cubicBezTo>
                    <a:pt x="212" y="144"/>
                    <a:pt x="204" y="152"/>
                    <a:pt x="198" y="160"/>
                  </a:cubicBezTo>
                  <a:cubicBezTo>
                    <a:pt x="198" y="160"/>
                    <a:pt x="198" y="160"/>
                    <a:pt x="198" y="155"/>
                  </a:cubicBezTo>
                  <a:cubicBezTo>
                    <a:pt x="198" y="149"/>
                    <a:pt x="194" y="145"/>
                    <a:pt x="188" y="145"/>
                  </a:cubicBezTo>
                  <a:cubicBezTo>
                    <a:pt x="182" y="145"/>
                    <a:pt x="177" y="149"/>
                    <a:pt x="177" y="15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pic>
          <p:nvPicPr>
            <p:cNvPr id="352" name="Graphic 351">
              <a:extLst>
                <a:ext uri="{FF2B5EF4-FFF2-40B4-BE49-F238E27FC236}">
                  <a16:creationId xmlns:a16="http://schemas.microsoft.com/office/drawing/2014/main" id="{46A36680-D916-9B47-9598-8CA8D20A2B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5490" y="4268039"/>
              <a:ext cx="317998" cy="190799"/>
            </a:xfrm>
            <a:prstGeom prst="rect">
              <a:avLst/>
            </a:prstGeom>
          </p:spPr>
        </p:pic>
        <p:grpSp>
          <p:nvGrpSpPr>
            <p:cNvPr id="353" name="Group 352">
              <a:extLst>
                <a:ext uri="{FF2B5EF4-FFF2-40B4-BE49-F238E27FC236}">
                  <a16:creationId xmlns:a16="http://schemas.microsoft.com/office/drawing/2014/main" id="{2A2B44BF-4577-0448-B868-389DE4251E31}"/>
                </a:ext>
              </a:extLst>
            </p:cNvPr>
            <p:cNvGrpSpPr/>
            <p:nvPr/>
          </p:nvGrpSpPr>
          <p:grpSpPr>
            <a:xfrm>
              <a:off x="2046271" y="1626913"/>
              <a:ext cx="2398138" cy="1402242"/>
              <a:chOff x="2025613" y="1708758"/>
              <a:chExt cx="2398138" cy="1402242"/>
            </a:xfrm>
          </p:grpSpPr>
          <p:sp>
            <p:nvSpPr>
              <p:cNvPr id="382" name="TextBox 381">
                <a:extLst>
                  <a:ext uri="{FF2B5EF4-FFF2-40B4-BE49-F238E27FC236}">
                    <a16:creationId xmlns:a16="http://schemas.microsoft.com/office/drawing/2014/main" id="{4F94113C-199F-D348-9EB2-BC3030D0EC3C}"/>
                  </a:ext>
                </a:extLst>
              </p:cNvPr>
              <p:cNvSpPr txBox="1"/>
              <p:nvPr/>
            </p:nvSpPr>
            <p:spPr>
              <a:xfrm>
                <a:off x="2025613" y="2926334"/>
                <a:ext cx="2285999" cy="184666"/>
              </a:xfrm>
              <a:prstGeom prst="rect">
                <a:avLst/>
              </a:prstGeom>
            </p:spPr>
            <p:txBody>
              <a:bodyPr wrap="square" lIns="0" tIns="0" rIns="0" bIns="0" rtlCol="0">
                <a:spAutoFit/>
              </a:bodyPr>
              <a:lstStyle/>
              <a:p>
                <a:pPr algn="ctr">
                  <a:spcAft>
                    <a:spcPts val="600"/>
                  </a:spcAft>
                </a:pPr>
                <a:r>
                  <a:rPr lang="en-US" sz="1200" dirty="0"/>
                  <a:t>NSX Manager Cluster</a:t>
                </a:r>
              </a:p>
            </p:txBody>
          </p:sp>
          <p:grpSp>
            <p:nvGrpSpPr>
              <p:cNvPr id="383" name="Group 382">
                <a:extLst>
                  <a:ext uri="{FF2B5EF4-FFF2-40B4-BE49-F238E27FC236}">
                    <a16:creationId xmlns:a16="http://schemas.microsoft.com/office/drawing/2014/main" id="{EE98ABA9-A9E7-6447-A613-5AE59298A1E9}"/>
                  </a:ext>
                </a:extLst>
              </p:cNvPr>
              <p:cNvGrpSpPr/>
              <p:nvPr/>
            </p:nvGrpSpPr>
            <p:grpSpPr>
              <a:xfrm>
                <a:off x="2841261" y="2240437"/>
                <a:ext cx="625469" cy="625469"/>
                <a:chOff x="6175924" y="-1203490"/>
                <a:chExt cx="1828959" cy="1828959"/>
              </a:xfrm>
            </p:grpSpPr>
            <p:sp>
              <p:nvSpPr>
                <p:cNvPr id="386" name="Oval 385">
                  <a:extLst>
                    <a:ext uri="{FF2B5EF4-FFF2-40B4-BE49-F238E27FC236}">
                      <a16:creationId xmlns:a16="http://schemas.microsoft.com/office/drawing/2014/main" id="{683F1CB1-DB3E-F94A-AFF7-D8710295DD83}"/>
                    </a:ext>
                  </a:extLst>
                </p:cNvPr>
                <p:cNvSpPr/>
                <p:nvPr/>
              </p:nvSpPr>
              <p:spPr>
                <a:xfrm>
                  <a:off x="6175924" y="-120349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87" name="Group 386">
                  <a:extLst>
                    <a:ext uri="{FF2B5EF4-FFF2-40B4-BE49-F238E27FC236}">
                      <a16:creationId xmlns:a16="http://schemas.microsoft.com/office/drawing/2014/main" id="{BA1492B2-A40B-DF40-BADE-485E45F19664}"/>
                    </a:ext>
                  </a:extLst>
                </p:cNvPr>
                <p:cNvGrpSpPr/>
                <p:nvPr/>
              </p:nvGrpSpPr>
              <p:grpSpPr>
                <a:xfrm>
                  <a:off x="6480725" y="-768719"/>
                  <a:ext cx="1224852" cy="1015906"/>
                  <a:chOff x="3895725" y="4733925"/>
                  <a:chExt cx="2159000" cy="1790700"/>
                </a:xfrm>
                <a:solidFill>
                  <a:schemeClr val="bg1"/>
                </a:solidFill>
              </p:grpSpPr>
              <p:sp>
                <p:nvSpPr>
                  <p:cNvPr id="388" name="Freeform 8">
                    <a:extLst>
                      <a:ext uri="{FF2B5EF4-FFF2-40B4-BE49-F238E27FC236}">
                        <a16:creationId xmlns:a16="http://schemas.microsoft.com/office/drawing/2014/main" id="{F9FB6308-FE4E-4246-9F26-0C93353C2332}"/>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89" name="Freeform 9">
                    <a:extLst>
                      <a:ext uri="{FF2B5EF4-FFF2-40B4-BE49-F238E27FC236}">
                        <a16:creationId xmlns:a16="http://schemas.microsoft.com/office/drawing/2014/main" id="{5DB2C80E-7236-A242-A18C-EA20B61CD949}"/>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0" name="Freeform 10">
                    <a:extLst>
                      <a:ext uri="{FF2B5EF4-FFF2-40B4-BE49-F238E27FC236}">
                        <a16:creationId xmlns:a16="http://schemas.microsoft.com/office/drawing/2014/main" id="{9ED15B7D-7CB7-124E-9AFF-C0E5910053B9}"/>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1" name="Freeform 11">
                    <a:extLst>
                      <a:ext uri="{FF2B5EF4-FFF2-40B4-BE49-F238E27FC236}">
                        <a16:creationId xmlns:a16="http://schemas.microsoft.com/office/drawing/2014/main" id="{409AEFA5-6D57-9740-BCD6-26F2894BF06F}"/>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2" name="Freeform 12">
                    <a:extLst>
                      <a:ext uri="{FF2B5EF4-FFF2-40B4-BE49-F238E27FC236}">
                        <a16:creationId xmlns:a16="http://schemas.microsoft.com/office/drawing/2014/main" id="{015107DE-B127-2E44-8575-B2B53F07C3A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93" name="Freeform 13">
                    <a:extLst>
                      <a:ext uri="{FF2B5EF4-FFF2-40B4-BE49-F238E27FC236}">
                        <a16:creationId xmlns:a16="http://schemas.microsoft.com/office/drawing/2014/main" id="{64DE565B-45BC-2348-98DB-8AE64FE303E7}"/>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sp>
            <p:nvSpPr>
              <p:cNvPr id="384" name="Freeform 383">
                <a:extLst>
                  <a:ext uri="{FF2B5EF4-FFF2-40B4-BE49-F238E27FC236}">
                    <a16:creationId xmlns:a16="http://schemas.microsoft.com/office/drawing/2014/main" id="{93A4C40C-84DA-5B4F-9CDA-6871C5C0B706}"/>
                  </a:ext>
                </a:extLst>
              </p:cNvPr>
              <p:cNvSpPr>
                <a:spLocks noChangeAspect="1" noEditPoints="1"/>
              </p:cNvSpPr>
              <p:nvPr/>
            </p:nvSpPr>
            <p:spPr bwMode="auto">
              <a:xfrm>
                <a:off x="3071657" y="1708758"/>
                <a:ext cx="146179" cy="260350"/>
              </a:xfrm>
              <a:custGeom>
                <a:avLst/>
                <a:gdLst>
                  <a:gd name="T0" fmla="*/ 172 w 216"/>
                  <a:gd name="T1" fmla="*/ 158 h 384"/>
                  <a:gd name="T2" fmla="*/ 135 w 216"/>
                  <a:gd name="T3" fmla="*/ 158 h 384"/>
                  <a:gd name="T4" fmla="*/ 108 w 216"/>
                  <a:gd name="T5" fmla="*/ 186 h 384"/>
                  <a:gd name="T6" fmla="*/ 80 w 216"/>
                  <a:gd name="T7" fmla="*/ 158 h 384"/>
                  <a:gd name="T8" fmla="*/ 43 w 216"/>
                  <a:gd name="T9" fmla="*/ 158 h 384"/>
                  <a:gd name="T10" fmla="*/ 0 w 216"/>
                  <a:gd name="T11" fmla="*/ 204 h 384"/>
                  <a:gd name="T12" fmla="*/ 0 w 216"/>
                  <a:gd name="T13" fmla="*/ 384 h 384"/>
                  <a:gd name="T14" fmla="*/ 216 w 216"/>
                  <a:gd name="T15" fmla="*/ 384 h 384"/>
                  <a:gd name="T16" fmla="*/ 216 w 216"/>
                  <a:gd name="T17" fmla="*/ 204 h 384"/>
                  <a:gd name="T18" fmla="*/ 172 w 216"/>
                  <a:gd name="T19" fmla="*/ 158 h 384"/>
                  <a:gd name="T20" fmla="*/ 108 w 216"/>
                  <a:gd name="T21" fmla="*/ 209 h 384"/>
                  <a:gd name="T22" fmla="*/ 127 w 216"/>
                  <a:gd name="T23" fmla="*/ 228 h 384"/>
                  <a:gd name="T24" fmla="*/ 108 w 216"/>
                  <a:gd name="T25" fmla="*/ 248 h 384"/>
                  <a:gd name="T26" fmla="*/ 88 w 216"/>
                  <a:gd name="T27" fmla="*/ 228 h 384"/>
                  <a:gd name="T28" fmla="*/ 108 w 216"/>
                  <a:gd name="T29" fmla="*/ 209 h 384"/>
                  <a:gd name="T30" fmla="*/ 200 w 216"/>
                  <a:gd name="T31" fmla="*/ 368 h 384"/>
                  <a:gd name="T32" fmla="*/ 16 w 216"/>
                  <a:gd name="T33" fmla="*/ 368 h 384"/>
                  <a:gd name="T34" fmla="*/ 16 w 216"/>
                  <a:gd name="T35" fmla="*/ 211 h 384"/>
                  <a:gd name="T36" fmla="*/ 50 w 216"/>
                  <a:gd name="T37" fmla="*/ 174 h 384"/>
                  <a:gd name="T38" fmla="*/ 74 w 216"/>
                  <a:gd name="T39" fmla="*/ 174 h 384"/>
                  <a:gd name="T40" fmla="*/ 97 w 216"/>
                  <a:gd name="T41" fmla="*/ 197 h 384"/>
                  <a:gd name="T42" fmla="*/ 66 w 216"/>
                  <a:gd name="T43" fmla="*/ 228 h 384"/>
                  <a:gd name="T44" fmla="*/ 108 w 216"/>
                  <a:gd name="T45" fmla="*/ 270 h 384"/>
                  <a:gd name="T46" fmla="*/ 150 w 216"/>
                  <a:gd name="T47" fmla="*/ 228 h 384"/>
                  <a:gd name="T48" fmla="*/ 119 w 216"/>
                  <a:gd name="T49" fmla="*/ 197 h 384"/>
                  <a:gd name="T50" fmla="*/ 141 w 216"/>
                  <a:gd name="T51" fmla="*/ 174 h 384"/>
                  <a:gd name="T52" fmla="*/ 165 w 216"/>
                  <a:gd name="T53" fmla="*/ 174 h 384"/>
                  <a:gd name="T54" fmla="*/ 200 w 216"/>
                  <a:gd name="T55" fmla="*/ 211 h 384"/>
                  <a:gd name="T56" fmla="*/ 200 w 216"/>
                  <a:gd name="T57" fmla="*/ 368 h 384"/>
                  <a:gd name="T58" fmla="*/ 108 w 216"/>
                  <a:gd name="T59" fmla="*/ 151 h 384"/>
                  <a:gd name="T60" fmla="*/ 183 w 216"/>
                  <a:gd name="T61" fmla="*/ 75 h 384"/>
                  <a:gd name="T62" fmla="*/ 108 w 216"/>
                  <a:gd name="T63" fmla="*/ 0 h 384"/>
                  <a:gd name="T64" fmla="*/ 32 w 216"/>
                  <a:gd name="T65" fmla="*/ 75 h 384"/>
                  <a:gd name="T66" fmla="*/ 108 w 216"/>
                  <a:gd name="T67" fmla="*/ 151 h 384"/>
                  <a:gd name="T68" fmla="*/ 108 w 216"/>
                  <a:gd name="T69" fmla="*/ 16 h 384"/>
                  <a:gd name="T70" fmla="*/ 167 w 216"/>
                  <a:gd name="T71" fmla="*/ 75 h 384"/>
                  <a:gd name="T72" fmla="*/ 108 w 216"/>
                  <a:gd name="T73" fmla="*/ 135 h 384"/>
                  <a:gd name="T74" fmla="*/ 48 w 216"/>
                  <a:gd name="T75" fmla="*/ 75 h 384"/>
                  <a:gd name="T76" fmla="*/ 108 w 216"/>
                  <a:gd name="T77" fmla="*/ 1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6" h="384">
                    <a:moveTo>
                      <a:pt x="172" y="158"/>
                    </a:moveTo>
                    <a:cubicBezTo>
                      <a:pt x="135" y="158"/>
                      <a:pt x="135" y="158"/>
                      <a:pt x="135" y="158"/>
                    </a:cubicBezTo>
                    <a:cubicBezTo>
                      <a:pt x="108" y="186"/>
                      <a:pt x="108" y="186"/>
                      <a:pt x="108" y="186"/>
                    </a:cubicBezTo>
                    <a:cubicBezTo>
                      <a:pt x="80" y="158"/>
                      <a:pt x="80" y="158"/>
                      <a:pt x="80" y="158"/>
                    </a:cubicBezTo>
                    <a:cubicBezTo>
                      <a:pt x="43" y="158"/>
                      <a:pt x="43" y="158"/>
                      <a:pt x="43" y="158"/>
                    </a:cubicBezTo>
                    <a:cubicBezTo>
                      <a:pt x="0" y="204"/>
                      <a:pt x="0" y="204"/>
                      <a:pt x="0" y="204"/>
                    </a:cubicBezTo>
                    <a:cubicBezTo>
                      <a:pt x="0" y="384"/>
                      <a:pt x="0" y="384"/>
                      <a:pt x="0" y="384"/>
                    </a:cubicBezTo>
                    <a:cubicBezTo>
                      <a:pt x="216" y="384"/>
                      <a:pt x="216" y="384"/>
                      <a:pt x="216" y="384"/>
                    </a:cubicBezTo>
                    <a:cubicBezTo>
                      <a:pt x="216" y="204"/>
                      <a:pt x="216" y="204"/>
                      <a:pt x="216" y="204"/>
                    </a:cubicBezTo>
                    <a:lnTo>
                      <a:pt x="172" y="158"/>
                    </a:lnTo>
                    <a:close/>
                    <a:moveTo>
                      <a:pt x="108" y="209"/>
                    </a:moveTo>
                    <a:cubicBezTo>
                      <a:pt x="127" y="228"/>
                      <a:pt x="127" y="228"/>
                      <a:pt x="127" y="228"/>
                    </a:cubicBezTo>
                    <a:cubicBezTo>
                      <a:pt x="108" y="248"/>
                      <a:pt x="108" y="248"/>
                      <a:pt x="108" y="248"/>
                    </a:cubicBezTo>
                    <a:cubicBezTo>
                      <a:pt x="88" y="228"/>
                      <a:pt x="88" y="228"/>
                      <a:pt x="88" y="228"/>
                    </a:cubicBezTo>
                    <a:lnTo>
                      <a:pt x="108" y="209"/>
                    </a:lnTo>
                    <a:close/>
                    <a:moveTo>
                      <a:pt x="200" y="368"/>
                    </a:moveTo>
                    <a:cubicBezTo>
                      <a:pt x="16" y="368"/>
                      <a:pt x="16" y="368"/>
                      <a:pt x="16" y="368"/>
                    </a:cubicBezTo>
                    <a:cubicBezTo>
                      <a:pt x="16" y="211"/>
                      <a:pt x="16" y="211"/>
                      <a:pt x="16" y="211"/>
                    </a:cubicBezTo>
                    <a:cubicBezTo>
                      <a:pt x="50" y="174"/>
                      <a:pt x="50" y="174"/>
                      <a:pt x="50" y="174"/>
                    </a:cubicBezTo>
                    <a:cubicBezTo>
                      <a:pt x="74" y="174"/>
                      <a:pt x="74" y="174"/>
                      <a:pt x="74" y="174"/>
                    </a:cubicBezTo>
                    <a:cubicBezTo>
                      <a:pt x="97" y="197"/>
                      <a:pt x="97" y="197"/>
                      <a:pt x="97" y="197"/>
                    </a:cubicBezTo>
                    <a:cubicBezTo>
                      <a:pt x="66" y="228"/>
                      <a:pt x="66" y="228"/>
                      <a:pt x="66" y="228"/>
                    </a:cubicBezTo>
                    <a:cubicBezTo>
                      <a:pt x="108" y="270"/>
                      <a:pt x="108" y="270"/>
                      <a:pt x="108" y="270"/>
                    </a:cubicBezTo>
                    <a:cubicBezTo>
                      <a:pt x="150" y="228"/>
                      <a:pt x="150" y="228"/>
                      <a:pt x="150" y="228"/>
                    </a:cubicBezTo>
                    <a:cubicBezTo>
                      <a:pt x="119" y="197"/>
                      <a:pt x="119" y="197"/>
                      <a:pt x="119" y="197"/>
                    </a:cubicBezTo>
                    <a:cubicBezTo>
                      <a:pt x="141" y="174"/>
                      <a:pt x="141" y="174"/>
                      <a:pt x="141" y="174"/>
                    </a:cubicBezTo>
                    <a:cubicBezTo>
                      <a:pt x="165" y="174"/>
                      <a:pt x="165" y="174"/>
                      <a:pt x="165" y="174"/>
                    </a:cubicBezTo>
                    <a:cubicBezTo>
                      <a:pt x="200" y="211"/>
                      <a:pt x="200" y="211"/>
                      <a:pt x="200" y="211"/>
                    </a:cubicBezTo>
                    <a:lnTo>
                      <a:pt x="200" y="368"/>
                    </a:lnTo>
                    <a:close/>
                    <a:moveTo>
                      <a:pt x="108" y="151"/>
                    </a:moveTo>
                    <a:cubicBezTo>
                      <a:pt x="149" y="151"/>
                      <a:pt x="183" y="117"/>
                      <a:pt x="183" y="75"/>
                    </a:cubicBezTo>
                    <a:cubicBezTo>
                      <a:pt x="183" y="34"/>
                      <a:pt x="149" y="0"/>
                      <a:pt x="108" y="0"/>
                    </a:cubicBezTo>
                    <a:cubicBezTo>
                      <a:pt x="66" y="0"/>
                      <a:pt x="32" y="34"/>
                      <a:pt x="32" y="75"/>
                    </a:cubicBezTo>
                    <a:cubicBezTo>
                      <a:pt x="32" y="117"/>
                      <a:pt x="66" y="151"/>
                      <a:pt x="108" y="151"/>
                    </a:cubicBezTo>
                    <a:close/>
                    <a:moveTo>
                      <a:pt x="108" y="16"/>
                    </a:moveTo>
                    <a:cubicBezTo>
                      <a:pt x="141" y="16"/>
                      <a:pt x="167" y="43"/>
                      <a:pt x="167" y="75"/>
                    </a:cubicBezTo>
                    <a:cubicBezTo>
                      <a:pt x="167" y="108"/>
                      <a:pt x="141" y="135"/>
                      <a:pt x="108" y="135"/>
                    </a:cubicBezTo>
                    <a:cubicBezTo>
                      <a:pt x="75" y="135"/>
                      <a:pt x="48" y="108"/>
                      <a:pt x="48" y="75"/>
                    </a:cubicBezTo>
                    <a:cubicBezTo>
                      <a:pt x="48" y="43"/>
                      <a:pt x="75" y="16"/>
                      <a:pt x="108" y="1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85" name="Rectangle 384">
                <a:extLst>
                  <a:ext uri="{FF2B5EF4-FFF2-40B4-BE49-F238E27FC236}">
                    <a16:creationId xmlns:a16="http://schemas.microsoft.com/office/drawing/2014/main" id="{C163C2EB-42B7-644F-BAF6-528892EE5A90}"/>
                  </a:ext>
                </a:extLst>
              </p:cNvPr>
              <p:cNvSpPr/>
              <p:nvPr/>
            </p:nvSpPr>
            <p:spPr>
              <a:xfrm>
                <a:off x="3142965" y="1754905"/>
                <a:ext cx="1280786" cy="244682"/>
              </a:xfrm>
              <a:prstGeom prst="rect">
                <a:avLst/>
              </a:prstGeom>
            </p:spPr>
            <p:txBody>
              <a:bodyPr wrap="square">
                <a:spAutoFit/>
              </a:bodyPr>
              <a:lstStyle/>
              <a:p>
                <a:pPr algn="ctr">
                  <a:lnSpc>
                    <a:spcPct val="90000"/>
                  </a:lnSpc>
                </a:pPr>
                <a:r>
                  <a:rPr lang="en-US" sz="1100" dirty="0">
                    <a:solidFill>
                      <a:schemeClr val="accent2"/>
                    </a:solidFill>
                  </a:rPr>
                  <a:t>GUI/REST/CMP</a:t>
                </a:r>
              </a:p>
            </p:txBody>
          </p:sp>
        </p:grpSp>
        <p:cxnSp>
          <p:nvCxnSpPr>
            <p:cNvPr id="354" name="Straight Arrow Connector 353">
              <a:extLst>
                <a:ext uri="{FF2B5EF4-FFF2-40B4-BE49-F238E27FC236}">
                  <a16:creationId xmlns:a16="http://schemas.microsoft.com/office/drawing/2014/main" id="{92778001-0D3C-4D4C-95EC-E6A0303DD4D9}"/>
                </a:ext>
              </a:extLst>
            </p:cNvPr>
            <p:cNvCxnSpPr>
              <a:cxnSpLocks/>
            </p:cNvCxnSpPr>
            <p:nvPr/>
          </p:nvCxnSpPr>
          <p:spPr bwMode="gray">
            <a:xfrm>
              <a:off x="3169681" y="1876284"/>
              <a:ext cx="0" cy="180911"/>
            </a:xfrm>
            <a:prstGeom prst="straightConnector1">
              <a:avLst/>
            </a:prstGeom>
            <a:ln w="25400">
              <a:solidFill>
                <a:schemeClr val="accent2"/>
              </a:solidFill>
              <a:miter lim="800000"/>
              <a:tailEnd type="triangle"/>
            </a:ln>
          </p:spPr>
          <p:style>
            <a:lnRef idx="1">
              <a:schemeClr val="accent1"/>
            </a:lnRef>
            <a:fillRef idx="0">
              <a:schemeClr val="accent1"/>
            </a:fillRef>
            <a:effectRef idx="0">
              <a:schemeClr val="accent1"/>
            </a:effectRef>
            <a:fontRef idx="minor">
              <a:schemeClr val="tx1"/>
            </a:fontRef>
          </p:style>
        </p:cxnSp>
        <p:grpSp>
          <p:nvGrpSpPr>
            <p:cNvPr id="355" name="Group 354">
              <a:extLst>
                <a:ext uri="{FF2B5EF4-FFF2-40B4-BE49-F238E27FC236}">
                  <a16:creationId xmlns:a16="http://schemas.microsoft.com/office/drawing/2014/main" id="{FBC9A0CC-278B-F644-8161-050ED4999B18}"/>
                </a:ext>
              </a:extLst>
            </p:cNvPr>
            <p:cNvGrpSpPr/>
            <p:nvPr/>
          </p:nvGrpSpPr>
          <p:grpSpPr>
            <a:xfrm>
              <a:off x="4672124" y="2015361"/>
              <a:ext cx="2960410" cy="1040330"/>
              <a:chOff x="4657111" y="2039291"/>
              <a:chExt cx="2960410" cy="1040330"/>
            </a:xfrm>
          </p:grpSpPr>
          <p:sp>
            <p:nvSpPr>
              <p:cNvPr id="374" name="Rectangle 373">
                <a:extLst>
                  <a:ext uri="{FF2B5EF4-FFF2-40B4-BE49-F238E27FC236}">
                    <a16:creationId xmlns:a16="http://schemas.microsoft.com/office/drawing/2014/main" id="{8A11F0FD-6B9A-0E4F-A95E-F6762D4EA6EF}"/>
                  </a:ext>
                </a:extLst>
              </p:cNvPr>
              <p:cNvSpPr/>
              <p:nvPr/>
            </p:nvSpPr>
            <p:spPr>
              <a:xfrm>
                <a:off x="5523846" y="2039291"/>
                <a:ext cx="2093675" cy="99927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dirty="0">
                  <a:solidFill>
                    <a:schemeClr val="bg1"/>
                  </a:solidFill>
                </a:endParaRPr>
              </a:p>
            </p:txBody>
          </p:sp>
          <p:sp>
            <p:nvSpPr>
              <p:cNvPr id="375" name="Rectangle 374">
                <a:extLst>
                  <a:ext uri="{FF2B5EF4-FFF2-40B4-BE49-F238E27FC236}">
                    <a16:creationId xmlns:a16="http://schemas.microsoft.com/office/drawing/2014/main" id="{B688CDBF-ECEE-B748-903C-A3ABF82678B0}"/>
                  </a:ext>
                </a:extLst>
              </p:cNvPr>
              <p:cNvSpPr/>
              <p:nvPr/>
            </p:nvSpPr>
            <p:spPr>
              <a:xfrm>
                <a:off x="5523847" y="2063147"/>
                <a:ext cx="2044808" cy="1016474"/>
              </a:xfrm>
              <a:prstGeom prst="rect">
                <a:avLst/>
              </a:prstGeom>
              <a:solidFill>
                <a:schemeClr val="bg1">
                  <a:lumMod val="95000"/>
                </a:schemeClr>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dirty="0">
                  <a:solidFill>
                    <a:schemeClr val="bg1"/>
                  </a:solidFill>
                </a:endParaRPr>
              </a:p>
            </p:txBody>
          </p:sp>
          <p:grpSp>
            <p:nvGrpSpPr>
              <p:cNvPr id="376" name="Group 375">
                <a:extLst>
                  <a:ext uri="{FF2B5EF4-FFF2-40B4-BE49-F238E27FC236}">
                    <a16:creationId xmlns:a16="http://schemas.microsoft.com/office/drawing/2014/main" id="{819ED37B-21C2-894F-BE51-D6DEBC79DBD0}"/>
                  </a:ext>
                </a:extLst>
              </p:cNvPr>
              <p:cNvGrpSpPr/>
              <p:nvPr/>
            </p:nvGrpSpPr>
            <p:grpSpPr>
              <a:xfrm>
                <a:off x="4657111" y="2088946"/>
                <a:ext cx="2889345" cy="962591"/>
                <a:chOff x="4657111" y="2088946"/>
                <a:chExt cx="2889345" cy="962591"/>
              </a:xfrm>
            </p:grpSpPr>
            <p:sp>
              <p:nvSpPr>
                <p:cNvPr id="377" name="Rectangle 376">
                  <a:extLst>
                    <a:ext uri="{FF2B5EF4-FFF2-40B4-BE49-F238E27FC236}">
                      <a16:creationId xmlns:a16="http://schemas.microsoft.com/office/drawing/2014/main" id="{D168DFB1-ECC6-2746-B76F-C41680C85CC6}"/>
                    </a:ext>
                  </a:extLst>
                </p:cNvPr>
                <p:cNvSpPr/>
                <p:nvPr/>
              </p:nvSpPr>
              <p:spPr>
                <a:xfrm>
                  <a:off x="5571876" y="2088946"/>
                  <a:ext cx="1974580" cy="31042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600"/>
                    </a:spcAft>
                  </a:pPr>
                  <a:r>
                    <a:rPr lang="en-US" sz="1200" dirty="0">
                      <a:solidFill>
                        <a:schemeClr val="bg1"/>
                      </a:solidFill>
                    </a:rPr>
                    <a:t>Cloud Service Manager</a:t>
                  </a:r>
                </a:p>
              </p:txBody>
            </p:sp>
            <p:sp>
              <p:nvSpPr>
                <p:cNvPr id="378" name="Rectangle 377">
                  <a:extLst>
                    <a:ext uri="{FF2B5EF4-FFF2-40B4-BE49-F238E27FC236}">
                      <a16:creationId xmlns:a16="http://schemas.microsoft.com/office/drawing/2014/main" id="{D2882C69-0412-3946-96DC-02A9DCD38989}"/>
                    </a:ext>
                  </a:extLst>
                </p:cNvPr>
                <p:cNvSpPr/>
                <p:nvPr/>
              </p:nvSpPr>
              <p:spPr>
                <a:xfrm>
                  <a:off x="5571876" y="2423223"/>
                  <a:ext cx="1974580" cy="30095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600"/>
                    </a:spcAft>
                  </a:pPr>
                  <a:r>
                    <a:rPr lang="en-US" sz="1200" dirty="0">
                      <a:solidFill>
                        <a:schemeClr val="bg1"/>
                      </a:solidFill>
                    </a:rPr>
                    <a:t>NSX Container Plugin</a:t>
                  </a:r>
                </a:p>
              </p:txBody>
            </p:sp>
            <p:sp>
              <p:nvSpPr>
                <p:cNvPr id="379" name="Rectangle 378">
                  <a:extLst>
                    <a:ext uri="{FF2B5EF4-FFF2-40B4-BE49-F238E27FC236}">
                      <a16:creationId xmlns:a16="http://schemas.microsoft.com/office/drawing/2014/main" id="{173DCA00-F1BC-B246-8F68-59EB88A7B264}"/>
                    </a:ext>
                  </a:extLst>
                </p:cNvPr>
                <p:cNvSpPr/>
                <p:nvPr/>
              </p:nvSpPr>
              <p:spPr>
                <a:xfrm>
                  <a:off x="5571876" y="2741116"/>
                  <a:ext cx="1974580" cy="31042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Aft>
                      <a:spcPts val="600"/>
                    </a:spcAft>
                  </a:pPr>
                  <a:r>
                    <a:rPr lang="en-US" sz="1200" dirty="0">
                      <a:solidFill>
                        <a:schemeClr val="bg1"/>
                      </a:solidFill>
                    </a:rPr>
                    <a:t>vCenter(s)</a:t>
                  </a:r>
                </a:p>
              </p:txBody>
            </p:sp>
            <p:cxnSp>
              <p:nvCxnSpPr>
                <p:cNvPr id="380" name="Straight Arrow Connector 379">
                  <a:extLst>
                    <a:ext uri="{FF2B5EF4-FFF2-40B4-BE49-F238E27FC236}">
                      <a16:creationId xmlns:a16="http://schemas.microsoft.com/office/drawing/2014/main" id="{53034A44-609C-5645-9D6B-5C449D2BEF9F}"/>
                    </a:ext>
                  </a:extLst>
                </p:cNvPr>
                <p:cNvCxnSpPr>
                  <a:cxnSpLocks/>
                  <a:stCxn id="228" idx="3"/>
                </p:cNvCxnSpPr>
                <p:nvPr/>
              </p:nvCxnSpPr>
              <p:spPr bwMode="gray">
                <a:xfrm>
                  <a:off x="4657111" y="2583055"/>
                  <a:ext cx="814855" cy="7046"/>
                </a:xfrm>
                <a:prstGeom prst="straightConnector1">
                  <a:avLst/>
                </a:prstGeom>
                <a:ln w="25400">
                  <a:solidFill>
                    <a:schemeClr val="tx1"/>
                  </a:solidFill>
                  <a:miter lim="8000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81" name="Graphic 380">
                  <a:extLst>
                    <a:ext uri="{FF2B5EF4-FFF2-40B4-BE49-F238E27FC236}">
                      <a16:creationId xmlns:a16="http://schemas.microsoft.com/office/drawing/2014/main" id="{2829A231-007E-D943-9703-ADE41314F7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81320" y="2786263"/>
                  <a:ext cx="236856" cy="236856"/>
                </a:xfrm>
                <a:prstGeom prst="rect">
                  <a:avLst/>
                </a:prstGeom>
              </p:spPr>
            </p:pic>
          </p:grpSp>
        </p:grpSp>
        <p:grpSp>
          <p:nvGrpSpPr>
            <p:cNvPr id="356" name="Group 355">
              <a:extLst>
                <a:ext uri="{FF2B5EF4-FFF2-40B4-BE49-F238E27FC236}">
                  <a16:creationId xmlns:a16="http://schemas.microsoft.com/office/drawing/2014/main" id="{E1C04348-B9C9-9E48-9E97-489F425A3F44}"/>
                </a:ext>
              </a:extLst>
            </p:cNvPr>
            <p:cNvGrpSpPr/>
            <p:nvPr/>
          </p:nvGrpSpPr>
          <p:grpSpPr>
            <a:xfrm>
              <a:off x="3756173" y="2157262"/>
              <a:ext cx="625469" cy="625469"/>
              <a:chOff x="6175924" y="-1203490"/>
              <a:chExt cx="1828959" cy="1828959"/>
            </a:xfrm>
          </p:grpSpPr>
          <p:sp>
            <p:nvSpPr>
              <p:cNvPr id="366" name="Oval 365">
                <a:extLst>
                  <a:ext uri="{FF2B5EF4-FFF2-40B4-BE49-F238E27FC236}">
                    <a16:creationId xmlns:a16="http://schemas.microsoft.com/office/drawing/2014/main" id="{99EE71A5-279A-5D45-B14C-03995FFAE2C5}"/>
                  </a:ext>
                </a:extLst>
              </p:cNvPr>
              <p:cNvSpPr/>
              <p:nvPr/>
            </p:nvSpPr>
            <p:spPr>
              <a:xfrm>
                <a:off x="6175924" y="-120349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67" name="Group 366">
                <a:extLst>
                  <a:ext uri="{FF2B5EF4-FFF2-40B4-BE49-F238E27FC236}">
                    <a16:creationId xmlns:a16="http://schemas.microsoft.com/office/drawing/2014/main" id="{A17EEEEA-5843-F846-8E70-9F42F3AB39AA}"/>
                  </a:ext>
                </a:extLst>
              </p:cNvPr>
              <p:cNvGrpSpPr/>
              <p:nvPr/>
            </p:nvGrpSpPr>
            <p:grpSpPr>
              <a:xfrm>
                <a:off x="6480725" y="-768719"/>
                <a:ext cx="1224852" cy="1015906"/>
                <a:chOff x="3895725" y="4733925"/>
                <a:chExt cx="2159000" cy="1790700"/>
              </a:xfrm>
              <a:solidFill>
                <a:schemeClr val="bg1"/>
              </a:solidFill>
            </p:grpSpPr>
            <p:sp>
              <p:nvSpPr>
                <p:cNvPr id="368" name="Freeform 8">
                  <a:extLst>
                    <a:ext uri="{FF2B5EF4-FFF2-40B4-BE49-F238E27FC236}">
                      <a16:creationId xmlns:a16="http://schemas.microsoft.com/office/drawing/2014/main" id="{1342E06D-FF47-D048-8759-77A69E4AAF14}"/>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69" name="Freeform 9">
                  <a:extLst>
                    <a:ext uri="{FF2B5EF4-FFF2-40B4-BE49-F238E27FC236}">
                      <a16:creationId xmlns:a16="http://schemas.microsoft.com/office/drawing/2014/main" id="{53942EB8-2AB9-034C-88F2-F802C739FC12}"/>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70" name="Freeform 10">
                  <a:extLst>
                    <a:ext uri="{FF2B5EF4-FFF2-40B4-BE49-F238E27FC236}">
                      <a16:creationId xmlns:a16="http://schemas.microsoft.com/office/drawing/2014/main" id="{BD035DA9-D8F2-B142-AF71-F0170AC306A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71" name="Freeform 11">
                  <a:extLst>
                    <a:ext uri="{FF2B5EF4-FFF2-40B4-BE49-F238E27FC236}">
                      <a16:creationId xmlns:a16="http://schemas.microsoft.com/office/drawing/2014/main" id="{0573774D-BD84-6544-8F5F-30FB310F5852}"/>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72" name="Freeform 12">
                  <a:extLst>
                    <a:ext uri="{FF2B5EF4-FFF2-40B4-BE49-F238E27FC236}">
                      <a16:creationId xmlns:a16="http://schemas.microsoft.com/office/drawing/2014/main" id="{71FC35EE-37F5-BA49-B337-AECECAC8183B}"/>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73" name="Freeform 13">
                  <a:extLst>
                    <a:ext uri="{FF2B5EF4-FFF2-40B4-BE49-F238E27FC236}">
                      <a16:creationId xmlns:a16="http://schemas.microsoft.com/office/drawing/2014/main" id="{5201C01E-34EE-3346-812F-A35BA48AC0C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grpSp>
          <p:nvGrpSpPr>
            <p:cNvPr id="357" name="Group 356">
              <a:extLst>
                <a:ext uri="{FF2B5EF4-FFF2-40B4-BE49-F238E27FC236}">
                  <a16:creationId xmlns:a16="http://schemas.microsoft.com/office/drawing/2014/main" id="{EC6D4BF1-D505-6047-B23B-44782AC6B9B1}"/>
                </a:ext>
              </a:extLst>
            </p:cNvPr>
            <p:cNvGrpSpPr/>
            <p:nvPr/>
          </p:nvGrpSpPr>
          <p:grpSpPr>
            <a:xfrm>
              <a:off x="1914365" y="2146750"/>
              <a:ext cx="625469" cy="625469"/>
              <a:chOff x="6175924" y="-1203490"/>
              <a:chExt cx="1828959" cy="1828959"/>
            </a:xfrm>
          </p:grpSpPr>
          <p:sp>
            <p:nvSpPr>
              <p:cNvPr id="358" name="Oval 357">
                <a:extLst>
                  <a:ext uri="{FF2B5EF4-FFF2-40B4-BE49-F238E27FC236}">
                    <a16:creationId xmlns:a16="http://schemas.microsoft.com/office/drawing/2014/main" id="{DB00F53D-DA0B-4C47-8D28-A446240842B6}"/>
                  </a:ext>
                </a:extLst>
              </p:cNvPr>
              <p:cNvSpPr/>
              <p:nvPr/>
            </p:nvSpPr>
            <p:spPr>
              <a:xfrm>
                <a:off x="6175924" y="-120349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359" name="Group 358">
                <a:extLst>
                  <a:ext uri="{FF2B5EF4-FFF2-40B4-BE49-F238E27FC236}">
                    <a16:creationId xmlns:a16="http://schemas.microsoft.com/office/drawing/2014/main" id="{3A7570CC-57F6-804A-9DDE-C7790D0B3B12}"/>
                  </a:ext>
                </a:extLst>
              </p:cNvPr>
              <p:cNvGrpSpPr/>
              <p:nvPr/>
            </p:nvGrpSpPr>
            <p:grpSpPr>
              <a:xfrm>
                <a:off x="6480725" y="-768719"/>
                <a:ext cx="1224852" cy="1015906"/>
                <a:chOff x="3895725" y="4733925"/>
                <a:chExt cx="2159000" cy="1790700"/>
              </a:xfrm>
              <a:solidFill>
                <a:schemeClr val="bg1"/>
              </a:solidFill>
            </p:grpSpPr>
            <p:sp>
              <p:nvSpPr>
                <p:cNvPr id="360" name="Freeform 8">
                  <a:extLst>
                    <a:ext uri="{FF2B5EF4-FFF2-40B4-BE49-F238E27FC236}">
                      <a16:creationId xmlns:a16="http://schemas.microsoft.com/office/drawing/2014/main" id="{9E55F215-7F5E-5D4B-A180-DD678C26A2BA}"/>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61" name="Freeform 9">
                  <a:extLst>
                    <a:ext uri="{FF2B5EF4-FFF2-40B4-BE49-F238E27FC236}">
                      <a16:creationId xmlns:a16="http://schemas.microsoft.com/office/drawing/2014/main" id="{3BA5F63C-1ED0-474C-8801-81387956BA53}"/>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62" name="Freeform 10">
                  <a:extLst>
                    <a:ext uri="{FF2B5EF4-FFF2-40B4-BE49-F238E27FC236}">
                      <a16:creationId xmlns:a16="http://schemas.microsoft.com/office/drawing/2014/main" id="{0150011F-9FE7-044C-9FC9-8C01A08C8497}"/>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63" name="Freeform 11">
                  <a:extLst>
                    <a:ext uri="{FF2B5EF4-FFF2-40B4-BE49-F238E27FC236}">
                      <a16:creationId xmlns:a16="http://schemas.microsoft.com/office/drawing/2014/main" id="{EA36689B-4804-B547-9702-803F7129446C}"/>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64" name="Freeform 12">
                  <a:extLst>
                    <a:ext uri="{FF2B5EF4-FFF2-40B4-BE49-F238E27FC236}">
                      <a16:creationId xmlns:a16="http://schemas.microsoft.com/office/drawing/2014/main" id="{9A906A96-2036-3D4B-952D-4D36F3282244}"/>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365" name="Freeform 13">
                  <a:extLst>
                    <a:ext uri="{FF2B5EF4-FFF2-40B4-BE49-F238E27FC236}">
                      <a16:creationId xmlns:a16="http://schemas.microsoft.com/office/drawing/2014/main" id="{54551A1B-F97A-C04E-8A3E-D82200B3FD5F}"/>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grpSp>
      </p:grpSp>
    </p:spTree>
    <p:extLst>
      <p:ext uri="{BB962C8B-B14F-4D97-AF65-F5344CB8AC3E}">
        <p14:creationId xmlns:p14="http://schemas.microsoft.com/office/powerpoint/2010/main" val="1125599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CAFDC65-4559-A14B-B511-194F2CACA603}"/>
              </a:ext>
            </a:extLst>
          </p:cNvPr>
          <p:cNvSpPr>
            <a:spLocks noGrp="1"/>
          </p:cNvSpPr>
          <p:nvPr>
            <p:ph sz="quarter" idx="14"/>
          </p:nvPr>
        </p:nvSpPr>
        <p:spPr/>
        <p:txBody>
          <a:bodyPr/>
          <a:lstStyle/>
          <a:p>
            <a:r>
              <a:rPr lang="en-US" dirty="0"/>
              <a:t>Doesn’t do load balancing</a:t>
            </a:r>
          </a:p>
          <a:p>
            <a:pPr lvl="1"/>
            <a:r>
              <a:rPr lang="en-US" dirty="0"/>
              <a:t>Only forward requests to the one node, does not distribute the load across the cluster</a:t>
            </a:r>
          </a:p>
          <a:p>
            <a:r>
              <a:rPr lang="en-US" dirty="0"/>
              <a:t>Doesn’t detect all service failures</a:t>
            </a:r>
          </a:p>
          <a:p>
            <a:pPr lvl="1"/>
            <a:r>
              <a:rPr lang="en-US" dirty="0"/>
              <a:t>Only detect Reverse Proxy, Cluster Manager, Proton failures</a:t>
            </a:r>
          </a:p>
          <a:p>
            <a:r>
              <a:rPr lang="en-US" dirty="0"/>
              <a:t>Doesn’t failover existing sessions</a:t>
            </a:r>
          </a:p>
          <a:p>
            <a:pPr lvl="1"/>
            <a:r>
              <a:rPr lang="en-US" dirty="0"/>
              <a:t>Clients need to re-authenticate </a:t>
            </a:r>
          </a:p>
          <a:p>
            <a:r>
              <a:rPr lang="en-US" dirty="0"/>
              <a:t>VIP is for Northbound access and configuration only</a:t>
            </a:r>
          </a:p>
          <a:p>
            <a:pPr lvl="1"/>
            <a:r>
              <a:rPr lang="en-US" dirty="0"/>
              <a:t>Communication between manage node and other nodes via physical IP of each manager node</a:t>
            </a:r>
          </a:p>
        </p:txBody>
      </p:sp>
      <p:sp>
        <p:nvSpPr>
          <p:cNvPr id="12" name="Subtitle 11">
            <a:extLst>
              <a:ext uri="{FF2B5EF4-FFF2-40B4-BE49-F238E27FC236}">
                <a16:creationId xmlns:a16="http://schemas.microsoft.com/office/drawing/2014/main" id="{55EB7CB9-68C9-D94E-871B-FBAC7F958CEA}"/>
              </a:ext>
            </a:extLst>
          </p:cNvPr>
          <p:cNvSpPr>
            <a:spLocks noGrp="1"/>
          </p:cNvSpPr>
          <p:nvPr>
            <p:ph type="subTitle" idx="10"/>
          </p:nvPr>
        </p:nvSpPr>
        <p:spPr/>
        <p:txBody>
          <a:bodyPr/>
          <a:lstStyle/>
          <a:p>
            <a:r>
              <a:rPr lang="en-US"/>
              <a:t>What does it do and does not do</a:t>
            </a:r>
          </a:p>
        </p:txBody>
      </p:sp>
      <p:sp>
        <p:nvSpPr>
          <p:cNvPr id="4" name="Title 5">
            <a:extLst>
              <a:ext uri="{FF2B5EF4-FFF2-40B4-BE49-F238E27FC236}">
                <a16:creationId xmlns:a16="http://schemas.microsoft.com/office/drawing/2014/main" id="{E54CEF72-569C-8E47-80E6-A787B76B7789}"/>
              </a:ext>
            </a:extLst>
          </p:cNvPr>
          <p:cNvSpPr>
            <a:spLocks noGrp="1"/>
          </p:cNvSpPr>
          <p:nvPr>
            <p:ph type="title"/>
          </p:nvPr>
        </p:nvSpPr>
        <p:spPr/>
        <p:txBody>
          <a:bodyPr/>
          <a:lstStyle/>
          <a:p>
            <a:r>
              <a:rPr lang="en-US"/>
              <a:t>Cluster Virtual IP</a:t>
            </a:r>
          </a:p>
        </p:txBody>
      </p:sp>
      <p:sp>
        <p:nvSpPr>
          <p:cNvPr id="10" name="Subtitle 2">
            <a:extLst>
              <a:ext uri="{FF2B5EF4-FFF2-40B4-BE49-F238E27FC236}">
                <a16:creationId xmlns:a16="http://schemas.microsoft.com/office/drawing/2014/main" id="{ADB9A26D-BB9D-1341-9954-0316AFC31CB7}"/>
              </a:ext>
            </a:extLst>
          </p:cNvPr>
          <p:cNvSpPr txBox="1">
            <a:spLocks/>
          </p:cNvSpPr>
          <p:nvPr/>
        </p:nvSpPr>
        <p:spPr>
          <a:xfrm>
            <a:off x="579809" y="830364"/>
            <a:ext cx="8256078" cy="24774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chemeClr val="tx1">
                  <a:lumMod val="60000"/>
                  <a:lumOff val="40000"/>
                </a:schemeClr>
              </a:buClr>
              <a:buSzPct val="90000"/>
              <a:buFont typeface="Arial" panose="020B0604020202020204" pitchFamily="34" charset="0"/>
              <a:buNone/>
              <a:defRPr sz="2000" kern="1200">
                <a:solidFill>
                  <a:schemeClr val="accent4"/>
                </a:solidFill>
                <a:latin typeface="+mn-lt"/>
                <a:ea typeface="+mn-ea"/>
                <a:cs typeface="+mn-cs"/>
              </a:defRPr>
            </a:lvl1pPr>
            <a:lvl2pPr marL="457200" indent="0" algn="ctr" defTabSz="914400" rtl="0" eaLnBrk="1" latinLnBrk="0" hangingPunct="1">
              <a:lnSpc>
                <a:spcPct val="100000"/>
              </a:lnSpc>
              <a:spcBef>
                <a:spcPts val="300"/>
              </a:spcBef>
              <a:buClr>
                <a:schemeClr val="tx2"/>
              </a:buClr>
              <a:buSzPct val="90000"/>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300"/>
              </a:spcBef>
              <a:spcAft>
                <a:spcPts val="0"/>
              </a:spcAft>
              <a:buClr>
                <a:schemeClr val="tx2"/>
              </a:buClr>
              <a:buSzPct val="90000"/>
              <a:buFont typeface="Camphor Std" panose="020B0504030404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300"/>
              </a:spcBef>
              <a:buClr>
                <a:schemeClr val="tx2"/>
              </a:buClr>
              <a:buSzPct val="90000"/>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300"/>
              </a:spcBef>
              <a:buClr>
                <a:schemeClr val="tx2"/>
              </a:buClr>
              <a:buSzPct val="90000"/>
              <a:buFont typeface="Camphor Std" panose="020B0504030404020204" pitchFamily="34" charset="0"/>
              <a:buNone/>
              <a:tabLst/>
              <a:defRPr sz="1600" kern="1200">
                <a:solidFill>
                  <a:schemeClr val="tx2"/>
                </a:solidFill>
                <a:latin typeface="+mn-lt"/>
                <a:ea typeface="+mn-ea"/>
                <a:cs typeface="+mn-cs"/>
              </a:defRPr>
            </a:lvl5pPr>
            <a:lvl6pPr marL="2286000" indent="0" algn="ctr" defTabSz="914400" rtl="0" eaLnBrk="1" latinLnBrk="0" hangingPunct="1">
              <a:lnSpc>
                <a:spcPct val="100000"/>
              </a:lnSpc>
              <a:spcBef>
                <a:spcPts val="1800"/>
              </a:spcBef>
              <a:buClr>
                <a:schemeClr val="tx2"/>
              </a:buClr>
              <a:buSzPct val="90000"/>
              <a:buFont typeface="+mj-lt"/>
              <a:buNone/>
              <a:defRPr sz="1600" kern="1200">
                <a:solidFill>
                  <a:schemeClr val="tx2"/>
                </a:solidFill>
                <a:latin typeface="+mn-lt"/>
                <a:ea typeface="+mn-ea"/>
                <a:cs typeface="+mn-cs"/>
              </a:defRPr>
            </a:lvl6pPr>
            <a:lvl7pPr marL="2743200" indent="0" algn="ctr" defTabSz="914400" rtl="0" eaLnBrk="1" latinLnBrk="0" hangingPunct="1">
              <a:lnSpc>
                <a:spcPct val="100000"/>
              </a:lnSpc>
              <a:spcBef>
                <a:spcPts val="300"/>
              </a:spcBef>
              <a:buClr>
                <a:schemeClr val="tx2"/>
              </a:buClr>
              <a:buSzPct val="90000"/>
              <a:buFont typeface="+mj-lt"/>
              <a:buNone/>
              <a:defRPr sz="1600" kern="1200">
                <a:solidFill>
                  <a:schemeClr val="tx2"/>
                </a:solidFill>
                <a:latin typeface="+mn-lt"/>
                <a:ea typeface="+mn-ea"/>
                <a:cs typeface="+mn-cs"/>
              </a:defRPr>
            </a:lvl7pPr>
            <a:lvl8pPr marL="3200400" indent="0" algn="ctr" defTabSz="914400" rtl="0" eaLnBrk="1" latinLnBrk="0" hangingPunct="1">
              <a:lnSpc>
                <a:spcPct val="90000"/>
              </a:lnSpc>
              <a:spcBef>
                <a:spcPts val="600"/>
              </a:spcBef>
              <a:buClr>
                <a:schemeClr val="tx2"/>
              </a:buClr>
              <a:buSzPct val="90000"/>
              <a:buFont typeface="+mj-lt"/>
              <a:buNone/>
              <a:defRPr sz="1600" kern="1200">
                <a:solidFill>
                  <a:schemeClr val="tx2"/>
                </a:solidFill>
                <a:latin typeface="+mn-lt"/>
                <a:ea typeface="+mn-ea"/>
                <a:cs typeface="+mn-cs"/>
              </a:defRPr>
            </a:lvl8pPr>
            <a:lvl9pPr marL="3657600" indent="0" algn="ctr" defTabSz="914400" rtl="0" eaLnBrk="1" latinLnBrk="0" hangingPunct="1">
              <a:lnSpc>
                <a:spcPct val="100000"/>
              </a:lnSpc>
              <a:spcBef>
                <a:spcPts val="1800"/>
              </a:spcBef>
              <a:buClr>
                <a:schemeClr val="tx2"/>
              </a:buClr>
              <a:buSzPct val="90000"/>
              <a:buFont typeface="+mj-lt"/>
              <a:buNone/>
              <a:defRPr sz="1600" kern="1200">
                <a:solidFill>
                  <a:schemeClr val="tx2"/>
                </a:solidFill>
                <a:latin typeface="+mn-lt"/>
                <a:ea typeface="+mn-ea"/>
                <a:cs typeface="+mn-cs"/>
              </a:defRPr>
            </a:lvl9pPr>
          </a:lstStyle>
          <a:p>
            <a:endParaRPr lang="en-US"/>
          </a:p>
        </p:txBody>
      </p:sp>
    </p:spTree>
    <p:extLst>
      <p:ext uri="{BB962C8B-B14F-4D97-AF65-F5344CB8AC3E}">
        <p14:creationId xmlns:p14="http://schemas.microsoft.com/office/powerpoint/2010/main" val="3715188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C52AC91-1748-E345-9773-1FEA2DF7B0D1}"/>
              </a:ext>
            </a:extLst>
          </p:cNvPr>
          <p:cNvSpPr>
            <a:spLocks noGrp="1"/>
          </p:cNvSpPr>
          <p:nvPr>
            <p:ph sz="quarter" idx="14"/>
          </p:nvPr>
        </p:nvSpPr>
        <p:spPr/>
        <p:txBody>
          <a:bodyPr/>
          <a:lstStyle/>
          <a:p>
            <a:r>
              <a:rPr lang="en-US" dirty="0"/>
              <a:t>Should be used for Northbound access and UI/API configuration only</a:t>
            </a:r>
          </a:p>
          <a:p>
            <a:r>
              <a:rPr lang="en-US" dirty="0"/>
              <a:t>Hypervisors communicate with NSX manager with the IP address on individual node</a:t>
            </a:r>
          </a:p>
          <a:p>
            <a:endParaRPr lang="en-US" dirty="0"/>
          </a:p>
          <a:p>
            <a:endParaRPr lang="en-US" dirty="0"/>
          </a:p>
        </p:txBody>
      </p:sp>
      <p:sp>
        <p:nvSpPr>
          <p:cNvPr id="12" name="Subtitle 11">
            <a:extLst>
              <a:ext uri="{FF2B5EF4-FFF2-40B4-BE49-F238E27FC236}">
                <a16:creationId xmlns:a16="http://schemas.microsoft.com/office/drawing/2014/main" id="{55EB7CB9-68C9-D94E-871B-FBAC7F958CEA}"/>
              </a:ext>
            </a:extLst>
          </p:cNvPr>
          <p:cNvSpPr>
            <a:spLocks noGrp="1"/>
          </p:cNvSpPr>
          <p:nvPr>
            <p:ph type="subTitle" idx="10"/>
          </p:nvPr>
        </p:nvSpPr>
        <p:spPr/>
        <p:txBody>
          <a:bodyPr/>
          <a:lstStyle/>
          <a:p>
            <a:r>
              <a:rPr lang="en-US"/>
              <a:t>Only for Northbound access</a:t>
            </a:r>
          </a:p>
        </p:txBody>
      </p:sp>
      <p:sp>
        <p:nvSpPr>
          <p:cNvPr id="4" name="Title 5">
            <a:extLst>
              <a:ext uri="{FF2B5EF4-FFF2-40B4-BE49-F238E27FC236}">
                <a16:creationId xmlns:a16="http://schemas.microsoft.com/office/drawing/2014/main" id="{E54CEF72-569C-8E47-80E6-A787B76B7789}"/>
              </a:ext>
            </a:extLst>
          </p:cNvPr>
          <p:cNvSpPr>
            <a:spLocks noGrp="1"/>
          </p:cNvSpPr>
          <p:nvPr>
            <p:ph type="title"/>
          </p:nvPr>
        </p:nvSpPr>
        <p:spPr/>
        <p:txBody>
          <a:bodyPr/>
          <a:lstStyle/>
          <a:p>
            <a:r>
              <a:rPr lang="en-US"/>
              <a:t>Deeper Look into Cluster Virtual IP</a:t>
            </a:r>
          </a:p>
        </p:txBody>
      </p:sp>
      <p:sp>
        <p:nvSpPr>
          <p:cNvPr id="10" name="Subtitle 2">
            <a:extLst>
              <a:ext uri="{FF2B5EF4-FFF2-40B4-BE49-F238E27FC236}">
                <a16:creationId xmlns:a16="http://schemas.microsoft.com/office/drawing/2014/main" id="{ADB9A26D-BB9D-1341-9954-0316AFC31CB7}"/>
              </a:ext>
            </a:extLst>
          </p:cNvPr>
          <p:cNvSpPr txBox="1">
            <a:spLocks/>
          </p:cNvSpPr>
          <p:nvPr/>
        </p:nvSpPr>
        <p:spPr>
          <a:xfrm>
            <a:off x="579809" y="830364"/>
            <a:ext cx="8256078" cy="24774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chemeClr val="tx1">
                  <a:lumMod val="60000"/>
                  <a:lumOff val="40000"/>
                </a:schemeClr>
              </a:buClr>
              <a:buSzPct val="90000"/>
              <a:buFont typeface="Arial" panose="020B0604020202020204" pitchFamily="34" charset="0"/>
              <a:buNone/>
              <a:defRPr sz="2000" kern="1200">
                <a:solidFill>
                  <a:schemeClr val="accent4"/>
                </a:solidFill>
                <a:latin typeface="+mn-lt"/>
                <a:ea typeface="+mn-ea"/>
                <a:cs typeface="+mn-cs"/>
              </a:defRPr>
            </a:lvl1pPr>
            <a:lvl2pPr marL="457200" indent="0" algn="ctr" defTabSz="914400" rtl="0" eaLnBrk="1" latinLnBrk="0" hangingPunct="1">
              <a:lnSpc>
                <a:spcPct val="100000"/>
              </a:lnSpc>
              <a:spcBef>
                <a:spcPts val="300"/>
              </a:spcBef>
              <a:buClr>
                <a:schemeClr val="tx2"/>
              </a:buClr>
              <a:buSzPct val="90000"/>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300"/>
              </a:spcBef>
              <a:spcAft>
                <a:spcPts val="0"/>
              </a:spcAft>
              <a:buClr>
                <a:schemeClr val="tx2"/>
              </a:buClr>
              <a:buSzPct val="90000"/>
              <a:buFont typeface="Camphor Std" panose="020B0504030404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300"/>
              </a:spcBef>
              <a:buClr>
                <a:schemeClr val="tx2"/>
              </a:buClr>
              <a:buSzPct val="90000"/>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300"/>
              </a:spcBef>
              <a:buClr>
                <a:schemeClr val="tx2"/>
              </a:buClr>
              <a:buSzPct val="90000"/>
              <a:buFont typeface="Camphor Std" panose="020B0504030404020204" pitchFamily="34" charset="0"/>
              <a:buNone/>
              <a:tabLst/>
              <a:defRPr sz="1600" kern="1200">
                <a:solidFill>
                  <a:schemeClr val="tx2"/>
                </a:solidFill>
                <a:latin typeface="+mn-lt"/>
                <a:ea typeface="+mn-ea"/>
                <a:cs typeface="+mn-cs"/>
              </a:defRPr>
            </a:lvl5pPr>
            <a:lvl6pPr marL="2286000" indent="0" algn="ctr" defTabSz="914400" rtl="0" eaLnBrk="1" latinLnBrk="0" hangingPunct="1">
              <a:lnSpc>
                <a:spcPct val="100000"/>
              </a:lnSpc>
              <a:spcBef>
                <a:spcPts val="1800"/>
              </a:spcBef>
              <a:buClr>
                <a:schemeClr val="tx2"/>
              </a:buClr>
              <a:buSzPct val="90000"/>
              <a:buFont typeface="+mj-lt"/>
              <a:buNone/>
              <a:defRPr sz="1600" kern="1200">
                <a:solidFill>
                  <a:schemeClr val="tx2"/>
                </a:solidFill>
                <a:latin typeface="+mn-lt"/>
                <a:ea typeface="+mn-ea"/>
                <a:cs typeface="+mn-cs"/>
              </a:defRPr>
            </a:lvl6pPr>
            <a:lvl7pPr marL="2743200" indent="0" algn="ctr" defTabSz="914400" rtl="0" eaLnBrk="1" latinLnBrk="0" hangingPunct="1">
              <a:lnSpc>
                <a:spcPct val="100000"/>
              </a:lnSpc>
              <a:spcBef>
                <a:spcPts val="300"/>
              </a:spcBef>
              <a:buClr>
                <a:schemeClr val="tx2"/>
              </a:buClr>
              <a:buSzPct val="90000"/>
              <a:buFont typeface="+mj-lt"/>
              <a:buNone/>
              <a:defRPr sz="1600" kern="1200">
                <a:solidFill>
                  <a:schemeClr val="tx2"/>
                </a:solidFill>
                <a:latin typeface="+mn-lt"/>
                <a:ea typeface="+mn-ea"/>
                <a:cs typeface="+mn-cs"/>
              </a:defRPr>
            </a:lvl7pPr>
            <a:lvl8pPr marL="3200400" indent="0" algn="ctr" defTabSz="914400" rtl="0" eaLnBrk="1" latinLnBrk="0" hangingPunct="1">
              <a:lnSpc>
                <a:spcPct val="90000"/>
              </a:lnSpc>
              <a:spcBef>
                <a:spcPts val="600"/>
              </a:spcBef>
              <a:buClr>
                <a:schemeClr val="tx2"/>
              </a:buClr>
              <a:buSzPct val="90000"/>
              <a:buFont typeface="+mj-lt"/>
              <a:buNone/>
              <a:defRPr sz="1600" kern="1200">
                <a:solidFill>
                  <a:schemeClr val="tx2"/>
                </a:solidFill>
                <a:latin typeface="+mn-lt"/>
                <a:ea typeface="+mn-ea"/>
                <a:cs typeface="+mn-cs"/>
              </a:defRPr>
            </a:lvl8pPr>
            <a:lvl9pPr marL="3657600" indent="0" algn="ctr" defTabSz="914400" rtl="0" eaLnBrk="1" latinLnBrk="0" hangingPunct="1">
              <a:lnSpc>
                <a:spcPct val="100000"/>
              </a:lnSpc>
              <a:spcBef>
                <a:spcPts val="1800"/>
              </a:spcBef>
              <a:buClr>
                <a:schemeClr val="tx2"/>
              </a:buClr>
              <a:buSzPct val="90000"/>
              <a:buFont typeface="+mj-lt"/>
              <a:buNone/>
              <a:defRPr sz="1600" kern="1200">
                <a:solidFill>
                  <a:schemeClr val="tx2"/>
                </a:solidFill>
                <a:latin typeface="+mn-lt"/>
                <a:ea typeface="+mn-ea"/>
                <a:cs typeface="+mn-cs"/>
              </a:defRPr>
            </a:lvl9pPr>
          </a:lstStyle>
          <a:p>
            <a:endParaRPr lang="en-US"/>
          </a:p>
        </p:txBody>
      </p:sp>
      <p:pic>
        <p:nvPicPr>
          <p:cNvPr id="7" name="Picture 6" descr="A close up of a screen&#10;&#10;Description automatically generated">
            <a:extLst>
              <a:ext uri="{FF2B5EF4-FFF2-40B4-BE49-F238E27FC236}">
                <a16:creationId xmlns:a16="http://schemas.microsoft.com/office/drawing/2014/main" id="{8EFA6309-92FD-4FB5-BEB9-A2B42B7415F3}"/>
              </a:ext>
            </a:extLst>
          </p:cNvPr>
          <p:cNvPicPr>
            <a:picLocks noChangeAspect="1"/>
          </p:cNvPicPr>
          <p:nvPr/>
        </p:nvPicPr>
        <p:blipFill>
          <a:blip r:embed="rId3"/>
          <a:stretch>
            <a:fillRect/>
          </a:stretch>
        </p:blipFill>
        <p:spPr>
          <a:xfrm>
            <a:off x="713361" y="3007267"/>
            <a:ext cx="10909300" cy="2235200"/>
          </a:xfrm>
          <a:prstGeom prst="rect">
            <a:avLst/>
          </a:prstGeom>
        </p:spPr>
      </p:pic>
    </p:spTree>
    <p:extLst>
      <p:ext uri="{BB962C8B-B14F-4D97-AF65-F5344CB8AC3E}">
        <p14:creationId xmlns:p14="http://schemas.microsoft.com/office/powerpoint/2010/main" val="2873830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0DBB0-AD9D-5449-886C-A2851C4E9AF9}"/>
              </a:ext>
            </a:extLst>
          </p:cNvPr>
          <p:cNvSpPr>
            <a:spLocks noGrp="1"/>
          </p:cNvSpPr>
          <p:nvPr>
            <p:ph type="title"/>
          </p:nvPr>
        </p:nvSpPr>
        <p:spPr/>
        <p:txBody>
          <a:bodyPr/>
          <a:lstStyle/>
          <a:p>
            <a:r>
              <a:rPr lang="en-US"/>
              <a:t>NSX-T Management Cluster</a:t>
            </a:r>
          </a:p>
        </p:txBody>
      </p:sp>
      <p:sp>
        <p:nvSpPr>
          <p:cNvPr id="3" name="Subtitle 2">
            <a:extLst>
              <a:ext uri="{FF2B5EF4-FFF2-40B4-BE49-F238E27FC236}">
                <a16:creationId xmlns:a16="http://schemas.microsoft.com/office/drawing/2014/main" id="{80BE5358-D2AC-654B-BEFE-BDE4BB918816}"/>
              </a:ext>
            </a:extLst>
          </p:cNvPr>
          <p:cNvSpPr>
            <a:spLocks noGrp="1"/>
          </p:cNvSpPr>
          <p:nvPr>
            <p:ph type="subTitle" idx="10"/>
          </p:nvPr>
        </p:nvSpPr>
        <p:spPr/>
        <p:txBody>
          <a:bodyPr/>
          <a:lstStyle/>
          <a:p>
            <a:r>
              <a:rPr lang="en-US">
                <a:solidFill>
                  <a:srgbClr val="92D050"/>
                </a:solidFill>
              </a:rPr>
              <a:t>Communications between each process</a:t>
            </a:r>
          </a:p>
        </p:txBody>
      </p:sp>
      <p:pic>
        <p:nvPicPr>
          <p:cNvPr id="6" name="Picture 5">
            <a:extLst>
              <a:ext uri="{FF2B5EF4-FFF2-40B4-BE49-F238E27FC236}">
                <a16:creationId xmlns:a16="http://schemas.microsoft.com/office/drawing/2014/main" id="{B3594B17-BD24-F243-9B8B-8A434DB268FC}"/>
              </a:ext>
            </a:extLst>
          </p:cNvPr>
          <p:cNvPicPr>
            <a:picLocks noChangeAspect="1"/>
          </p:cNvPicPr>
          <p:nvPr/>
        </p:nvPicPr>
        <p:blipFill>
          <a:blip r:embed="rId2"/>
          <a:stretch>
            <a:fillRect/>
          </a:stretch>
        </p:blipFill>
        <p:spPr>
          <a:xfrm>
            <a:off x="2135690" y="1190391"/>
            <a:ext cx="8090876" cy="5099292"/>
          </a:xfrm>
          <a:prstGeom prst="rect">
            <a:avLst/>
          </a:prstGeom>
        </p:spPr>
      </p:pic>
    </p:spTree>
    <p:extLst>
      <p:ext uri="{BB962C8B-B14F-4D97-AF65-F5344CB8AC3E}">
        <p14:creationId xmlns:p14="http://schemas.microsoft.com/office/powerpoint/2010/main" val="1257244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C145ABF-98F8-6340-82A2-8A674D66E332}"/>
              </a:ext>
            </a:extLst>
          </p:cNvPr>
          <p:cNvSpPr>
            <a:spLocks noGrp="1"/>
          </p:cNvSpPr>
          <p:nvPr>
            <p:ph sz="quarter" idx="14"/>
          </p:nvPr>
        </p:nvSpPr>
        <p:spPr/>
        <p:txBody>
          <a:bodyPr/>
          <a:lstStyle/>
          <a:p>
            <a:pPr>
              <a:spcBef>
                <a:spcPts val="600"/>
              </a:spcBef>
            </a:pPr>
            <a:r>
              <a:rPr lang="en-US" sz="1400" dirty="0"/>
              <a:t>Connected to all nodes in the system</a:t>
            </a:r>
          </a:p>
          <a:p>
            <a:pPr>
              <a:spcBef>
                <a:spcPts val="600"/>
              </a:spcBef>
            </a:pPr>
            <a:r>
              <a:rPr lang="en-US" sz="1400" dirty="0"/>
              <a:t>Provides entry point to the system via UI or API</a:t>
            </a:r>
          </a:p>
          <a:p>
            <a:pPr>
              <a:spcBef>
                <a:spcPts val="600"/>
              </a:spcBef>
            </a:pPr>
            <a:r>
              <a:rPr lang="en-US" sz="1400" dirty="0"/>
              <a:t>Persists user configuration</a:t>
            </a:r>
          </a:p>
          <a:p>
            <a:pPr>
              <a:spcBef>
                <a:spcPts val="600"/>
              </a:spcBef>
            </a:pPr>
            <a:r>
              <a:rPr lang="en-US" sz="1400" dirty="0"/>
              <a:t>Handles user queries</a:t>
            </a:r>
          </a:p>
        </p:txBody>
      </p:sp>
      <p:sp>
        <p:nvSpPr>
          <p:cNvPr id="8" name="Content Placeholder 7">
            <a:extLst>
              <a:ext uri="{FF2B5EF4-FFF2-40B4-BE49-F238E27FC236}">
                <a16:creationId xmlns:a16="http://schemas.microsoft.com/office/drawing/2014/main" id="{D364894E-459D-934F-9632-E7D0FA151453}"/>
              </a:ext>
            </a:extLst>
          </p:cNvPr>
          <p:cNvSpPr>
            <a:spLocks noGrp="1"/>
          </p:cNvSpPr>
          <p:nvPr>
            <p:ph sz="quarter" idx="16"/>
          </p:nvPr>
        </p:nvSpPr>
        <p:spPr/>
        <p:txBody>
          <a:bodyPr/>
          <a:lstStyle/>
          <a:p>
            <a:pPr>
              <a:spcBef>
                <a:spcPts val="600"/>
              </a:spcBef>
            </a:pPr>
            <a:r>
              <a:rPr lang="en-US" sz="1400" dirty="0"/>
              <a:t>Computes all ephemeral runtime states based on configuration from the management plane</a:t>
            </a:r>
          </a:p>
          <a:p>
            <a:pPr>
              <a:spcBef>
                <a:spcPts val="600"/>
              </a:spcBef>
            </a:pPr>
            <a:r>
              <a:rPr lang="en-US" sz="1400" dirty="0"/>
              <a:t>Pushes stateless configuration to forwarding engines on transport nodes</a:t>
            </a:r>
          </a:p>
          <a:p>
            <a:pPr>
              <a:spcBef>
                <a:spcPts val="600"/>
              </a:spcBef>
            </a:pPr>
            <a:r>
              <a:rPr lang="en-US" sz="1400" dirty="0"/>
              <a:t>Disseminates topology information reported by the data plane elements</a:t>
            </a:r>
          </a:p>
          <a:p>
            <a:pPr>
              <a:spcBef>
                <a:spcPts val="600"/>
              </a:spcBef>
            </a:pPr>
            <a:r>
              <a:rPr lang="en-US" sz="1400" dirty="0"/>
              <a:t>The control plane is distributed between the Central Control Plane (CCP) and the Local Control Plane (LCP) agents on the hosts</a:t>
            </a:r>
          </a:p>
        </p:txBody>
      </p:sp>
      <p:sp>
        <p:nvSpPr>
          <p:cNvPr id="18" name="Content Placeholder 17">
            <a:extLst>
              <a:ext uri="{FF2B5EF4-FFF2-40B4-BE49-F238E27FC236}">
                <a16:creationId xmlns:a16="http://schemas.microsoft.com/office/drawing/2014/main" id="{AD2F7553-9BA9-C54B-9E13-1B298E4FE772}"/>
              </a:ext>
            </a:extLst>
          </p:cNvPr>
          <p:cNvSpPr>
            <a:spLocks noGrp="1"/>
          </p:cNvSpPr>
          <p:nvPr>
            <p:ph sz="quarter" idx="17"/>
          </p:nvPr>
        </p:nvSpPr>
        <p:spPr/>
        <p:txBody>
          <a:bodyPr/>
          <a:lstStyle/>
          <a:p>
            <a:r>
              <a:rPr lang="en-US" sz="1400" dirty="0"/>
              <a:t>Include the Local Control Plane (LCP) and the Management Plane Agent (MPA)</a:t>
            </a:r>
          </a:p>
          <a:p>
            <a:r>
              <a:rPr lang="en-US" sz="1400" dirty="0"/>
              <a:t>Local NSX Virtual Distributed Switch (N-VDS), component for data plane forwarding (Switching, Routing, Distributed Firewall) and Overlay (encapsulation / decapsulation)</a:t>
            </a:r>
          </a:p>
          <a:p>
            <a:r>
              <a:rPr lang="en-US" sz="1400" dirty="0"/>
              <a:t>This N-VDS is based on ESXi vSwitch for ESXi and Open vSwitch (OVS) for KVM</a:t>
            </a:r>
          </a:p>
          <a:p>
            <a:endParaRPr lang="en-US" sz="1400" dirty="0"/>
          </a:p>
        </p:txBody>
      </p:sp>
      <p:sp>
        <p:nvSpPr>
          <p:cNvPr id="5" name="Title 4">
            <a:extLst>
              <a:ext uri="{FF2B5EF4-FFF2-40B4-BE49-F238E27FC236}">
                <a16:creationId xmlns:a16="http://schemas.microsoft.com/office/drawing/2014/main" id="{AE806621-8BF1-D345-9A0E-9351628ACD61}"/>
              </a:ext>
            </a:extLst>
          </p:cNvPr>
          <p:cNvSpPr>
            <a:spLocks noGrp="1"/>
          </p:cNvSpPr>
          <p:nvPr>
            <p:ph type="title"/>
          </p:nvPr>
        </p:nvSpPr>
        <p:spPr/>
        <p:txBody>
          <a:bodyPr/>
          <a:lstStyle/>
          <a:p>
            <a:r>
              <a:rPr lang="en-US" dirty="0"/>
              <a:t>Management, Control and Data Planes</a:t>
            </a:r>
          </a:p>
        </p:txBody>
      </p:sp>
      <p:sp>
        <p:nvSpPr>
          <p:cNvPr id="17" name="Subtitle 16">
            <a:extLst>
              <a:ext uri="{FF2B5EF4-FFF2-40B4-BE49-F238E27FC236}">
                <a16:creationId xmlns:a16="http://schemas.microsoft.com/office/drawing/2014/main" id="{B89DAB82-88F7-8E40-AFEF-1474AEED899D}"/>
              </a:ext>
            </a:extLst>
          </p:cNvPr>
          <p:cNvSpPr>
            <a:spLocks noGrp="1"/>
          </p:cNvSpPr>
          <p:nvPr>
            <p:ph type="subTitle" idx="10"/>
          </p:nvPr>
        </p:nvSpPr>
        <p:spPr/>
        <p:txBody>
          <a:bodyPr/>
          <a:lstStyle/>
          <a:p>
            <a:endParaRPr lang="en-US"/>
          </a:p>
        </p:txBody>
      </p:sp>
      <p:sp>
        <p:nvSpPr>
          <p:cNvPr id="9" name="Text Placeholder 8">
            <a:extLst>
              <a:ext uri="{FF2B5EF4-FFF2-40B4-BE49-F238E27FC236}">
                <a16:creationId xmlns:a16="http://schemas.microsoft.com/office/drawing/2014/main" id="{8D569EA7-E2D3-CE4C-9C57-EE3BBAE60FAC}"/>
              </a:ext>
            </a:extLst>
          </p:cNvPr>
          <p:cNvSpPr>
            <a:spLocks noGrp="1"/>
          </p:cNvSpPr>
          <p:nvPr>
            <p:ph type="body" sz="quarter" idx="21"/>
          </p:nvPr>
        </p:nvSpPr>
        <p:spPr/>
        <p:txBody>
          <a:bodyPr/>
          <a:lstStyle/>
          <a:p>
            <a:r>
              <a:rPr lang="en-US" sz="1600" b="1" dirty="0"/>
              <a:t>NSX Manager Role</a:t>
            </a:r>
          </a:p>
        </p:txBody>
      </p:sp>
      <p:sp>
        <p:nvSpPr>
          <p:cNvPr id="10" name="Text Placeholder 9">
            <a:extLst>
              <a:ext uri="{FF2B5EF4-FFF2-40B4-BE49-F238E27FC236}">
                <a16:creationId xmlns:a16="http://schemas.microsoft.com/office/drawing/2014/main" id="{E04C02DB-E29B-B24A-9EBB-211AFEDA0D1A}"/>
              </a:ext>
            </a:extLst>
          </p:cNvPr>
          <p:cNvSpPr>
            <a:spLocks noGrp="1"/>
          </p:cNvSpPr>
          <p:nvPr>
            <p:ph type="body" sz="quarter" idx="22"/>
          </p:nvPr>
        </p:nvSpPr>
        <p:spPr/>
        <p:txBody>
          <a:bodyPr/>
          <a:lstStyle/>
          <a:p>
            <a:r>
              <a:rPr lang="en-US" sz="1600" b="1" dirty="0"/>
              <a:t>NSX Controller Role</a:t>
            </a:r>
          </a:p>
        </p:txBody>
      </p:sp>
      <p:sp>
        <p:nvSpPr>
          <p:cNvPr id="19" name="Text Placeholder 18">
            <a:extLst>
              <a:ext uri="{FF2B5EF4-FFF2-40B4-BE49-F238E27FC236}">
                <a16:creationId xmlns:a16="http://schemas.microsoft.com/office/drawing/2014/main" id="{74AA9FCC-D12A-7941-83C6-02CD9FE3C0FE}"/>
              </a:ext>
            </a:extLst>
          </p:cNvPr>
          <p:cNvSpPr>
            <a:spLocks noGrp="1"/>
          </p:cNvSpPr>
          <p:nvPr>
            <p:ph type="body" sz="quarter" idx="23"/>
          </p:nvPr>
        </p:nvSpPr>
        <p:spPr/>
        <p:txBody>
          <a:bodyPr/>
          <a:lstStyle/>
          <a:p>
            <a:r>
              <a:rPr lang="en-US" sz="1600" b="1" dirty="0"/>
              <a:t>Hypervisor Transport Nodes</a:t>
            </a:r>
          </a:p>
        </p:txBody>
      </p:sp>
    </p:spTree>
    <p:extLst>
      <p:ext uri="{BB962C8B-B14F-4D97-AF65-F5344CB8AC3E}">
        <p14:creationId xmlns:p14="http://schemas.microsoft.com/office/powerpoint/2010/main" val="4130215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Declarative</a:t>
            </a:r>
            <a:r>
              <a:rPr lang="en-US" dirty="0"/>
              <a:t> Policy</a:t>
            </a:r>
            <a:r>
              <a:rPr lang="en-US"/>
              <a:t> vs. Imperative</a:t>
            </a:r>
          </a:p>
        </p:txBody>
      </p:sp>
      <p:sp>
        <p:nvSpPr>
          <p:cNvPr id="4" name="Subtitle 3"/>
          <p:cNvSpPr>
            <a:spLocks noGrp="1"/>
          </p:cNvSpPr>
          <p:nvPr>
            <p:ph type="subTitle" idx="10"/>
          </p:nvPr>
        </p:nvSpPr>
        <p:spPr/>
        <p:txBody>
          <a:bodyPr/>
          <a:lstStyle/>
          <a:p>
            <a:r>
              <a:rPr lang="en-US"/>
              <a:t>Specify WHAT security your app needs, instead of HOW to secure in each environment</a:t>
            </a:r>
          </a:p>
        </p:txBody>
      </p:sp>
      <p:sp>
        <p:nvSpPr>
          <p:cNvPr id="30" name="Rectangular Callout 29">
            <a:extLst>
              <a:ext uri="{FF2B5EF4-FFF2-40B4-BE49-F238E27FC236}">
                <a16:creationId xmlns:a16="http://schemas.microsoft.com/office/drawing/2014/main" id="{07490298-ED53-AF44-A211-E3513B940BD5}"/>
              </a:ext>
            </a:extLst>
          </p:cNvPr>
          <p:cNvSpPr/>
          <p:nvPr/>
        </p:nvSpPr>
        <p:spPr>
          <a:xfrm>
            <a:off x="286841" y="1344947"/>
            <a:ext cx="5865445" cy="1004386"/>
          </a:xfrm>
          <a:prstGeom prst="wedgeRectCallou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accent2"/>
                </a:solidFill>
              </a:rPr>
              <a:t>Microsegment 3-Tier Application </a:t>
            </a:r>
            <a:endParaRPr lang="en-US" b="1">
              <a:latin typeface="Metropolis" charset="0"/>
              <a:ea typeface="Metropolis" charset="0"/>
              <a:cs typeface="Metropolis" charset="0"/>
            </a:endParaRPr>
          </a:p>
        </p:txBody>
      </p:sp>
      <p:sp>
        <p:nvSpPr>
          <p:cNvPr id="31" name="Rectangular Callout 30">
            <a:extLst>
              <a:ext uri="{FF2B5EF4-FFF2-40B4-BE49-F238E27FC236}">
                <a16:creationId xmlns:a16="http://schemas.microsoft.com/office/drawing/2014/main" id="{D46D0F97-4855-D942-81CC-0EEE857BAE57}"/>
              </a:ext>
            </a:extLst>
          </p:cNvPr>
          <p:cNvSpPr/>
          <p:nvPr/>
        </p:nvSpPr>
        <p:spPr>
          <a:xfrm>
            <a:off x="6194789" y="1348775"/>
            <a:ext cx="5865445" cy="1000558"/>
          </a:xfrm>
          <a:prstGeom prst="wedgeRectCallou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1440"/>
            <a:endParaRPr lang="en-US" sz="1600" b="1">
              <a:latin typeface="Metropolis" charset="0"/>
              <a:ea typeface="Metropolis" charset="0"/>
              <a:cs typeface="Metropolis" charset="0"/>
            </a:endParaRPr>
          </a:p>
          <a:p>
            <a:pPr marL="91440"/>
            <a:r>
              <a:rPr lang="en-US" sz="1600" b="1">
                <a:solidFill>
                  <a:schemeClr val="accent2"/>
                </a:solidFill>
              </a:rPr>
              <a:t>1)  Create Group for each of the tier - WEB, APP &amp; DB </a:t>
            </a:r>
          </a:p>
          <a:p>
            <a:pPr marL="91440"/>
            <a:r>
              <a:rPr lang="en-US" sz="1600" b="1">
                <a:solidFill>
                  <a:schemeClr val="accent2"/>
                </a:solidFill>
              </a:rPr>
              <a:t>2) Create DFW Section with Inter-app Rule</a:t>
            </a:r>
            <a:endParaRPr lang="en-US" sz="1600" b="1">
              <a:latin typeface="Metropolis" charset="0"/>
              <a:ea typeface="Metropolis" charset="0"/>
              <a:cs typeface="Metropolis" charset="0"/>
            </a:endParaRPr>
          </a:p>
          <a:p>
            <a:pPr marL="548640" lvl="2"/>
            <a:r>
              <a:rPr lang="en-US" sz="800" b="1">
                <a:latin typeface="Metropolis" charset="0"/>
                <a:ea typeface="Metropolis" charset="0"/>
                <a:cs typeface="Metropolis" charset="0"/>
              </a:rPr>
              <a:t>‘allow https from ANY to WEB’ </a:t>
            </a:r>
            <a:r>
              <a:rPr lang="en-US" sz="800">
                <a:latin typeface="Metropolis" charset="0"/>
                <a:ea typeface="Metropolis" charset="0"/>
                <a:cs typeface="Metropolis" charset="0"/>
              </a:rPr>
              <a:t>        </a:t>
            </a:r>
            <a:r>
              <a:rPr lang="en-US" sz="800" b="1">
                <a:latin typeface="Metropolis" charset="0"/>
                <a:ea typeface="Metropolis" charset="0"/>
                <a:cs typeface="Metropolis" charset="0"/>
              </a:rPr>
              <a:t>‘allow http from WEB to APP’</a:t>
            </a:r>
            <a:r>
              <a:rPr lang="en-US" sz="800">
                <a:latin typeface="Metropolis" charset="0"/>
                <a:ea typeface="Metropolis" charset="0"/>
                <a:cs typeface="Metropolis" charset="0"/>
              </a:rPr>
              <a:t>     </a:t>
            </a:r>
            <a:r>
              <a:rPr lang="en-US" sz="800" b="1">
                <a:latin typeface="Metropolis" charset="0"/>
                <a:ea typeface="Metropolis" charset="0"/>
                <a:cs typeface="Metropolis" charset="0"/>
              </a:rPr>
              <a:t>‘allow </a:t>
            </a:r>
            <a:r>
              <a:rPr lang="en-US" sz="800" b="1" err="1">
                <a:latin typeface="Metropolis" charset="0"/>
                <a:ea typeface="Metropolis" charset="0"/>
                <a:cs typeface="Metropolis" charset="0"/>
              </a:rPr>
              <a:t>mysql</a:t>
            </a:r>
            <a:r>
              <a:rPr lang="en-US" sz="800" b="1">
                <a:latin typeface="Metropolis" charset="0"/>
                <a:ea typeface="Metropolis" charset="0"/>
                <a:cs typeface="Metropolis" charset="0"/>
              </a:rPr>
              <a:t> from APP to DB</a:t>
            </a:r>
            <a:r>
              <a:rPr lang="en-US" sz="1200" b="1">
                <a:latin typeface="Metropolis" charset="0"/>
                <a:ea typeface="Metropolis" charset="0"/>
                <a:cs typeface="Metropolis" charset="0"/>
              </a:rPr>
              <a:t>’</a:t>
            </a:r>
            <a:endParaRPr lang="en-US" sz="1200">
              <a:latin typeface="Metropolis" charset="0"/>
              <a:ea typeface="Metropolis" charset="0"/>
              <a:cs typeface="Metropolis" charset="0"/>
            </a:endParaRPr>
          </a:p>
        </p:txBody>
      </p:sp>
      <p:sp>
        <p:nvSpPr>
          <p:cNvPr id="32" name="Down Arrow 31">
            <a:extLst>
              <a:ext uri="{FF2B5EF4-FFF2-40B4-BE49-F238E27FC236}">
                <a16:creationId xmlns:a16="http://schemas.microsoft.com/office/drawing/2014/main" id="{317B7088-8319-FC45-82F4-C79687FD0777}"/>
              </a:ext>
            </a:extLst>
          </p:cNvPr>
          <p:cNvSpPr/>
          <p:nvPr/>
        </p:nvSpPr>
        <p:spPr>
          <a:xfrm>
            <a:off x="3122044" y="2273576"/>
            <a:ext cx="169741" cy="35611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42DEB636-EC68-E04E-8060-C54E1B16524F}"/>
              </a:ext>
            </a:extLst>
          </p:cNvPr>
          <p:cNvGrpSpPr/>
          <p:nvPr/>
        </p:nvGrpSpPr>
        <p:grpSpPr>
          <a:xfrm>
            <a:off x="1278102" y="2644746"/>
            <a:ext cx="3857625" cy="937987"/>
            <a:chOff x="1004368" y="3819751"/>
            <a:chExt cx="3857625" cy="937987"/>
          </a:xfrm>
        </p:grpSpPr>
        <p:sp>
          <p:nvSpPr>
            <p:cNvPr id="34" name="Rectangle 33">
              <a:extLst>
                <a:ext uri="{FF2B5EF4-FFF2-40B4-BE49-F238E27FC236}">
                  <a16:creationId xmlns:a16="http://schemas.microsoft.com/office/drawing/2014/main" id="{39C41777-4BE0-4A4B-A5AF-E8256DEB5E0C}"/>
                </a:ext>
              </a:extLst>
            </p:cNvPr>
            <p:cNvSpPr/>
            <p:nvPr/>
          </p:nvSpPr>
          <p:spPr>
            <a:xfrm>
              <a:off x="1004368" y="3819751"/>
              <a:ext cx="3857625" cy="937987"/>
            </a:xfrm>
            <a:prstGeom prst="rect">
              <a:avLst/>
            </a:prstGeom>
            <a:solidFill>
              <a:schemeClr val="tx1">
                <a:lumMod val="7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9DC6E00-377C-D140-9D79-24C335611D18}"/>
                </a:ext>
              </a:extLst>
            </p:cNvPr>
            <p:cNvSpPr/>
            <p:nvPr/>
          </p:nvSpPr>
          <p:spPr>
            <a:xfrm>
              <a:off x="1870877" y="3843337"/>
              <a:ext cx="1935145" cy="307777"/>
            </a:xfrm>
            <a:prstGeom prst="rect">
              <a:avLst/>
            </a:prstGeom>
          </p:spPr>
          <p:txBody>
            <a:bodyPr wrap="none">
              <a:spAutoFit/>
            </a:bodyPr>
            <a:lstStyle/>
            <a:p>
              <a:pPr lvl="0" algn="ctr">
                <a:buClr>
                  <a:srgbClr val="FFFFFF"/>
                </a:buClr>
                <a:buSzPts val="1400"/>
              </a:pPr>
              <a:r>
                <a:rPr lang="en-US" b="1">
                  <a:solidFill>
                    <a:srgbClr val="FFFFFF"/>
                  </a:solidFill>
                </a:rPr>
                <a:t>Declarative Interface</a:t>
              </a:r>
            </a:p>
          </p:txBody>
        </p:sp>
        <p:cxnSp>
          <p:nvCxnSpPr>
            <p:cNvPr id="36" name="Straight Connector 35">
              <a:extLst>
                <a:ext uri="{FF2B5EF4-FFF2-40B4-BE49-F238E27FC236}">
                  <a16:creationId xmlns:a16="http://schemas.microsoft.com/office/drawing/2014/main" id="{69B3777D-E9B8-2145-9C1E-22D2E6C7289D}"/>
                </a:ext>
              </a:extLst>
            </p:cNvPr>
            <p:cNvCxnSpPr/>
            <p:nvPr/>
          </p:nvCxnSpPr>
          <p:spPr>
            <a:xfrm>
              <a:off x="1385887" y="4192542"/>
              <a:ext cx="2928937" cy="0"/>
            </a:xfrm>
            <a:prstGeom prst="line">
              <a:avLst/>
            </a:prstGeom>
            <a:ln w="254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0F21F2F-79B4-B149-9979-0999F8545103}"/>
                </a:ext>
              </a:extLst>
            </p:cNvPr>
            <p:cNvSpPr txBox="1"/>
            <p:nvPr/>
          </p:nvSpPr>
          <p:spPr>
            <a:xfrm>
              <a:off x="2055106" y="4235406"/>
              <a:ext cx="849913" cy="307777"/>
            </a:xfrm>
            <a:prstGeom prst="rect">
              <a:avLst/>
            </a:prstGeom>
            <a:noFill/>
          </p:spPr>
          <p:txBody>
            <a:bodyPr wrap="none" rtlCol="0">
              <a:spAutoFit/>
            </a:bodyPr>
            <a:lstStyle/>
            <a:p>
              <a:r>
                <a:rPr lang="en-US" sz="1400" b="1" dirty="0">
                  <a:solidFill>
                    <a:schemeClr val="bg1"/>
                  </a:solidFill>
                </a:rPr>
                <a:t>POLICY</a:t>
              </a:r>
            </a:p>
          </p:txBody>
        </p:sp>
      </p:grpSp>
      <p:grpSp>
        <p:nvGrpSpPr>
          <p:cNvPr id="38" name="Group 37">
            <a:extLst>
              <a:ext uri="{FF2B5EF4-FFF2-40B4-BE49-F238E27FC236}">
                <a16:creationId xmlns:a16="http://schemas.microsoft.com/office/drawing/2014/main" id="{D076A6AD-C57B-D240-830C-47E3CAB584C5}"/>
              </a:ext>
            </a:extLst>
          </p:cNvPr>
          <p:cNvGrpSpPr/>
          <p:nvPr/>
        </p:nvGrpSpPr>
        <p:grpSpPr>
          <a:xfrm>
            <a:off x="1278102" y="3983503"/>
            <a:ext cx="3857625" cy="937987"/>
            <a:chOff x="1004368" y="3819751"/>
            <a:chExt cx="3857625" cy="937987"/>
          </a:xfrm>
        </p:grpSpPr>
        <p:sp>
          <p:nvSpPr>
            <p:cNvPr id="39" name="Rectangle 38">
              <a:extLst>
                <a:ext uri="{FF2B5EF4-FFF2-40B4-BE49-F238E27FC236}">
                  <a16:creationId xmlns:a16="http://schemas.microsoft.com/office/drawing/2014/main" id="{39CC2F4F-619B-CA46-B70B-561114746C0F}"/>
                </a:ext>
              </a:extLst>
            </p:cNvPr>
            <p:cNvSpPr/>
            <p:nvPr/>
          </p:nvSpPr>
          <p:spPr>
            <a:xfrm>
              <a:off x="1004368" y="3819751"/>
              <a:ext cx="3857625" cy="937987"/>
            </a:xfrm>
            <a:prstGeom prst="rect">
              <a:avLst/>
            </a:prstGeom>
            <a:solidFill>
              <a:schemeClr val="tx1">
                <a:lumMod val="75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C2F529DC-0524-3342-A2F1-D621A02F1940}"/>
                </a:ext>
              </a:extLst>
            </p:cNvPr>
            <p:cNvSpPr/>
            <p:nvPr/>
          </p:nvSpPr>
          <p:spPr>
            <a:xfrm>
              <a:off x="1900534" y="3843337"/>
              <a:ext cx="1875835" cy="307777"/>
            </a:xfrm>
            <a:prstGeom prst="rect">
              <a:avLst/>
            </a:prstGeom>
          </p:spPr>
          <p:txBody>
            <a:bodyPr wrap="none">
              <a:spAutoFit/>
            </a:bodyPr>
            <a:lstStyle/>
            <a:p>
              <a:pPr lvl="0" algn="ctr">
                <a:buClr>
                  <a:srgbClr val="FFFFFF"/>
                </a:buClr>
                <a:buSzPts val="1400"/>
              </a:pPr>
              <a:r>
                <a:rPr lang="en-US" b="1">
                  <a:solidFill>
                    <a:srgbClr val="FFFFFF"/>
                  </a:solidFill>
                </a:rPr>
                <a:t>Imperative Interface</a:t>
              </a:r>
            </a:p>
          </p:txBody>
        </p:sp>
        <p:cxnSp>
          <p:nvCxnSpPr>
            <p:cNvPr id="41" name="Straight Connector 40">
              <a:extLst>
                <a:ext uri="{FF2B5EF4-FFF2-40B4-BE49-F238E27FC236}">
                  <a16:creationId xmlns:a16="http://schemas.microsoft.com/office/drawing/2014/main" id="{7F29C8D8-18B5-244B-9710-7AF324C4F48F}"/>
                </a:ext>
              </a:extLst>
            </p:cNvPr>
            <p:cNvCxnSpPr/>
            <p:nvPr/>
          </p:nvCxnSpPr>
          <p:spPr>
            <a:xfrm>
              <a:off x="1385887" y="4163966"/>
              <a:ext cx="2928937" cy="0"/>
            </a:xfrm>
            <a:prstGeom prst="line">
              <a:avLst/>
            </a:prstGeom>
            <a:ln w="317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DA2A819-E99A-3945-9873-12BB6E8B0A7B}"/>
                </a:ext>
              </a:extLst>
            </p:cNvPr>
            <p:cNvSpPr txBox="1"/>
            <p:nvPr/>
          </p:nvSpPr>
          <p:spPr>
            <a:xfrm>
              <a:off x="1557690" y="4288744"/>
              <a:ext cx="3090911" cy="307777"/>
            </a:xfrm>
            <a:prstGeom prst="rect">
              <a:avLst/>
            </a:prstGeom>
            <a:noFill/>
          </p:spPr>
          <p:txBody>
            <a:bodyPr wrap="none" rtlCol="0">
              <a:spAutoFit/>
            </a:bodyPr>
            <a:lstStyle/>
            <a:p>
              <a:r>
                <a:rPr lang="en-US" sz="1400" b="1">
                  <a:solidFill>
                    <a:schemeClr val="bg1"/>
                  </a:solidFill>
                </a:rPr>
                <a:t>NETWORKING CONFIGURATION</a:t>
              </a:r>
            </a:p>
          </p:txBody>
        </p:sp>
      </p:grpSp>
      <p:grpSp>
        <p:nvGrpSpPr>
          <p:cNvPr id="43" name="Group 42">
            <a:extLst>
              <a:ext uri="{FF2B5EF4-FFF2-40B4-BE49-F238E27FC236}">
                <a16:creationId xmlns:a16="http://schemas.microsoft.com/office/drawing/2014/main" id="{2DAA3CA3-82DF-6C42-9337-99D2EF06E238}"/>
              </a:ext>
            </a:extLst>
          </p:cNvPr>
          <p:cNvGrpSpPr/>
          <p:nvPr/>
        </p:nvGrpSpPr>
        <p:grpSpPr>
          <a:xfrm>
            <a:off x="7186507" y="2673172"/>
            <a:ext cx="3857625" cy="937987"/>
            <a:chOff x="1004368" y="3819751"/>
            <a:chExt cx="3857625" cy="937987"/>
          </a:xfrm>
        </p:grpSpPr>
        <p:sp>
          <p:nvSpPr>
            <p:cNvPr id="44" name="Rectangle 43">
              <a:extLst>
                <a:ext uri="{FF2B5EF4-FFF2-40B4-BE49-F238E27FC236}">
                  <a16:creationId xmlns:a16="http://schemas.microsoft.com/office/drawing/2014/main" id="{59F1EFC6-09E7-3445-86A2-2F55D6B015C9}"/>
                </a:ext>
              </a:extLst>
            </p:cNvPr>
            <p:cNvSpPr/>
            <p:nvPr/>
          </p:nvSpPr>
          <p:spPr>
            <a:xfrm>
              <a:off x="1004368" y="3819751"/>
              <a:ext cx="3857625" cy="937987"/>
            </a:xfrm>
            <a:prstGeom prst="rect">
              <a:avLst/>
            </a:prstGeom>
            <a:solidFill>
              <a:schemeClr val="tx1">
                <a:lumMod val="75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FB7A6BE1-E367-444A-A93B-D00A3D539ABA}"/>
                </a:ext>
              </a:extLst>
            </p:cNvPr>
            <p:cNvSpPr/>
            <p:nvPr/>
          </p:nvSpPr>
          <p:spPr>
            <a:xfrm>
              <a:off x="1900534" y="3843337"/>
              <a:ext cx="1875835" cy="307777"/>
            </a:xfrm>
            <a:prstGeom prst="rect">
              <a:avLst/>
            </a:prstGeom>
          </p:spPr>
          <p:txBody>
            <a:bodyPr wrap="none">
              <a:spAutoFit/>
            </a:bodyPr>
            <a:lstStyle/>
            <a:p>
              <a:pPr lvl="0" algn="ctr">
                <a:buClr>
                  <a:srgbClr val="FFFFFF"/>
                </a:buClr>
                <a:buSzPts val="1400"/>
              </a:pPr>
              <a:r>
                <a:rPr lang="en-US" b="1">
                  <a:solidFill>
                    <a:srgbClr val="FFFFFF"/>
                  </a:solidFill>
                </a:rPr>
                <a:t>Imperative Interface</a:t>
              </a:r>
            </a:p>
          </p:txBody>
        </p:sp>
        <p:cxnSp>
          <p:nvCxnSpPr>
            <p:cNvPr id="46" name="Straight Connector 45">
              <a:extLst>
                <a:ext uri="{FF2B5EF4-FFF2-40B4-BE49-F238E27FC236}">
                  <a16:creationId xmlns:a16="http://schemas.microsoft.com/office/drawing/2014/main" id="{02AC28FF-267B-BE4B-8E61-E11C1BD75C9C}"/>
                </a:ext>
              </a:extLst>
            </p:cNvPr>
            <p:cNvCxnSpPr/>
            <p:nvPr/>
          </p:nvCxnSpPr>
          <p:spPr>
            <a:xfrm>
              <a:off x="1385887" y="4192542"/>
              <a:ext cx="2928937" cy="0"/>
            </a:xfrm>
            <a:prstGeom prst="line">
              <a:avLst/>
            </a:prstGeom>
            <a:ln w="317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52C4F2FF-7608-5A41-A11F-060B00F7B896}"/>
                </a:ext>
              </a:extLst>
            </p:cNvPr>
            <p:cNvSpPr txBox="1"/>
            <p:nvPr/>
          </p:nvSpPr>
          <p:spPr>
            <a:xfrm>
              <a:off x="1557690" y="4288744"/>
              <a:ext cx="3090911" cy="307777"/>
            </a:xfrm>
            <a:prstGeom prst="rect">
              <a:avLst/>
            </a:prstGeom>
            <a:noFill/>
          </p:spPr>
          <p:txBody>
            <a:bodyPr wrap="none" rtlCol="0">
              <a:spAutoFit/>
            </a:bodyPr>
            <a:lstStyle/>
            <a:p>
              <a:r>
                <a:rPr lang="en-US" sz="1400" b="1">
                  <a:solidFill>
                    <a:schemeClr val="bg1"/>
                  </a:solidFill>
                </a:rPr>
                <a:t>NETWORKING CONFIGURATION</a:t>
              </a:r>
            </a:p>
          </p:txBody>
        </p:sp>
      </p:grpSp>
      <p:grpSp>
        <p:nvGrpSpPr>
          <p:cNvPr id="48" name="Group 47">
            <a:extLst>
              <a:ext uri="{FF2B5EF4-FFF2-40B4-BE49-F238E27FC236}">
                <a16:creationId xmlns:a16="http://schemas.microsoft.com/office/drawing/2014/main" id="{A8E20B66-3A78-0741-A913-8B4A1DBA1698}"/>
              </a:ext>
            </a:extLst>
          </p:cNvPr>
          <p:cNvGrpSpPr/>
          <p:nvPr/>
        </p:nvGrpSpPr>
        <p:grpSpPr>
          <a:xfrm>
            <a:off x="8864947" y="2403978"/>
            <a:ext cx="530843" cy="255218"/>
            <a:chOff x="8882743" y="3002834"/>
            <a:chExt cx="500742" cy="521384"/>
          </a:xfrm>
        </p:grpSpPr>
        <p:sp>
          <p:nvSpPr>
            <p:cNvPr id="49" name="Down Arrow 48">
              <a:extLst>
                <a:ext uri="{FF2B5EF4-FFF2-40B4-BE49-F238E27FC236}">
                  <a16:creationId xmlns:a16="http://schemas.microsoft.com/office/drawing/2014/main" id="{BFD93248-B53B-0A4C-B33A-BAAA7CD731B5}"/>
                </a:ext>
              </a:extLst>
            </p:cNvPr>
            <p:cNvSpPr/>
            <p:nvPr/>
          </p:nvSpPr>
          <p:spPr>
            <a:xfrm rot="10800000">
              <a:off x="9236481" y="3002834"/>
              <a:ext cx="147004" cy="521384"/>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Down Arrow 49">
              <a:extLst>
                <a:ext uri="{FF2B5EF4-FFF2-40B4-BE49-F238E27FC236}">
                  <a16:creationId xmlns:a16="http://schemas.microsoft.com/office/drawing/2014/main" id="{02E39417-56D3-CF4B-AD85-C95E156696EA}"/>
                </a:ext>
              </a:extLst>
            </p:cNvPr>
            <p:cNvSpPr/>
            <p:nvPr/>
          </p:nvSpPr>
          <p:spPr>
            <a:xfrm>
              <a:off x="8882743" y="3002834"/>
              <a:ext cx="155439" cy="521384"/>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50718686-49A1-8642-B435-93487E065C9C}"/>
              </a:ext>
            </a:extLst>
          </p:cNvPr>
          <p:cNvGrpSpPr/>
          <p:nvPr/>
        </p:nvGrpSpPr>
        <p:grpSpPr>
          <a:xfrm>
            <a:off x="2236379" y="3652006"/>
            <a:ext cx="1941070" cy="250815"/>
            <a:chOff x="2239578" y="4745368"/>
            <a:chExt cx="1941070" cy="250815"/>
          </a:xfrm>
        </p:grpSpPr>
        <p:pic>
          <p:nvPicPr>
            <p:cNvPr id="52" name="Picture 10">
              <a:extLst>
                <a:ext uri="{FF2B5EF4-FFF2-40B4-BE49-F238E27FC236}">
                  <a16:creationId xmlns:a16="http://schemas.microsoft.com/office/drawing/2014/main" id="{8A2D37E8-A707-5645-8D38-5F2183E9BF3A}"/>
                </a:ext>
              </a:extLst>
            </p:cNvPr>
            <p:cNvPicPr>
              <a:picLocks noChangeAspect="1"/>
            </p:cNvPicPr>
            <p:nvPr/>
          </p:nvPicPr>
          <p:blipFill>
            <a:blip r:embed="rId3"/>
            <a:stretch>
              <a:fillRect/>
            </a:stretch>
          </p:blipFill>
          <p:spPr>
            <a:xfrm>
              <a:off x="2239578" y="4745368"/>
              <a:ext cx="237260" cy="249741"/>
            </a:xfrm>
            <a:prstGeom prst="rect">
              <a:avLst/>
            </a:prstGeom>
          </p:spPr>
        </p:pic>
        <p:pic>
          <p:nvPicPr>
            <p:cNvPr id="53" name="Picture 10" descr="A picture containing object&#10;&#10;Description generated with high confidence">
              <a:extLst>
                <a:ext uri="{FF2B5EF4-FFF2-40B4-BE49-F238E27FC236}">
                  <a16:creationId xmlns:a16="http://schemas.microsoft.com/office/drawing/2014/main" id="{B300D76D-78B8-D045-91D8-B0A7ADED6835}"/>
                </a:ext>
              </a:extLst>
            </p:cNvPr>
            <p:cNvPicPr>
              <a:picLocks noChangeAspect="1"/>
            </p:cNvPicPr>
            <p:nvPr/>
          </p:nvPicPr>
          <p:blipFill>
            <a:blip r:embed="rId3"/>
            <a:stretch>
              <a:fillRect/>
            </a:stretch>
          </p:blipFill>
          <p:spPr>
            <a:xfrm>
              <a:off x="3091483" y="4745907"/>
              <a:ext cx="237260" cy="249741"/>
            </a:xfrm>
            <a:prstGeom prst="rect">
              <a:avLst/>
            </a:prstGeom>
          </p:spPr>
        </p:pic>
        <p:pic>
          <p:nvPicPr>
            <p:cNvPr id="54" name="Picture 10" descr="A picture containing object&#10;&#10;Description generated with high confidence">
              <a:extLst>
                <a:ext uri="{FF2B5EF4-FFF2-40B4-BE49-F238E27FC236}">
                  <a16:creationId xmlns:a16="http://schemas.microsoft.com/office/drawing/2014/main" id="{48C743A5-2A98-1E41-A74E-202772F2F12A}"/>
                </a:ext>
              </a:extLst>
            </p:cNvPr>
            <p:cNvPicPr>
              <a:picLocks noChangeAspect="1"/>
            </p:cNvPicPr>
            <p:nvPr/>
          </p:nvPicPr>
          <p:blipFill>
            <a:blip r:embed="rId3"/>
            <a:stretch>
              <a:fillRect/>
            </a:stretch>
          </p:blipFill>
          <p:spPr>
            <a:xfrm>
              <a:off x="3943388" y="4746442"/>
              <a:ext cx="237260" cy="249741"/>
            </a:xfrm>
            <a:prstGeom prst="rect">
              <a:avLst/>
            </a:prstGeom>
          </p:spPr>
        </p:pic>
      </p:grpSp>
      <p:sp>
        <p:nvSpPr>
          <p:cNvPr id="55" name="Rectangle 54">
            <a:extLst>
              <a:ext uri="{FF2B5EF4-FFF2-40B4-BE49-F238E27FC236}">
                <a16:creationId xmlns:a16="http://schemas.microsoft.com/office/drawing/2014/main" id="{A649E8F2-E9B3-A842-B822-9733D7C2C7C0}"/>
              </a:ext>
            </a:extLst>
          </p:cNvPr>
          <p:cNvSpPr/>
          <p:nvPr/>
        </p:nvSpPr>
        <p:spPr>
          <a:xfrm>
            <a:off x="704213" y="5216903"/>
            <a:ext cx="5029785" cy="841256"/>
          </a:xfrm>
          <a:prstGeom prst="rect">
            <a:avLst/>
          </a:prstGeom>
        </p:spPr>
        <p:txBody>
          <a:bodyPr wrap="square">
            <a:spAutoFit/>
          </a:bodyPr>
          <a:lstStyle/>
          <a:p>
            <a:pPr>
              <a:spcBef>
                <a:spcPts val="800"/>
              </a:spcBef>
              <a:buClr>
                <a:schemeClr val="dk1"/>
              </a:buClr>
              <a:buSzPts val="2000"/>
            </a:pPr>
            <a:r>
              <a:rPr lang="en-US" sz="1400" b="1">
                <a:solidFill>
                  <a:schemeClr val="dk1"/>
                </a:solidFill>
                <a:latin typeface="Arial"/>
                <a:ea typeface="Arial"/>
                <a:cs typeface="Arial"/>
                <a:sym typeface="Arial"/>
              </a:rPr>
              <a:t>Data driven </a:t>
            </a:r>
            <a:r>
              <a:rPr lang="en-US" sz="1400">
                <a:solidFill>
                  <a:schemeClr val="dk1"/>
                </a:solidFill>
                <a:latin typeface="Arial"/>
                <a:ea typeface="Arial"/>
                <a:cs typeface="Arial"/>
                <a:sym typeface="Arial"/>
              </a:rPr>
              <a:t>- </a:t>
            </a:r>
            <a:r>
              <a:rPr lang="en-US" sz="1400">
                <a:latin typeface="Arial"/>
                <a:ea typeface="Arial"/>
                <a:cs typeface="Arial"/>
                <a:sym typeface="Arial"/>
              </a:rPr>
              <a:t>Static data structure with well defined meta info</a:t>
            </a:r>
            <a:endParaRPr lang="en-US" sz="1400"/>
          </a:p>
          <a:p>
            <a:pPr lvl="0">
              <a:spcBef>
                <a:spcPts val="800"/>
              </a:spcBef>
              <a:buClr>
                <a:schemeClr val="dk1"/>
              </a:buClr>
              <a:buSzPts val="2000"/>
            </a:pPr>
            <a:r>
              <a:rPr lang="en-US" sz="1400" b="1">
                <a:solidFill>
                  <a:schemeClr val="dk1"/>
                </a:solidFill>
                <a:latin typeface="Arial"/>
                <a:ea typeface="Arial"/>
                <a:cs typeface="Arial"/>
                <a:sym typeface="Arial"/>
              </a:rPr>
              <a:t>Order independent  </a:t>
            </a:r>
            <a:r>
              <a:rPr lang="en-US" sz="1400">
                <a:solidFill>
                  <a:schemeClr val="dk1"/>
                </a:solidFill>
                <a:latin typeface="Arial"/>
                <a:ea typeface="Arial"/>
                <a:cs typeface="Arial"/>
                <a:sym typeface="Arial"/>
              </a:rPr>
              <a:t>- Object can be created/updated/ deleted in any order, result is always the same</a:t>
            </a:r>
          </a:p>
        </p:txBody>
      </p:sp>
      <p:sp>
        <p:nvSpPr>
          <p:cNvPr id="56" name="Rectangle 55">
            <a:extLst>
              <a:ext uri="{FF2B5EF4-FFF2-40B4-BE49-F238E27FC236}">
                <a16:creationId xmlns:a16="http://schemas.microsoft.com/office/drawing/2014/main" id="{C06876DB-9EEA-A447-80D1-4B85C1AA2CC5}"/>
              </a:ext>
            </a:extLst>
          </p:cNvPr>
          <p:cNvSpPr/>
          <p:nvPr/>
        </p:nvSpPr>
        <p:spPr>
          <a:xfrm>
            <a:off x="6394901" y="5218338"/>
            <a:ext cx="5665333" cy="738664"/>
          </a:xfrm>
          <a:prstGeom prst="rect">
            <a:avLst/>
          </a:prstGeom>
        </p:spPr>
        <p:txBody>
          <a:bodyPr wrap="none">
            <a:spAutoFit/>
          </a:bodyPr>
          <a:lstStyle/>
          <a:p>
            <a:pPr>
              <a:buClr>
                <a:schemeClr val="dk1"/>
              </a:buClr>
              <a:buSzPts val="2000"/>
            </a:pPr>
            <a:r>
              <a:rPr lang="en-US" sz="1400" b="1">
                <a:solidFill>
                  <a:schemeClr val="dk1"/>
                </a:solidFill>
                <a:latin typeface="Arial"/>
                <a:ea typeface="Arial"/>
                <a:cs typeface="Arial"/>
                <a:sym typeface="Arial"/>
              </a:rPr>
              <a:t>Action Driven - </a:t>
            </a:r>
            <a:r>
              <a:rPr lang="en-US" sz="1400">
                <a:solidFill>
                  <a:schemeClr val="dk1"/>
                </a:solidFill>
                <a:latin typeface="Arial"/>
                <a:ea typeface="Arial"/>
                <a:cs typeface="Arial"/>
                <a:sym typeface="Arial"/>
              </a:rPr>
              <a:t>interactive communication with the system</a:t>
            </a:r>
            <a:endParaRPr lang="en-US" sz="1400" i="1">
              <a:solidFill>
                <a:schemeClr val="dk1"/>
              </a:solidFill>
              <a:latin typeface="Arial"/>
              <a:ea typeface="Arial"/>
              <a:cs typeface="Arial"/>
              <a:sym typeface="Arial"/>
            </a:endParaRPr>
          </a:p>
          <a:p>
            <a:pPr lvl="0">
              <a:buClr>
                <a:schemeClr val="dk1"/>
              </a:buClr>
              <a:buSzPts val="2000"/>
            </a:pPr>
            <a:endParaRPr lang="en-US" sz="1400">
              <a:solidFill>
                <a:schemeClr val="dk1"/>
              </a:solidFill>
              <a:latin typeface="Arial"/>
              <a:ea typeface="Arial"/>
              <a:cs typeface="Arial"/>
              <a:sym typeface="Arial"/>
            </a:endParaRPr>
          </a:p>
          <a:p>
            <a:pPr lvl="0">
              <a:buClr>
                <a:schemeClr val="dk1"/>
              </a:buClr>
              <a:buSzPts val="2000"/>
            </a:pPr>
            <a:r>
              <a:rPr lang="en-US" sz="1400" b="1">
                <a:solidFill>
                  <a:schemeClr val="dk1"/>
                </a:solidFill>
                <a:latin typeface="Arial"/>
                <a:ea typeface="Arial"/>
                <a:cs typeface="Arial"/>
                <a:sym typeface="Arial"/>
              </a:rPr>
              <a:t>Order Dependent</a:t>
            </a:r>
            <a:r>
              <a:rPr lang="en-US" sz="1400">
                <a:solidFill>
                  <a:schemeClr val="dk1"/>
                </a:solidFill>
                <a:latin typeface="Arial"/>
                <a:ea typeface="Arial"/>
                <a:cs typeface="Arial"/>
                <a:sym typeface="Arial"/>
              </a:rPr>
              <a:t> - Ordered execution of specific commands/actions</a:t>
            </a:r>
            <a:endParaRPr lang="en-US" sz="1400"/>
          </a:p>
        </p:txBody>
      </p:sp>
    </p:spTree>
    <p:extLst>
      <p:ext uri="{BB962C8B-B14F-4D97-AF65-F5344CB8AC3E}">
        <p14:creationId xmlns:p14="http://schemas.microsoft.com/office/powerpoint/2010/main" val="1612669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EFECDF-DC73-4032-B1F6-311D4AFDEEB5}"/>
              </a:ext>
            </a:extLst>
          </p:cNvPr>
          <p:cNvSpPr>
            <a:spLocks noGrp="1"/>
          </p:cNvSpPr>
          <p:nvPr>
            <p:ph type="body" sz="quarter" idx="17"/>
          </p:nvPr>
        </p:nvSpPr>
        <p:spPr>
          <a:xfrm>
            <a:off x="8380413" y="1620988"/>
            <a:ext cx="3808412" cy="2607298"/>
          </a:xfrm>
        </p:spPr>
        <p:txBody>
          <a:bodyPr/>
          <a:lstStyle/>
          <a:p>
            <a:pPr>
              <a:spcBef>
                <a:spcPts val="1200"/>
              </a:spcBef>
              <a:spcAft>
                <a:spcPts val="200"/>
              </a:spcAft>
              <a:buNone/>
            </a:pPr>
            <a:r>
              <a:rPr lang="en-US" sz="1400">
                <a:solidFill>
                  <a:srgbClr val="717074"/>
                </a:solidFill>
              </a:rPr>
              <a:t>Policy UI/API for user Interaction</a:t>
            </a:r>
          </a:p>
          <a:p>
            <a:pPr>
              <a:spcBef>
                <a:spcPts val="1200"/>
              </a:spcBef>
              <a:spcAft>
                <a:spcPts val="0"/>
              </a:spcAft>
              <a:buNone/>
            </a:pPr>
            <a:r>
              <a:rPr lang="en-US" sz="1400">
                <a:solidFill>
                  <a:srgbClr val="717074"/>
                </a:solidFill>
              </a:rPr>
              <a:t>Declarative model – Data driven &amp; order independent </a:t>
            </a:r>
          </a:p>
          <a:p>
            <a:pPr>
              <a:spcBef>
                <a:spcPts val="1200"/>
              </a:spcBef>
              <a:spcAft>
                <a:spcPts val="0"/>
              </a:spcAft>
              <a:buNone/>
            </a:pPr>
            <a:r>
              <a:rPr lang="en-US" sz="1400">
                <a:solidFill>
                  <a:srgbClr val="717074"/>
                </a:solidFill>
              </a:rPr>
              <a:t>Stores user intent in the distributed database</a:t>
            </a:r>
          </a:p>
          <a:p>
            <a:pPr>
              <a:spcBef>
                <a:spcPts val="1200"/>
              </a:spcBef>
              <a:spcAft>
                <a:spcPts val="0"/>
              </a:spcAft>
              <a:buNone/>
            </a:pPr>
            <a:r>
              <a:rPr lang="en-US" sz="1400">
                <a:solidFill>
                  <a:srgbClr val="717074"/>
                </a:solidFill>
              </a:rPr>
              <a:t>Interacts with NSX manager to translate user intent to desired config through ordered step by step config</a:t>
            </a:r>
          </a:p>
          <a:p>
            <a:pPr>
              <a:spcBef>
                <a:spcPts val="1200"/>
              </a:spcBef>
              <a:spcAft>
                <a:spcPts val="200"/>
              </a:spcAft>
              <a:buNone/>
            </a:pPr>
            <a:endParaRPr lang="en-US" sz="1400">
              <a:solidFill>
                <a:srgbClr val="717074"/>
              </a:solidFill>
            </a:endParaRPr>
          </a:p>
        </p:txBody>
      </p:sp>
      <p:cxnSp>
        <p:nvCxnSpPr>
          <p:cNvPr id="22" name="Straight Connector 21">
            <a:extLst>
              <a:ext uri="{FF2B5EF4-FFF2-40B4-BE49-F238E27FC236}">
                <a16:creationId xmlns:a16="http://schemas.microsoft.com/office/drawing/2014/main" id="{43DB4B85-DC2C-4C0B-8E91-6FD834FB04D3}"/>
              </a:ext>
            </a:extLst>
          </p:cNvPr>
          <p:cNvCxnSpPr/>
          <p:nvPr/>
        </p:nvCxnSpPr>
        <p:spPr bwMode="gray">
          <a:xfrm>
            <a:off x="8380413" y="4442230"/>
            <a:ext cx="3808412" cy="0"/>
          </a:xfrm>
          <a:prstGeom prst="line">
            <a:avLst/>
          </a:prstGeom>
          <a:ln w="25400">
            <a:solidFill>
              <a:schemeClr val="accent4"/>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itle 4">
            <a:extLst>
              <a:ext uri="{FF2B5EF4-FFF2-40B4-BE49-F238E27FC236}">
                <a16:creationId xmlns:a16="http://schemas.microsoft.com/office/drawing/2014/main" id="{62EC3959-091C-6549-B31B-A061B3E4B46F}"/>
              </a:ext>
            </a:extLst>
          </p:cNvPr>
          <p:cNvSpPr>
            <a:spLocks noGrp="1"/>
          </p:cNvSpPr>
          <p:nvPr>
            <p:ph type="title"/>
          </p:nvPr>
        </p:nvSpPr>
        <p:spPr>
          <a:xfrm>
            <a:off x="579809" y="412751"/>
            <a:ext cx="11001004" cy="381000"/>
          </a:xfrm>
        </p:spPr>
        <p:txBody>
          <a:bodyPr/>
          <a:lstStyle/>
          <a:p>
            <a:r>
              <a:rPr lang="en-US"/>
              <a:t>NSX-T </a:t>
            </a:r>
            <a:r>
              <a:rPr lang="en-US" dirty="0"/>
              <a:t>Declarative Policy</a:t>
            </a:r>
            <a:r>
              <a:rPr lang="en-US"/>
              <a:t> Management Plane Architecture</a:t>
            </a:r>
          </a:p>
        </p:txBody>
      </p:sp>
      <p:sp>
        <p:nvSpPr>
          <p:cNvPr id="14" name="Subtitle 1">
            <a:extLst>
              <a:ext uri="{FF2B5EF4-FFF2-40B4-BE49-F238E27FC236}">
                <a16:creationId xmlns:a16="http://schemas.microsoft.com/office/drawing/2014/main" id="{4459FB19-E5FA-8E4E-80C3-5B29F5E8AC5D}"/>
              </a:ext>
            </a:extLst>
          </p:cNvPr>
          <p:cNvSpPr txBox="1">
            <a:spLocks/>
          </p:cNvSpPr>
          <p:nvPr/>
        </p:nvSpPr>
        <p:spPr>
          <a:xfrm>
            <a:off x="496898" y="768285"/>
            <a:ext cx="10962687" cy="247743"/>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a:solidFill>
                  <a:schemeClr val="accent4"/>
                </a:solidFill>
              </a:rPr>
              <a:t>NSX Policy framework</a:t>
            </a:r>
          </a:p>
        </p:txBody>
      </p:sp>
      <p:sp>
        <p:nvSpPr>
          <p:cNvPr id="11" name="Text Placeholder 7">
            <a:extLst>
              <a:ext uri="{FF2B5EF4-FFF2-40B4-BE49-F238E27FC236}">
                <a16:creationId xmlns:a16="http://schemas.microsoft.com/office/drawing/2014/main" id="{2A277732-659B-BD49-89F8-74C92385BB04}"/>
              </a:ext>
            </a:extLst>
          </p:cNvPr>
          <p:cNvSpPr txBox="1">
            <a:spLocks/>
          </p:cNvSpPr>
          <p:nvPr/>
        </p:nvSpPr>
        <p:spPr>
          <a:xfrm>
            <a:off x="8380412" y="1532779"/>
            <a:ext cx="3697288" cy="310484"/>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r>
              <a:rPr lang="en-US" dirty="0">
                <a:solidFill>
                  <a:schemeClr val="accent2"/>
                </a:solidFill>
              </a:rPr>
              <a:t>Declarative</a:t>
            </a:r>
            <a:r>
              <a:rPr lang="en-US">
                <a:solidFill>
                  <a:schemeClr val="accent2"/>
                </a:solidFill>
              </a:rPr>
              <a:t> Policy Layer</a:t>
            </a:r>
          </a:p>
        </p:txBody>
      </p:sp>
      <p:sp>
        <p:nvSpPr>
          <p:cNvPr id="109" name="Text Placeholder 7">
            <a:extLst>
              <a:ext uri="{FF2B5EF4-FFF2-40B4-BE49-F238E27FC236}">
                <a16:creationId xmlns:a16="http://schemas.microsoft.com/office/drawing/2014/main" id="{E6BADA13-CDE0-844B-9661-F3AC2EF2DF73}"/>
              </a:ext>
            </a:extLst>
          </p:cNvPr>
          <p:cNvSpPr txBox="1">
            <a:spLocks/>
          </p:cNvSpPr>
          <p:nvPr/>
        </p:nvSpPr>
        <p:spPr>
          <a:xfrm>
            <a:off x="8380413" y="4339228"/>
            <a:ext cx="3200400" cy="295672"/>
          </a:xfrm>
          <a:prstGeom prst="rect">
            <a:avLst/>
          </a:prstGeom>
          <a:ln>
            <a:noFill/>
          </a:ln>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r>
              <a:rPr lang="en-US">
                <a:solidFill>
                  <a:schemeClr val="accent4"/>
                </a:solidFill>
              </a:rPr>
              <a:t>Benefit</a:t>
            </a:r>
          </a:p>
        </p:txBody>
      </p:sp>
      <p:sp>
        <p:nvSpPr>
          <p:cNvPr id="225" name="Text Placeholder 2">
            <a:extLst>
              <a:ext uri="{FF2B5EF4-FFF2-40B4-BE49-F238E27FC236}">
                <a16:creationId xmlns:a16="http://schemas.microsoft.com/office/drawing/2014/main" id="{AECBDD07-889F-AA44-99C1-645FB690C3D4}"/>
              </a:ext>
            </a:extLst>
          </p:cNvPr>
          <p:cNvSpPr txBox="1">
            <a:spLocks/>
          </p:cNvSpPr>
          <p:nvPr/>
        </p:nvSpPr>
        <p:spPr>
          <a:xfrm>
            <a:off x="8378151" y="4390129"/>
            <a:ext cx="3808412" cy="1461700"/>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pPr>
              <a:spcBef>
                <a:spcPts val="1200"/>
              </a:spcBef>
              <a:buNone/>
            </a:pPr>
            <a:r>
              <a:rPr lang="en-US" sz="1400">
                <a:solidFill>
                  <a:srgbClr val="717074"/>
                </a:solidFill>
              </a:rPr>
              <a:t>Simple, declarative statement of network &amp; security needs</a:t>
            </a:r>
          </a:p>
          <a:p>
            <a:pPr>
              <a:spcBef>
                <a:spcPts val="1200"/>
              </a:spcBef>
              <a:buNone/>
            </a:pPr>
            <a:r>
              <a:rPr lang="en-US" sz="1400">
                <a:solidFill>
                  <a:srgbClr val="717074"/>
                </a:solidFill>
              </a:rPr>
              <a:t>Define once, enforce everywhere</a:t>
            </a:r>
          </a:p>
          <a:p>
            <a:pPr>
              <a:spcBef>
                <a:spcPts val="1200"/>
              </a:spcBef>
              <a:buNone/>
            </a:pPr>
            <a:r>
              <a:rPr lang="en-US" sz="1400">
                <a:solidFill>
                  <a:srgbClr val="717074"/>
                </a:solidFill>
              </a:rPr>
              <a:t>Infrastructure-agnostic policy definitions</a:t>
            </a:r>
          </a:p>
        </p:txBody>
      </p:sp>
      <p:sp>
        <p:nvSpPr>
          <p:cNvPr id="227" name="Text Placeholder 2">
            <a:extLst>
              <a:ext uri="{FF2B5EF4-FFF2-40B4-BE49-F238E27FC236}">
                <a16:creationId xmlns:a16="http://schemas.microsoft.com/office/drawing/2014/main" id="{522F0845-B4DA-DA47-97C6-B63A7D6C4CA1}"/>
              </a:ext>
            </a:extLst>
          </p:cNvPr>
          <p:cNvSpPr txBox="1">
            <a:spLocks/>
          </p:cNvSpPr>
          <p:nvPr/>
        </p:nvSpPr>
        <p:spPr>
          <a:xfrm>
            <a:off x="8406465" y="3698893"/>
            <a:ext cx="3808412" cy="2484007"/>
          </a:xfrm>
          <a:prstGeom prst="rect">
            <a:avLst/>
          </a:prstGeom>
        </p:spPr>
        <p:txBody>
          <a:bodyPr vert="horz" lIns="0" tIns="457200" rIns="594360" bIns="457200" rtlCol="0">
            <a:noAutofit/>
          </a:bodyPr>
          <a:lstStyle>
            <a:lvl1pPr marL="0" indent="0" algn="l" defTabSz="914400" rtl="0" eaLnBrk="1" latinLnBrk="0" hangingPunct="1">
              <a:lnSpc>
                <a:spcPct val="100000"/>
              </a:lnSpc>
              <a:spcBef>
                <a:spcPts val="1800"/>
              </a:spcBef>
              <a:buClr>
                <a:schemeClr val="tx1">
                  <a:lumMod val="60000"/>
                  <a:lumOff val="40000"/>
                </a:schemeClr>
              </a:buClr>
              <a:buSzPct val="90000"/>
              <a:buFont typeface="Arial" panose="020B0604020202020204" pitchFamily="34" charset="0"/>
              <a:buChar char="​"/>
              <a:defRPr sz="1800" kern="1200">
                <a:solidFill>
                  <a:schemeClr val="tx2"/>
                </a:solidFill>
                <a:latin typeface="+mn-lt"/>
                <a:ea typeface="+mn-ea"/>
                <a:cs typeface="+mn-cs"/>
              </a:defRPr>
            </a:lvl1pPr>
            <a:lvl2pPr marL="457200" indent="-184150" algn="l" defTabSz="914400" rtl="0" eaLnBrk="1" latinLnBrk="0" hangingPunct="1">
              <a:lnSpc>
                <a:spcPct val="100000"/>
              </a:lnSpc>
              <a:spcBef>
                <a:spcPts val="300"/>
              </a:spcBef>
              <a:buClr>
                <a:schemeClr val="tx2"/>
              </a:buClr>
              <a:buSzPct val="90000"/>
              <a:buFont typeface="Arial" panose="020B0604020202020204" pitchFamily="34" charset="0"/>
              <a:buChar char="•"/>
              <a:defRPr sz="1600" kern="1200">
                <a:solidFill>
                  <a:schemeClr val="tx2"/>
                </a:solidFill>
                <a:latin typeface="+mn-lt"/>
                <a:ea typeface="+mn-ea"/>
                <a:cs typeface="+mn-cs"/>
              </a:defRPr>
            </a:lvl2pPr>
            <a:lvl3pPr marL="744538" indent="-169863" algn="l" defTabSz="914400" rtl="0" eaLnBrk="1" latinLnBrk="0" hangingPunct="1">
              <a:lnSpc>
                <a:spcPct val="100000"/>
              </a:lnSpc>
              <a:spcBef>
                <a:spcPts val="300"/>
              </a:spcBef>
              <a:spcAft>
                <a:spcPts val="0"/>
              </a:spcAft>
              <a:buClr>
                <a:schemeClr val="tx2"/>
              </a:buClr>
              <a:buSzPct val="90000"/>
              <a:buFont typeface="Camphor Std" panose="020B0504030404020204" pitchFamily="34" charset="0"/>
              <a:buChar char="–"/>
              <a:defRPr sz="1400" kern="1200">
                <a:solidFill>
                  <a:schemeClr val="tx2"/>
                </a:solidFill>
                <a:latin typeface="+mn-lt"/>
                <a:ea typeface="+mn-ea"/>
                <a:cs typeface="+mn-cs"/>
              </a:defRPr>
            </a:lvl3pPr>
            <a:lvl4pPr marL="969963" indent="-166688" algn="l" defTabSz="914400" rtl="0" eaLnBrk="1" latinLnBrk="0" hangingPunct="1">
              <a:lnSpc>
                <a:spcPct val="100000"/>
              </a:lnSpc>
              <a:spcBef>
                <a:spcPts val="300"/>
              </a:spcBef>
              <a:buClr>
                <a:schemeClr val="tx2"/>
              </a:buClr>
              <a:buSzPct val="90000"/>
              <a:buFont typeface="Arial" panose="020B0604020202020204" pitchFamily="34" charset="0"/>
              <a:buChar char="•"/>
              <a:defRPr sz="1200" kern="1200">
                <a:solidFill>
                  <a:schemeClr val="tx2"/>
                </a:solidFill>
                <a:latin typeface="+mn-lt"/>
                <a:ea typeface="+mn-ea"/>
                <a:cs typeface="+mn-cs"/>
              </a:defRPr>
            </a:lvl4pPr>
            <a:lvl5pPr marL="1143000" indent="-138113" algn="l" defTabSz="914400" rtl="0" eaLnBrk="1" latinLnBrk="0" hangingPunct="1">
              <a:lnSpc>
                <a:spcPct val="100000"/>
              </a:lnSpc>
              <a:spcBef>
                <a:spcPts val="300"/>
              </a:spcBef>
              <a:buClr>
                <a:schemeClr val="tx2"/>
              </a:buClr>
              <a:buSzPct val="90000"/>
              <a:buFont typeface="Camphor Std" panose="020B0504030404020204" pitchFamily="34" charset="0"/>
              <a:buChar char="–"/>
              <a:tabLst/>
              <a:defRPr sz="1200" kern="1200">
                <a:solidFill>
                  <a:schemeClr val="tx2"/>
                </a:solidFill>
                <a:latin typeface="+mn-lt"/>
                <a:ea typeface="+mn-ea"/>
                <a:cs typeface="+mn-cs"/>
              </a:defRPr>
            </a:lvl5pPr>
            <a:lvl6pPr marL="228600" indent="-228600" algn="l" defTabSz="914400" rtl="0" eaLnBrk="1" latinLnBrk="0" hangingPunct="1">
              <a:lnSpc>
                <a:spcPct val="100000"/>
              </a:lnSpc>
              <a:spcBef>
                <a:spcPts val="1800"/>
              </a:spcBef>
              <a:buClr>
                <a:schemeClr val="tx2"/>
              </a:buClr>
              <a:buSzPct val="90000"/>
              <a:buFont typeface="+mj-lt"/>
              <a:buAutoNum type="arabicPeriod"/>
              <a:defRPr sz="1800" kern="1200">
                <a:solidFill>
                  <a:schemeClr val="tx2"/>
                </a:solidFill>
                <a:latin typeface="+mn-lt"/>
                <a:ea typeface="+mn-ea"/>
                <a:cs typeface="+mn-cs"/>
              </a:defRPr>
            </a:lvl6pPr>
            <a:lvl7pPr marL="512763" indent="-228600" algn="l" defTabSz="914400" rtl="0" eaLnBrk="1" latinLnBrk="0" hangingPunct="1">
              <a:lnSpc>
                <a:spcPct val="100000"/>
              </a:lnSpc>
              <a:spcBef>
                <a:spcPts val="300"/>
              </a:spcBef>
              <a:buClr>
                <a:schemeClr val="tx2"/>
              </a:buClr>
              <a:buSzPct val="90000"/>
              <a:buFont typeface="+mj-lt"/>
              <a:buAutoNum type="alphaLcPeriod"/>
              <a:defRPr sz="1400" kern="1200">
                <a:solidFill>
                  <a:schemeClr val="tx2"/>
                </a:solidFill>
                <a:latin typeface="+mn-lt"/>
                <a:ea typeface="+mn-ea"/>
                <a:cs typeface="+mn-cs"/>
              </a:defRPr>
            </a:lvl7pPr>
            <a:lvl8pPr marL="741363" indent="-166688" algn="l" defTabSz="914400" rtl="0" eaLnBrk="1" latinLnBrk="0" hangingPunct="1">
              <a:lnSpc>
                <a:spcPct val="90000"/>
              </a:lnSpc>
              <a:spcBef>
                <a:spcPts val="600"/>
              </a:spcBef>
              <a:buClr>
                <a:schemeClr val="tx2"/>
              </a:buClr>
              <a:buSzPct val="90000"/>
              <a:buFont typeface="+mj-lt"/>
              <a:buAutoNum type="romanLcPeriod"/>
              <a:defRPr sz="1200" kern="1200">
                <a:solidFill>
                  <a:schemeClr val="tx2"/>
                </a:solidFill>
                <a:latin typeface="+mn-lt"/>
                <a:ea typeface="+mn-ea"/>
                <a:cs typeface="+mn-cs"/>
              </a:defRPr>
            </a:lvl8pPr>
            <a:lvl9pPr marL="284163" indent="-284163" algn="l" defTabSz="914400" rtl="0" eaLnBrk="1" latinLnBrk="0" hangingPunct="1">
              <a:lnSpc>
                <a:spcPct val="100000"/>
              </a:lnSpc>
              <a:spcBef>
                <a:spcPts val="1800"/>
              </a:spcBef>
              <a:buClr>
                <a:schemeClr val="tx2"/>
              </a:buClr>
              <a:buSzPct val="90000"/>
              <a:buFont typeface="+mj-lt"/>
              <a:buAutoNum type="alphaUcPeriod"/>
              <a:defRPr sz="1800" kern="1200">
                <a:solidFill>
                  <a:schemeClr val="tx2"/>
                </a:solidFill>
                <a:latin typeface="+mn-lt"/>
                <a:ea typeface="+mn-ea"/>
                <a:cs typeface="+mn-cs"/>
              </a:defRPr>
            </a:lvl9pPr>
          </a:lstStyle>
          <a:p>
            <a:pPr>
              <a:spcBef>
                <a:spcPts val="1000"/>
              </a:spcBef>
              <a:buNone/>
            </a:pPr>
            <a:endParaRPr lang="en-US" sz="1400">
              <a:solidFill>
                <a:srgbClr val="717074"/>
              </a:solidFill>
            </a:endParaRPr>
          </a:p>
        </p:txBody>
      </p:sp>
      <p:sp>
        <p:nvSpPr>
          <p:cNvPr id="341" name="Freeform 340">
            <a:extLst>
              <a:ext uri="{FF2B5EF4-FFF2-40B4-BE49-F238E27FC236}">
                <a16:creationId xmlns:a16="http://schemas.microsoft.com/office/drawing/2014/main" id="{D6F04B60-B71A-9648-81FE-06EB282873EA}"/>
              </a:ext>
            </a:extLst>
          </p:cNvPr>
          <p:cNvSpPr>
            <a:spLocks noChangeAspect="1" noEditPoints="1"/>
          </p:cNvSpPr>
          <p:nvPr/>
        </p:nvSpPr>
        <p:spPr bwMode="auto">
          <a:xfrm>
            <a:off x="3807445" y="1595290"/>
            <a:ext cx="146179" cy="260350"/>
          </a:xfrm>
          <a:custGeom>
            <a:avLst/>
            <a:gdLst>
              <a:gd name="T0" fmla="*/ 172 w 216"/>
              <a:gd name="T1" fmla="*/ 158 h 384"/>
              <a:gd name="T2" fmla="*/ 135 w 216"/>
              <a:gd name="T3" fmla="*/ 158 h 384"/>
              <a:gd name="T4" fmla="*/ 108 w 216"/>
              <a:gd name="T5" fmla="*/ 186 h 384"/>
              <a:gd name="T6" fmla="*/ 80 w 216"/>
              <a:gd name="T7" fmla="*/ 158 h 384"/>
              <a:gd name="T8" fmla="*/ 43 w 216"/>
              <a:gd name="T9" fmla="*/ 158 h 384"/>
              <a:gd name="T10" fmla="*/ 0 w 216"/>
              <a:gd name="T11" fmla="*/ 204 h 384"/>
              <a:gd name="T12" fmla="*/ 0 w 216"/>
              <a:gd name="T13" fmla="*/ 384 h 384"/>
              <a:gd name="T14" fmla="*/ 216 w 216"/>
              <a:gd name="T15" fmla="*/ 384 h 384"/>
              <a:gd name="T16" fmla="*/ 216 w 216"/>
              <a:gd name="T17" fmla="*/ 204 h 384"/>
              <a:gd name="T18" fmla="*/ 172 w 216"/>
              <a:gd name="T19" fmla="*/ 158 h 384"/>
              <a:gd name="T20" fmla="*/ 108 w 216"/>
              <a:gd name="T21" fmla="*/ 209 h 384"/>
              <a:gd name="T22" fmla="*/ 127 w 216"/>
              <a:gd name="T23" fmla="*/ 228 h 384"/>
              <a:gd name="T24" fmla="*/ 108 w 216"/>
              <a:gd name="T25" fmla="*/ 248 h 384"/>
              <a:gd name="T26" fmla="*/ 88 w 216"/>
              <a:gd name="T27" fmla="*/ 228 h 384"/>
              <a:gd name="T28" fmla="*/ 108 w 216"/>
              <a:gd name="T29" fmla="*/ 209 h 384"/>
              <a:gd name="T30" fmla="*/ 200 w 216"/>
              <a:gd name="T31" fmla="*/ 368 h 384"/>
              <a:gd name="T32" fmla="*/ 16 w 216"/>
              <a:gd name="T33" fmla="*/ 368 h 384"/>
              <a:gd name="T34" fmla="*/ 16 w 216"/>
              <a:gd name="T35" fmla="*/ 211 h 384"/>
              <a:gd name="T36" fmla="*/ 50 w 216"/>
              <a:gd name="T37" fmla="*/ 174 h 384"/>
              <a:gd name="T38" fmla="*/ 74 w 216"/>
              <a:gd name="T39" fmla="*/ 174 h 384"/>
              <a:gd name="T40" fmla="*/ 97 w 216"/>
              <a:gd name="T41" fmla="*/ 197 h 384"/>
              <a:gd name="T42" fmla="*/ 66 w 216"/>
              <a:gd name="T43" fmla="*/ 228 h 384"/>
              <a:gd name="T44" fmla="*/ 108 w 216"/>
              <a:gd name="T45" fmla="*/ 270 h 384"/>
              <a:gd name="T46" fmla="*/ 150 w 216"/>
              <a:gd name="T47" fmla="*/ 228 h 384"/>
              <a:gd name="T48" fmla="*/ 119 w 216"/>
              <a:gd name="T49" fmla="*/ 197 h 384"/>
              <a:gd name="T50" fmla="*/ 141 w 216"/>
              <a:gd name="T51" fmla="*/ 174 h 384"/>
              <a:gd name="T52" fmla="*/ 165 w 216"/>
              <a:gd name="T53" fmla="*/ 174 h 384"/>
              <a:gd name="T54" fmla="*/ 200 w 216"/>
              <a:gd name="T55" fmla="*/ 211 h 384"/>
              <a:gd name="T56" fmla="*/ 200 w 216"/>
              <a:gd name="T57" fmla="*/ 368 h 384"/>
              <a:gd name="T58" fmla="*/ 108 w 216"/>
              <a:gd name="T59" fmla="*/ 151 h 384"/>
              <a:gd name="T60" fmla="*/ 183 w 216"/>
              <a:gd name="T61" fmla="*/ 75 h 384"/>
              <a:gd name="T62" fmla="*/ 108 w 216"/>
              <a:gd name="T63" fmla="*/ 0 h 384"/>
              <a:gd name="T64" fmla="*/ 32 w 216"/>
              <a:gd name="T65" fmla="*/ 75 h 384"/>
              <a:gd name="T66" fmla="*/ 108 w 216"/>
              <a:gd name="T67" fmla="*/ 151 h 384"/>
              <a:gd name="T68" fmla="*/ 108 w 216"/>
              <a:gd name="T69" fmla="*/ 16 h 384"/>
              <a:gd name="T70" fmla="*/ 167 w 216"/>
              <a:gd name="T71" fmla="*/ 75 h 384"/>
              <a:gd name="T72" fmla="*/ 108 w 216"/>
              <a:gd name="T73" fmla="*/ 135 h 384"/>
              <a:gd name="T74" fmla="*/ 48 w 216"/>
              <a:gd name="T75" fmla="*/ 75 h 384"/>
              <a:gd name="T76" fmla="*/ 108 w 216"/>
              <a:gd name="T77" fmla="*/ 1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6" h="384">
                <a:moveTo>
                  <a:pt x="172" y="158"/>
                </a:moveTo>
                <a:cubicBezTo>
                  <a:pt x="135" y="158"/>
                  <a:pt x="135" y="158"/>
                  <a:pt x="135" y="158"/>
                </a:cubicBezTo>
                <a:cubicBezTo>
                  <a:pt x="108" y="186"/>
                  <a:pt x="108" y="186"/>
                  <a:pt x="108" y="186"/>
                </a:cubicBezTo>
                <a:cubicBezTo>
                  <a:pt x="80" y="158"/>
                  <a:pt x="80" y="158"/>
                  <a:pt x="80" y="158"/>
                </a:cubicBezTo>
                <a:cubicBezTo>
                  <a:pt x="43" y="158"/>
                  <a:pt x="43" y="158"/>
                  <a:pt x="43" y="158"/>
                </a:cubicBezTo>
                <a:cubicBezTo>
                  <a:pt x="0" y="204"/>
                  <a:pt x="0" y="204"/>
                  <a:pt x="0" y="204"/>
                </a:cubicBezTo>
                <a:cubicBezTo>
                  <a:pt x="0" y="384"/>
                  <a:pt x="0" y="384"/>
                  <a:pt x="0" y="384"/>
                </a:cubicBezTo>
                <a:cubicBezTo>
                  <a:pt x="216" y="384"/>
                  <a:pt x="216" y="384"/>
                  <a:pt x="216" y="384"/>
                </a:cubicBezTo>
                <a:cubicBezTo>
                  <a:pt x="216" y="204"/>
                  <a:pt x="216" y="204"/>
                  <a:pt x="216" y="204"/>
                </a:cubicBezTo>
                <a:lnTo>
                  <a:pt x="172" y="158"/>
                </a:lnTo>
                <a:close/>
                <a:moveTo>
                  <a:pt x="108" y="209"/>
                </a:moveTo>
                <a:cubicBezTo>
                  <a:pt x="127" y="228"/>
                  <a:pt x="127" y="228"/>
                  <a:pt x="127" y="228"/>
                </a:cubicBezTo>
                <a:cubicBezTo>
                  <a:pt x="108" y="248"/>
                  <a:pt x="108" y="248"/>
                  <a:pt x="108" y="248"/>
                </a:cubicBezTo>
                <a:cubicBezTo>
                  <a:pt x="88" y="228"/>
                  <a:pt x="88" y="228"/>
                  <a:pt x="88" y="228"/>
                </a:cubicBezTo>
                <a:lnTo>
                  <a:pt x="108" y="209"/>
                </a:lnTo>
                <a:close/>
                <a:moveTo>
                  <a:pt x="200" y="368"/>
                </a:moveTo>
                <a:cubicBezTo>
                  <a:pt x="16" y="368"/>
                  <a:pt x="16" y="368"/>
                  <a:pt x="16" y="368"/>
                </a:cubicBezTo>
                <a:cubicBezTo>
                  <a:pt x="16" y="211"/>
                  <a:pt x="16" y="211"/>
                  <a:pt x="16" y="211"/>
                </a:cubicBezTo>
                <a:cubicBezTo>
                  <a:pt x="50" y="174"/>
                  <a:pt x="50" y="174"/>
                  <a:pt x="50" y="174"/>
                </a:cubicBezTo>
                <a:cubicBezTo>
                  <a:pt x="74" y="174"/>
                  <a:pt x="74" y="174"/>
                  <a:pt x="74" y="174"/>
                </a:cubicBezTo>
                <a:cubicBezTo>
                  <a:pt x="97" y="197"/>
                  <a:pt x="97" y="197"/>
                  <a:pt x="97" y="197"/>
                </a:cubicBezTo>
                <a:cubicBezTo>
                  <a:pt x="66" y="228"/>
                  <a:pt x="66" y="228"/>
                  <a:pt x="66" y="228"/>
                </a:cubicBezTo>
                <a:cubicBezTo>
                  <a:pt x="108" y="270"/>
                  <a:pt x="108" y="270"/>
                  <a:pt x="108" y="270"/>
                </a:cubicBezTo>
                <a:cubicBezTo>
                  <a:pt x="150" y="228"/>
                  <a:pt x="150" y="228"/>
                  <a:pt x="150" y="228"/>
                </a:cubicBezTo>
                <a:cubicBezTo>
                  <a:pt x="119" y="197"/>
                  <a:pt x="119" y="197"/>
                  <a:pt x="119" y="197"/>
                </a:cubicBezTo>
                <a:cubicBezTo>
                  <a:pt x="141" y="174"/>
                  <a:pt x="141" y="174"/>
                  <a:pt x="141" y="174"/>
                </a:cubicBezTo>
                <a:cubicBezTo>
                  <a:pt x="165" y="174"/>
                  <a:pt x="165" y="174"/>
                  <a:pt x="165" y="174"/>
                </a:cubicBezTo>
                <a:cubicBezTo>
                  <a:pt x="200" y="211"/>
                  <a:pt x="200" y="211"/>
                  <a:pt x="200" y="211"/>
                </a:cubicBezTo>
                <a:lnTo>
                  <a:pt x="200" y="368"/>
                </a:lnTo>
                <a:close/>
                <a:moveTo>
                  <a:pt x="108" y="151"/>
                </a:moveTo>
                <a:cubicBezTo>
                  <a:pt x="149" y="151"/>
                  <a:pt x="183" y="117"/>
                  <a:pt x="183" y="75"/>
                </a:cubicBezTo>
                <a:cubicBezTo>
                  <a:pt x="183" y="34"/>
                  <a:pt x="149" y="0"/>
                  <a:pt x="108" y="0"/>
                </a:cubicBezTo>
                <a:cubicBezTo>
                  <a:pt x="66" y="0"/>
                  <a:pt x="32" y="34"/>
                  <a:pt x="32" y="75"/>
                </a:cubicBezTo>
                <a:cubicBezTo>
                  <a:pt x="32" y="117"/>
                  <a:pt x="66" y="151"/>
                  <a:pt x="108" y="151"/>
                </a:cubicBezTo>
                <a:close/>
                <a:moveTo>
                  <a:pt x="108" y="16"/>
                </a:moveTo>
                <a:cubicBezTo>
                  <a:pt x="141" y="16"/>
                  <a:pt x="167" y="43"/>
                  <a:pt x="167" y="75"/>
                </a:cubicBezTo>
                <a:cubicBezTo>
                  <a:pt x="167" y="108"/>
                  <a:pt x="141" y="135"/>
                  <a:pt x="108" y="135"/>
                </a:cubicBezTo>
                <a:cubicBezTo>
                  <a:pt x="75" y="135"/>
                  <a:pt x="48" y="108"/>
                  <a:pt x="48" y="75"/>
                </a:cubicBezTo>
                <a:cubicBezTo>
                  <a:pt x="48" y="43"/>
                  <a:pt x="75" y="16"/>
                  <a:pt x="108" y="1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42" name="Rectangle 341">
            <a:extLst>
              <a:ext uri="{FF2B5EF4-FFF2-40B4-BE49-F238E27FC236}">
                <a16:creationId xmlns:a16="http://schemas.microsoft.com/office/drawing/2014/main" id="{570F0707-2101-944E-9992-5EB95D49FFA8}"/>
              </a:ext>
            </a:extLst>
          </p:cNvPr>
          <p:cNvSpPr/>
          <p:nvPr/>
        </p:nvSpPr>
        <p:spPr>
          <a:xfrm>
            <a:off x="3920920" y="1645234"/>
            <a:ext cx="1221785" cy="244682"/>
          </a:xfrm>
          <a:prstGeom prst="rect">
            <a:avLst/>
          </a:prstGeom>
        </p:spPr>
        <p:txBody>
          <a:bodyPr wrap="square">
            <a:spAutoFit/>
          </a:bodyPr>
          <a:lstStyle/>
          <a:p>
            <a:pPr algn="ctr">
              <a:lnSpc>
                <a:spcPct val="90000"/>
              </a:lnSpc>
            </a:pPr>
            <a:r>
              <a:rPr lang="en-US" sz="1100">
                <a:solidFill>
                  <a:schemeClr val="accent2"/>
                </a:solidFill>
              </a:rPr>
              <a:t>GUI/REST/CMP</a:t>
            </a:r>
          </a:p>
        </p:txBody>
      </p:sp>
      <p:sp>
        <p:nvSpPr>
          <p:cNvPr id="168" name="Rounded Rectangle 4">
            <a:extLst>
              <a:ext uri="{FF2B5EF4-FFF2-40B4-BE49-F238E27FC236}">
                <a16:creationId xmlns:a16="http://schemas.microsoft.com/office/drawing/2014/main" id="{27D4DA40-5370-534F-97C5-261BCA0266D6}"/>
              </a:ext>
            </a:extLst>
          </p:cNvPr>
          <p:cNvSpPr>
            <a:spLocks noChangeAspect="1"/>
          </p:cNvSpPr>
          <p:nvPr/>
        </p:nvSpPr>
        <p:spPr>
          <a:xfrm>
            <a:off x="1293342" y="2153919"/>
            <a:ext cx="5678979" cy="3658081"/>
          </a:xfrm>
          <a:prstGeom prst="rect">
            <a:avLst/>
          </a:prstGeom>
          <a:solidFill>
            <a:schemeClr val="bg1"/>
          </a:solidFill>
          <a:ln w="28575">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2382110" numCol="1" spcCol="1270" anchor="t" anchorCtr="0">
            <a:noAutofit/>
          </a:bodyPr>
          <a:lstStyle/>
          <a:p>
            <a:pPr algn="ctr">
              <a:spcAft>
                <a:spcPct val="0"/>
              </a:spcAft>
              <a:buClr>
                <a:srgbClr val="000000"/>
              </a:buClr>
              <a:defRPr/>
            </a:pPr>
            <a:endParaRPr lang="en-US" sz="1400" b="1">
              <a:ln w="0"/>
              <a:solidFill>
                <a:schemeClr val="bg1"/>
              </a:solidFill>
              <a:effectLst>
                <a:outerShdw blurRad="38100" dist="19050" dir="2700000" algn="tl" rotWithShape="0">
                  <a:schemeClr val="dk1">
                    <a:alpha val="40000"/>
                  </a:schemeClr>
                </a:outerShdw>
              </a:effectLst>
            </a:endParaRPr>
          </a:p>
        </p:txBody>
      </p:sp>
      <p:sp>
        <p:nvSpPr>
          <p:cNvPr id="169" name="Can 168">
            <a:extLst>
              <a:ext uri="{FF2B5EF4-FFF2-40B4-BE49-F238E27FC236}">
                <a16:creationId xmlns:a16="http://schemas.microsoft.com/office/drawing/2014/main" id="{267AD8CB-42CB-1241-8994-619F75786396}"/>
              </a:ext>
            </a:extLst>
          </p:cNvPr>
          <p:cNvSpPr>
            <a:spLocks noChangeAspect="1"/>
          </p:cNvSpPr>
          <p:nvPr/>
        </p:nvSpPr>
        <p:spPr>
          <a:xfrm>
            <a:off x="5067278" y="2239340"/>
            <a:ext cx="1749689" cy="3389781"/>
          </a:xfrm>
          <a:prstGeom prst="can">
            <a:avLst/>
          </a:prstGeom>
          <a:solidFill>
            <a:schemeClr val="bg1">
              <a:lumMod val="85000"/>
            </a:schemeClr>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700"/>
              <a:t>Desired Config Store </a:t>
            </a:r>
          </a:p>
          <a:p>
            <a:pPr algn="ctr"/>
            <a:r>
              <a:rPr lang="en-US" sz="700"/>
              <a:t>(Distributed DB)</a:t>
            </a:r>
          </a:p>
        </p:txBody>
      </p:sp>
      <p:sp>
        <p:nvSpPr>
          <p:cNvPr id="170" name="TextBox 169">
            <a:extLst>
              <a:ext uri="{FF2B5EF4-FFF2-40B4-BE49-F238E27FC236}">
                <a16:creationId xmlns:a16="http://schemas.microsoft.com/office/drawing/2014/main" id="{CCE81E26-D423-394E-A489-687D69287887}"/>
              </a:ext>
            </a:extLst>
          </p:cNvPr>
          <p:cNvSpPr txBox="1">
            <a:spLocks noChangeAspect="1"/>
          </p:cNvSpPr>
          <p:nvPr/>
        </p:nvSpPr>
        <p:spPr>
          <a:xfrm>
            <a:off x="2100279" y="2007846"/>
            <a:ext cx="154730" cy="307777"/>
          </a:xfrm>
          <a:prstGeom prst="rect">
            <a:avLst/>
          </a:prstGeom>
          <a:noFill/>
        </p:spPr>
        <p:txBody>
          <a:bodyPr wrap="square" rtlCol="0">
            <a:spAutoFit/>
          </a:bodyPr>
          <a:lstStyle/>
          <a:p>
            <a:pPr algn="l"/>
            <a:endParaRPr lang="en-US" sz="1400">
              <a:solidFill>
                <a:srgbClr val="333333"/>
              </a:solidFill>
              <a:latin typeface="+mn-lt"/>
              <a:ea typeface="+mn-ea"/>
            </a:endParaRPr>
          </a:p>
        </p:txBody>
      </p:sp>
      <p:sp>
        <p:nvSpPr>
          <p:cNvPr id="171" name="Rounded Rectangle 4">
            <a:extLst>
              <a:ext uri="{FF2B5EF4-FFF2-40B4-BE49-F238E27FC236}">
                <a16:creationId xmlns:a16="http://schemas.microsoft.com/office/drawing/2014/main" id="{587BF2A1-C622-FC4C-A055-6E77F5AD9EB5}"/>
              </a:ext>
            </a:extLst>
          </p:cNvPr>
          <p:cNvSpPr>
            <a:spLocks noChangeAspect="1"/>
          </p:cNvSpPr>
          <p:nvPr/>
        </p:nvSpPr>
        <p:spPr>
          <a:xfrm>
            <a:off x="1560087" y="4250421"/>
            <a:ext cx="5017167" cy="13787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2382110" numCol="1" spcCol="1270" anchor="t" anchorCtr="0">
            <a:noAutofit/>
          </a:bodyPr>
          <a:lstStyle/>
          <a:p>
            <a:pPr defTabSz="1066800">
              <a:lnSpc>
                <a:spcPct val="90000"/>
              </a:lnSpc>
              <a:spcBef>
                <a:spcPct val="0"/>
              </a:spcBef>
              <a:spcAft>
                <a:spcPct val="35000"/>
              </a:spcAft>
            </a:pPr>
            <a:endParaRPr lang="en-US" sz="1400" kern="1200"/>
          </a:p>
        </p:txBody>
      </p:sp>
      <p:sp>
        <p:nvSpPr>
          <p:cNvPr id="172" name="Rounded Rectangle 4">
            <a:extLst>
              <a:ext uri="{FF2B5EF4-FFF2-40B4-BE49-F238E27FC236}">
                <a16:creationId xmlns:a16="http://schemas.microsoft.com/office/drawing/2014/main" id="{0D9766CC-BC1D-D647-B0AE-5273E3132C33}"/>
              </a:ext>
            </a:extLst>
          </p:cNvPr>
          <p:cNvSpPr>
            <a:spLocks noChangeAspect="1"/>
          </p:cNvSpPr>
          <p:nvPr/>
        </p:nvSpPr>
        <p:spPr>
          <a:xfrm>
            <a:off x="1554483" y="4991803"/>
            <a:ext cx="1529086" cy="4948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2382110" numCol="1" spcCol="1270" anchor="t" anchorCtr="0">
            <a:noAutofit/>
          </a:bodyPr>
          <a:lstStyle/>
          <a:p>
            <a:pPr defTabSz="1066800">
              <a:lnSpc>
                <a:spcPct val="90000"/>
              </a:lnSpc>
              <a:spcBef>
                <a:spcPct val="0"/>
              </a:spcBef>
              <a:spcAft>
                <a:spcPct val="35000"/>
              </a:spcAft>
            </a:pPr>
            <a:endParaRPr lang="en-US" sz="1600" kern="1200"/>
          </a:p>
        </p:txBody>
      </p:sp>
      <p:sp>
        <p:nvSpPr>
          <p:cNvPr id="173" name="Rounded Rectangle 172">
            <a:extLst>
              <a:ext uri="{FF2B5EF4-FFF2-40B4-BE49-F238E27FC236}">
                <a16:creationId xmlns:a16="http://schemas.microsoft.com/office/drawing/2014/main" id="{AE19E38B-DE1F-6148-BA7B-4B8B3D3886D8}"/>
              </a:ext>
            </a:extLst>
          </p:cNvPr>
          <p:cNvSpPr>
            <a:spLocks noChangeAspect="1"/>
          </p:cNvSpPr>
          <p:nvPr/>
        </p:nvSpPr>
        <p:spPr>
          <a:xfrm>
            <a:off x="1436859" y="2346346"/>
            <a:ext cx="5134303" cy="688602"/>
          </a:xfrm>
          <a:prstGeom prst="roundRect">
            <a:avLst>
              <a:gd name="adj" fmla="val 0"/>
            </a:avLst>
          </a:prstGeom>
          <a:solidFill>
            <a:srgbClr val="E9E9E9"/>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rgbClr val="820024"/>
              </a:solidFill>
              <a:latin typeface="Calibri" panose="020F0502020204030204" pitchFamily="34" charset="0"/>
            </a:endParaRPr>
          </a:p>
        </p:txBody>
      </p:sp>
      <p:sp>
        <p:nvSpPr>
          <p:cNvPr id="174" name="Rounded Rectangle 173">
            <a:extLst>
              <a:ext uri="{FF2B5EF4-FFF2-40B4-BE49-F238E27FC236}">
                <a16:creationId xmlns:a16="http://schemas.microsoft.com/office/drawing/2014/main" id="{BD8DF9CB-EFEF-F741-ACE8-6262901D4A15}"/>
              </a:ext>
            </a:extLst>
          </p:cNvPr>
          <p:cNvSpPr>
            <a:spLocks noChangeAspect="1"/>
          </p:cNvSpPr>
          <p:nvPr/>
        </p:nvSpPr>
        <p:spPr>
          <a:xfrm>
            <a:off x="1436859" y="3657601"/>
            <a:ext cx="5134303" cy="649634"/>
          </a:xfrm>
          <a:prstGeom prst="roundRect">
            <a:avLst>
              <a:gd name="adj" fmla="val 0"/>
            </a:avLst>
          </a:prstGeom>
          <a:solidFill>
            <a:srgbClr val="E9E9E9"/>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rgbClr val="820024"/>
              </a:solidFill>
              <a:latin typeface="Calibri" panose="020F0502020204030204" pitchFamily="34" charset="0"/>
            </a:endParaRPr>
          </a:p>
        </p:txBody>
      </p:sp>
      <p:sp>
        <p:nvSpPr>
          <p:cNvPr id="176" name="Can 175">
            <a:extLst>
              <a:ext uri="{FF2B5EF4-FFF2-40B4-BE49-F238E27FC236}">
                <a16:creationId xmlns:a16="http://schemas.microsoft.com/office/drawing/2014/main" id="{B067037C-14D6-944E-8966-36238D9622AB}"/>
              </a:ext>
            </a:extLst>
          </p:cNvPr>
          <p:cNvSpPr>
            <a:spLocks noChangeAspect="1"/>
          </p:cNvSpPr>
          <p:nvPr/>
        </p:nvSpPr>
        <p:spPr>
          <a:xfrm>
            <a:off x="5262040" y="2505198"/>
            <a:ext cx="1210272" cy="463743"/>
          </a:xfrm>
          <a:prstGeom prst="can">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a:t>Intent Store</a:t>
            </a:r>
          </a:p>
        </p:txBody>
      </p:sp>
      <p:sp>
        <p:nvSpPr>
          <p:cNvPr id="177" name="Rounded Rectangle 176">
            <a:extLst>
              <a:ext uri="{FF2B5EF4-FFF2-40B4-BE49-F238E27FC236}">
                <a16:creationId xmlns:a16="http://schemas.microsoft.com/office/drawing/2014/main" id="{64F36EFB-7684-D04F-9067-979C9303A1B9}"/>
              </a:ext>
            </a:extLst>
          </p:cNvPr>
          <p:cNvSpPr>
            <a:spLocks noChangeAspect="1"/>
          </p:cNvSpPr>
          <p:nvPr/>
        </p:nvSpPr>
        <p:spPr>
          <a:xfrm>
            <a:off x="2792955" y="2584274"/>
            <a:ext cx="2211860" cy="359197"/>
          </a:xfrm>
          <a:prstGeom prst="roundRect">
            <a:avLst>
              <a:gd name="adj" fmla="val 0"/>
            </a:avLst>
          </a:prstGeom>
          <a:solidFill>
            <a:schemeClr val="accent2"/>
          </a:solidFill>
          <a:ln w="12700">
            <a:noFill/>
          </a:ln>
        </p:spPr>
        <p:style>
          <a:lnRef idx="3">
            <a:schemeClr val="lt1">
              <a:hueOff val="0"/>
              <a:satOff val="0"/>
              <a:lumOff val="0"/>
              <a:alphaOff val="0"/>
            </a:schemeClr>
          </a:lnRef>
          <a:fillRef idx="1">
            <a:schemeClr val="accent3">
              <a:hueOff val="-3406297"/>
              <a:satOff val="-26033"/>
              <a:lumOff val="11863"/>
              <a:alphaOff val="0"/>
            </a:schemeClr>
          </a:fillRef>
          <a:effectRef idx="1">
            <a:schemeClr val="accent3">
              <a:hueOff val="-3406297"/>
              <a:satOff val="-26033"/>
              <a:lumOff val="11863"/>
              <a:alphaOff val="0"/>
            </a:schemeClr>
          </a:effectRef>
          <a:fontRef idx="minor">
            <a:schemeClr val="lt1"/>
          </a:fontRef>
        </p:style>
        <p:txBody>
          <a:bodyPr/>
          <a:lstStyle/>
          <a:p>
            <a:pPr algn="ctr"/>
            <a:r>
              <a:rPr lang="en-US" sz="1400"/>
              <a:t>Policy Engine Layer</a:t>
            </a:r>
          </a:p>
        </p:txBody>
      </p:sp>
      <p:sp>
        <p:nvSpPr>
          <p:cNvPr id="178" name="Can 177">
            <a:extLst>
              <a:ext uri="{FF2B5EF4-FFF2-40B4-BE49-F238E27FC236}">
                <a16:creationId xmlns:a16="http://schemas.microsoft.com/office/drawing/2014/main" id="{2CA4C8A0-FA7A-2F4B-8598-2940AB0B506B}"/>
              </a:ext>
            </a:extLst>
          </p:cNvPr>
          <p:cNvSpPr>
            <a:spLocks noChangeAspect="1"/>
          </p:cNvSpPr>
          <p:nvPr/>
        </p:nvSpPr>
        <p:spPr>
          <a:xfrm>
            <a:off x="5296986" y="3806432"/>
            <a:ext cx="1175327" cy="450353"/>
          </a:xfrm>
          <a:prstGeom prst="can">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000"/>
              <a:t>Desired Config Store </a:t>
            </a:r>
          </a:p>
        </p:txBody>
      </p:sp>
      <p:cxnSp>
        <p:nvCxnSpPr>
          <p:cNvPr id="179" name="Straight Arrow Connector 178">
            <a:extLst>
              <a:ext uri="{FF2B5EF4-FFF2-40B4-BE49-F238E27FC236}">
                <a16:creationId xmlns:a16="http://schemas.microsoft.com/office/drawing/2014/main" id="{17583C47-307B-DD4A-8DE2-5CF35E65D092}"/>
              </a:ext>
            </a:extLst>
          </p:cNvPr>
          <p:cNvCxnSpPr>
            <a:cxnSpLocks/>
          </p:cNvCxnSpPr>
          <p:nvPr/>
        </p:nvCxnSpPr>
        <p:spPr bwMode="gray">
          <a:xfrm>
            <a:off x="3898885" y="3058116"/>
            <a:ext cx="0" cy="566032"/>
          </a:xfrm>
          <a:prstGeom prst="straightConnector1">
            <a:avLst/>
          </a:prstGeom>
          <a:ln w="25400">
            <a:solidFill>
              <a:schemeClr val="accent1"/>
            </a:solidFill>
            <a:miter lim="80000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0" name="Straight Arrow Connector 179">
            <a:extLst>
              <a:ext uri="{FF2B5EF4-FFF2-40B4-BE49-F238E27FC236}">
                <a16:creationId xmlns:a16="http://schemas.microsoft.com/office/drawing/2014/main" id="{2744B7D5-3459-F74F-8A6E-51B2A5977569}"/>
              </a:ext>
            </a:extLst>
          </p:cNvPr>
          <p:cNvCxnSpPr>
            <a:cxnSpLocks/>
          </p:cNvCxnSpPr>
          <p:nvPr/>
        </p:nvCxnSpPr>
        <p:spPr bwMode="gray">
          <a:xfrm>
            <a:off x="3898885" y="4323331"/>
            <a:ext cx="0" cy="587719"/>
          </a:xfrm>
          <a:prstGeom prst="straightConnector1">
            <a:avLst/>
          </a:prstGeom>
          <a:ln w="25400">
            <a:solidFill>
              <a:schemeClr val="tx1"/>
            </a:solidFill>
            <a:prstDash val="sysDash"/>
            <a:miter lim="800000"/>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82" name="Rounded Rectangle 181">
            <a:extLst>
              <a:ext uri="{FF2B5EF4-FFF2-40B4-BE49-F238E27FC236}">
                <a16:creationId xmlns:a16="http://schemas.microsoft.com/office/drawing/2014/main" id="{49AA3E13-93C9-1649-8182-D7A7C69C2FAB}"/>
              </a:ext>
            </a:extLst>
          </p:cNvPr>
          <p:cNvSpPr>
            <a:spLocks noChangeAspect="1"/>
          </p:cNvSpPr>
          <p:nvPr/>
        </p:nvSpPr>
        <p:spPr>
          <a:xfrm>
            <a:off x="1436859" y="4926535"/>
            <a:ext cx="5134303" cy="587718"/>
          </a:xfrm>
          <a:prstGeom prst="roundRect">
            <a:avLst>
              <a:gd name="adj" fmla="val 0"/>
            </a:avLst>
          </a:prstGeom>
          <a:solidFill>
            <a:srgbClr val="E9E9E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rgbClr val="820024"/>
              </a:solidFill>
              <a:latin typeface="Calibri" panose="020F0502020204030204" pitchFamily="34" charset="0"/>
            </a:endParaRPr>
          </a:p>
        </p:txBody>
      </p:sp>
      <p:sp>
        <p:nvSpPr>
          <p:cNvPr id="183" name="Can 182">
            <a:extLst>
              <a:ext uri="{FF2B5EF4-FFF2-40B4-BE49-F238E27FC236}">
                <a16:creationId xmlns:a16="http://schemas.microsoft.com/office/drawing/2014/main" id="{B9A380D5-9409-3041-8D01-B20ABC7EA61B}"/>
              </a:ext>
            </a:extLst>
          </p:cNvPr>
          <p:cNvSpPr>
            <a:spLocks noChangeAspect="1"/>
          </p:cNvSpPr>
          <p:nvPr/>
        </p:nvSpPr>
        <p:spPr>
          <a:xfrm>
            <a:off x="5296986" y="4972811"/>
            <a:ext cx="1175327" cy="450353"/>
          </a:xfrm>
          <a:prstGeom prst="can">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900"/>
              <a:t>Realized Config &amp; Dynamic State</a:t>
            </a:r>
          </a:p>
        </p:txBody>
      </p:sp>
      <p:sp>
        <p:nvSpPr>
          <p:cNvPr id="184" name="Rounded Rectangle 183">
            <a:extLst>
              <a:ext uri="{FF2B5EF4-FFF2-40B4-BE49-F238E27FC236}">
                <a16:creationId xmlns:a16="http://schemas.microsoft.com/office/drawing/2014/main" id="{BC206AA4-5902-454B-B1E4-A939D671FD50}"/>
              </a:ext>
            </a:extLst>
          </p:cNvPr>
          <p:cNvSpPr>
            <a:spLocks noChangeAspect="1"/>
          </p:cNvSpPr>
          <p:nvPr/>
        </p:nvSpPr>
        <p:spPr>
          <a:xfrm>
            <a:off x="2792956" y="5018388"/>
            <a:ext cx="2175469" cy="359197"/>
          </a:xfrm>
          <a:prstGeom prst="roundRect">
            <a:avLst>
              <a:gd name="adj" fmla="val 0"/>
            </a:avLst>
          </a:prstGeom>
          <a:solidFill>
            <a:schemeClr val="tx1"/>
          </a:solidFill>
          <a:ln w="12700">
            <a:noFill/>
          </a:ln>
        </p:spPr>
        <p:style>
          <a:lnRef idx="3">
            <a:schemeClr val="lt1">
              <a:hueOff val="0"/>
              <a:satOff val="0"/>
              <a:lumOff val="0"/>
              <a:alphaOff val="0"/>
            </a:schemeClr>
          </a:lnRef>
          <a:fillRef idx="1">
            <a:schemeClr val="accent3">
              <a:hueOff val="-3406297"/>
              <a:satOff val="-26033"/>
              <a:lumOff val="11863"/>
              <a:alphaOff val="0"/>
            </a:schemeClr>
          </a:fillRef>
          <a:effectRef idx="1">
            <a:schemeClr val="accent3">
              <a:hueOff val="-3406297"/>
              <a:satOff val="-26033"/>
              <a:lumOff val="11863"/>
              <a:alphaOff val="0"/>
            </a:schemeClr>
          </a:effectRef>
          <a:fontRef idx="minor">
            <a:schemeClr val="lt1"/>
          </a:fontRef>
        </p:style>
        <p:txBody>
          <a:bodyPr/>
          <a:lstStyle/>
          <a:p>
            <a:pPr algn="ctr"/>
            <a:r>
              <a:rPr lang="en-US" sz="1400">
                <a:solidFill>
                  <a:schemeClr val="bg1"/>
                </a:solidFill>
                <a:latin typeface="Calibri" panose="020F0502020204030204" pitchFamily="34" charset="0"/>
              </a:rPr>
              <a:t>NSX Control Plane Layer</a:t>
            </a:r>
          </a:p>
        </p:txBody>
      </p:sp>
      <p:sp>
        <p:nvSpPr>
          <p:cNvPr id="185" name="TextBox 184">
            <a:extLst>
              <a:ext uri="{FF2B5EF4-FFF2-40B4-BE49-F238E27FC236}">
                <a16:creationId xmlns:a16="http://schemas.microsoft.com/office/drawing/2014/main" id="{CCCD0494-471E-4B40-9055-CDC641A886CA}"/>
              </a:ext>
            </a:extLst>
          </p:cNvPr>
          <p:cNvSpPr txBox="1"/>
          <p:nvPr/>
        </p:nvSpPr>
        <p:spPr>
          <a:xfrm>
            <a:off x="6663986" y="2722621"/>
            <a:ext cx="104709" cy="3504770"/>
          </a:xfrm>
          <a:prstGeom prst="rect">
            <a:avLst/>
          </a:prstGeom>
        </p:spPr>
        <p:txBody>
          <a:bodyPr vert="wordArtVert" wrap="square" lIns="0" tIns="0" rIns="0" bIns="0" rtlCol="0">
            <a:spAutoFit/>
          </a:bodyPr>
          <a:lstStyle/>
          <a:p>
            <a:pPr algn="l">
              <a:spcAft>
                <a:spcPts val="600"/>
              </a:spcAft>
            </a:pPr>
            <a:r>
              <a:rPr lang="en-US" sz="700" b="1"/>
              <a:t>DISTRIBUTED PERSISTENT DB</a:t>
            </a:r>
          </a:p>
        </p:txBody>
      </p:sp>
      <p:cxnSp>
        <p:nvCxnSpPr>
          <p:cNvPr id="186" name="Straight Arrow Connector 185">
            <a:extLst>
              <a:ext uri="{FF2B5EF4-FFF2-40B4-BE49-F238E27FC236}">
                <a16:creationId xmlns:a16="http://schemas.microsoft.com/office/drawing/2014/main" id="{50CB1D0F-BB02-2A4F-87B9-23633DD18B96}"/>
              </a:ext>
            </a:extLst>
          </p:cNvPr>
          <p:cNvCxnSpPr>
            <a:cxnSpLocks/>
          </p:cNvCxnSpPr>
          <p:nvPr/>
        </p:nvCxnSpPr>
        <p:spPr bwMode="gray">
          <a:xfrm>
            <a:off x="3886170" y="1878097"/>
            <a:ext cx="0" cy="437526"/>
          </a:xfrm>
          <a:prstGeom prst="straightConnector1">
            <a:avLst/>
          </a:prstGeom>
          <a:ln w="25400">
            <a:solidFill>
              <a:schemeClr val="accent2"/>
            </a:solidFill>
            <a:miter lim="800000"/>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7" name="Rounded Rectangle 186">
            <a:extLst>
              <a:ext uri="{FF2B5EF4-FFF2-40B4-BE49-F238E27FC236}">
                <a16:creationId xmlns:a16="http://schemas.microsoft.com/office/drawing/2014/main" id="{9E5D1476-C607-6C41-994A-41C1FB6ED917}"/>
              </a:ext>
            </a:extLst>
          </p:cNvPr>
          <p:cNvSpPr>
            <a:spLocks noChangeAspect="1"/>
          </p:cNvSpPr>
          <p:nvPr/>
        </p:nvSpPr>
        <p:spPr>
          <a:xfrm>
            <a:off x="2792955" y="3875670"/>
            <a:ext cx="2211860" cy="359197"/>
          </a:xfrm>
          <a:prstGeom prst="roundRect">
            <a:avLst>
              <a:gd name="adj" fmla="val 0"/>
            </a:avLst>
          </a:prstGeom>
          <a:solidFill>
            <a:schemeClr val="accent1"/>
          </a:solidFill>
          <a:ln w="12700">
            <a:solidFill>
              <a:schemeClr val="accent1"/>
            </a:solidFill>
          </a:ln>
        </p:spPr>
        <p:style>
          <a:lnRef idx="3">
            <a:schemeClr val="lt1">
              <a:hueOff val="0"/>
              <a:satOff val="0"/>
              <a:lumOff val="0"/>
              <a:alphaOff val="0"/>
            </a:schemeClr>
          </a:lnRef>
          <a:fillRef idx="1">
            <a:schemeClr val="accent3">
              <a:hueOff val="-3406297"/>
              <a:satOff val="-26033"/>
              <a:lumOff val="11863"/>
              <a:alphaOff val="0"/>
            </a:schemeClr>
          </a:fillRef>
          <a:effectRef idx="1">
            <a:schemeClr val="accent3">
              <a:hueOff val="-3406297"/>
              <a:satOff val="-26033"/>
              <a:lumOff val="11863"/>
              <a:alphaOff val="0"/>
            </a:schemeClr>
          </a:effectRef>
          <a:fontRef idx="minor">
            <a:schemeClr val="lt1"/>
          </a:fontRef>
        </p:style>
        <p:txBody>
          <a:bodyPr/>
          <a:lstStyle/>
          <a:p>
            <a:pPr algn="ctr"/>
            <a:r>
              <a:rPr lang="en-US" sz="1400"/>
              <a:t>NSX Manager Layer</a:t>
            </a:r>
          </a:p>
        </p:txBody>
      </p:sp>
      <p:sp>
        <p:nvSpPr>
          <p:cNvPr id="188" name="Rectangle 187">
            <a:extLst>
              <a:ext uri="{FF2B5EF4-FFF2-40B4-BE49-F238E27FC236}">
                <a16:creationId xmlns:a16="http://schemas.microsoft.com/office/drawing/2014/main" id="{20A0454A-3FE1-9E4B-8435-E6A80FF8C194}"/>
              </a:ext>
            </a:extLst>
          </p:cNvPr>
          <p:cNvSpPr/>
          <p:nvPr/>
        </p:nvSpPr>
        <p:spPr>
          <a:xfrm>
            <a:off x="3010348" y="2316034"/>
            <a:ext cx="1781257" cy="276999"/>
          </a:xfrm>
          <a:prstGeom prst="rect">
            <a:avLst/>
          </a:prstGeom>
        </p:spPr>
        <p:txBody>
          <a:bodyPr wrap="none">
            <a:spAutoFit/>
          </a:bodyPr>
          <a:lstStyle/>
          <a:p>
            <a:pPr lvl="0" algn="ctr">
              <a:buClr>
                <a:srgbClr val="FFFFFF"/>
              </a:buClr>
              <a:buSzPts val="1400"/>
            </a:pPr>
            <a:r>
              <a:rPr lang="en-US" sz="1200" b="1">
                <a:solidFill>
                  <a:schemeClr val="accent2"/>
                </a:solidFill>
              </a:rPr>
              <a:t>Declarative Interface</a:t>
            </a:r>
          </a:p>
        </p:txBody>
      </p:sp>
      <p:sp>
        <p:nvSpPr>
          <p:cNvPr id="189" name="Rectangle 188">
            <a:extLst>
              <a:ext uri="{FF2B5EF4-FFF2-40B4-BE49-F238E27FC236}">
                <a16:creationId xmlns:a16="http://schemas.microsoft.com/office/drawing/2014/main" id="{4861E7E3-3BC9-6C4D-9397-B9439F4FBC92}"/>
              </a:ext>
            </a:extLst>
          </p:cNvPr>
          <p:cNvSpPr/>
          <p:nvPr/>
        </p:nvSpPr>
        <p:spPr>
          <a:xfrm>
            <a:off x="3055973" y="3619096"/>
            <a:ext cx="1726756" cy="276999"/>
          </a:xfrm>
          <a:prstGeom prst="rect">
            <a:avLst/>
          </a:prstGeom>
        </p:spPr>
        <p:txBody>
          <a:bodyPr wrap="none">
            <a:spAutoFit/>
          </a:bodyPr>
          <a:lstStyle/>
          <a:p>
            <a:pPr lvl="0" algn="ctr">
              <a:buClr>
                <a:srgbClr val="FFFFFF"/>
              </a:buClr>
              <a:buSzPts val="1400"/>
            </a:pPr>
            <a:r>
              <a:rPr lang="en-US" sz="1200" b="1">
                <a:solidFill>
                  <a:schemeClr val="accent1"/>
                </a:solidFill>
              </a:rPr>
              <a:t>Imperative Interface</a:t>
            </a:r>
          </a:p>
        </p:txBody>
      </p:sp>
      <p:sp>
        <p:nvSpPr>
          <p:cNvPr id="2" name="TextBox 1">
            <a:extLst>
              <a:ext uri="{FF2B5EF4-FFF2-40B4-BE49-F238E27FC236}">
                <a16:creationId xmlns:a16="http://schemas.microsoft.com/office/drawing/2014/main" id="{0A8B705B-C451-9C47-ACF6-81D85B65F9C9}"/>
              </a:ext>
            </a:extLst>
          </p:cNvPr>
          <p:cNvSpPr txBox="1"/>
          <p:nvPr/>
        </p:nvSpPr>
        <p:spPr>
          <a:xfrm>
            <a:off x="3159241" y="5886104"/>
            <a:ext cx="2685860" cy="276999"/>
          </a:xfrm>
          <a:prstGeom prst="rect">
            <a:avLst/>
          </a:prstGeom>
        </p:spPr>
        <p:txBody>
          <a:bodyPr wrap="square" lIns="0" tIns="0" rIns="0" bIns="0" rtlCol="0">
            <a:spAutoFit/>
          </a:bodyPr>
          <a:lstStyle/>
          <a:p>
            <a:pPr algn="l">
              <a:spcAft>
                <a:spcPts val="600"/>
              </a:spcAft>
            </a:pPr>
            <a:r>
              <a:rPr lang="en-US"/>
              <a:t>NSX Manager Appliance</a:t>
            </a:r>
          </a:p>
        </p:txBody>
      </p:sp>
    </p:spTree>
    <p:extLst>
      <p:ext uri="{BB962C8B-B14F-4D97-AF65-F5344CB8AC3E}">
        <p14:creationId xmlns:p14="http://schemas.microsoft.com/office/powerpoint/2010/main" val="1596577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21">
            <a:extLst>
              <a:ext uri="{FF2B5EF4-FFF2-40B4-BE49-F238E27FC236}">
                <a16:creationId xmlns:a16="http://schemas.microsoft.com/office/drawing/2014/main" id="{EFD43DEA-0BAB-8546-A5DD-3212E5FD18EE}"/>
              </a:ext>
            </a:extLst>
          </p:cNvPr>
          <p:cNvSpPr/>
          <p:nvPr/>
        </p:nvSpPr>
        <p:spPr>
          <a:xfrm>
            <a:off x="4232300" y="2596672"/>
            <a:ext cx="881117" cy="427821"/>
          </a:xfrm>
          <a:prstGeom prst="roundRect">
            <a:avLst/>
          </a:prstGeom>
          <a:solidFill>
            <a:schemeClr val="accent2"/>
          </a:soli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Tier-1s</a:t>
            </a:r>
          </a:p>
        </p:txBody>
      </p:sp>
      <p:sp>
        <p:nvSpPr>
          <p:cNvPr id="31" name="Text Placeholder 30">
            <a:extLst>
              <a:ext uri="{FF2B5EF4-FFF2-40B4-BE49-F238E27FC236}">
                <a16:creationId xmlns:a16="http://schemas.microsoft.com/office/drawing/2014/main" id="{3F0B6255-FC7F-9E4F-A74C-ECA91F01957A}"/>
              </a:ext>
            </a:extLst>
          </p:cNvPr>
          <p:cNvSpPr>
            <a:spLocks noGrp="1"/>
          </p:cNvSpPr>
          <p:nvPr>
            <p:ph type="body" sz="quarter" idx="21"/>
          </p:nvPr>
        </p:nvSpPr>
        <p:spPr/>
        <p:txBody>
          <a:bodyPr/>
          <a:lstStyle/>
          <a:p>
            <a:r>
              <a:rPr lang="en-US" dirty="0">
                <a:solidFill>
                  <a:srgbClr val="717074"/>
                </a:solidFill>
              </a:rPr>
              <a:t>Simple, declarative statement of network &amp; security needs</a:t>
            </a:r>
          </a:p>
          <a:p>
            <a:r>
              <a:rPr lang="en-US" dirty="0">
                <a:solidFill>
                  <a:srgbClr val="717074"/>
                </a:solidFill>
              </a:rPr>
              <a:t>Object name/id/URI –user friendly with user configured name, unlike imperative URI based on system generated UUID </a:t>
            </a:r>
          </a:p>
          <a:p>
            <a:endParaRPr lang="en-US" dirty="0"/>
          </a:p>
        </p:txBody>
      </p:sp>
      <p:sp>
        <p:nvSpPr>
          <p:cNvPr id="30" name="Text Placeholder 29">
            <a:extLst>
              <a:ext uri="{FF2B5EF4-FFF2-40B4-BE49-F238E27FC236}">
                <a16:creationId xmlns:a16="http://schemas.microsoft.com/office/drawing/2014/main" id="{8D2A1EE2-FFD2-3C4D-97F3-F2A5F103F278}"/>
              </a:ext>
            </a:extLst>
          </p:cNvPr>
          <p:cNvSpPr>
            <a:spLocks noGrp="1"/>
          </p:cNvSpPr>
          <p:nvPr>
            <p:ph type="body" sz="quarter" idx="20"/>
          </p:nvPr>
        </p:nvSpPr>
        <p:spPr/>
        <p:txBody>
          <a:bodyPr/>
          <a:lstStyle/>
          <a:p>
            <a:pPr marL="285750" indent="-285750">
              <a:spcBef>
                <a:spcPts val="600"/>
              </a:spcBef>
              <a:buFont typeface="Arial" panose="020B0604020202020204" pitchFamily="34" charset="0"/>
              <a:buChar char="•"/>
            </a:pPr>
            <a:r>
              <a:rPr lang="en-US" sz="1600">
                <a:solidFill>
                  <a:srgbClr val="717074"/>
                </a:solidFill>
              </a:rPr>
              <a:t>Modeled as Single Tree</a:t>
            </a:r>
          </a:p>
          <a:p>
            <a:pPr marL="285750" indent="-285750">
              <a:spcBef>
                <a:spcPts val="600"/>
              </a:spcBef>
              <a:buFont typeface="Arial" panose="020B0604020202020204" pitchFamily="34" charset="0"/>
              <a:buChar char="•"/>
            </a:pPr>
            <a:r>
              <a:rPr lang="en-US" sz="1600">
                <a:solidFill>
                  <a:srgbClr val="717074"/>
                </a:solidFill>
              </a:rPr>
              <a:t>Strongly Typed Nodes</a:t>
            </a:r>
          </a:p>
          <a:p>
            <a:pPr marL="285750" indent="-285750">
              <a:spcBef>
                <a:spcPts val="600"/>
              </a:spcBef>
              <a:buFont typeface="Arial" panose="020B0604020202020204" pitchFamily="34" charset="0"/>
              <a:buChar char="•"/>
            </a:pPr>
            <a:r>
              <a:rPr lang="en-US" sz="1600">
                <a:solidFill>
                  <a:srgbClr val="717074"/>
                </a:solidFill>
              </a:rPr>
              <a:t>Nodes can have relationship</a:t>
            </a:r>
          </a:p>
          <a:p>
            <a:pPr marL="285750" indent="-285750">
              <a:spcBef>
                <a:spcPts val="600"/>
              </a:spcBef>
              <a:buFont typeface="Arial" panose="020B0604020202020204" pitchFamily="34" charset="0"/>
              <a:buChar char="•"/>
            </a:pPr>
            <a:r>
              <a:rPr lang="en-US" sz="1600">
                <a:solidFill>
                  <a:srgbClr val="717074"/>
                </a:solidFill>
              </a:rPr>
              <a:t>Model maps to REST API</a:t>
            </a:r>
          </a:p>
          <a:p>
            <a:pPr>
              <a:spcBef>
                <a:spcPts val="600"/>
              </a:spcBef>
            </a:pPr>
            <a:endParaRPr lang="en-US"/>
          </a:p>
        </p:txBody>
      </p:sp>
      <p:sp>
        <p:nvSpPr>
          <p:cNvPr id="3" name="Text Placeholder 2">
            <a:extLst>
              <a:ext uri="{FF2B5EF4-FFF2-40B4-BE49-F238E27FC236}">
                <a16:creationId xmlns:a16="http://schemas.microsoft.com/office/drawing/2014/main" id="{8710F8FA-DAAA-3442-93AE-FA750A6416BE}"/>
              </a:ext>
            </a:extLst>
          </p:cNvPr>
          <p:cNvSpPr>
            <a:spLocks noGrp="1"/>
          </p:cNvSpPr>
          <p:nvPr>
            <p:ph type="body" sz="quarter" idx="17"/>
          </p:nvPr>
        </p:nvSpPr>
        <p:spPr/>
        <p:txBody>
          <a:bodyPr/>
          <a:lstStyle/>
          <a:p>
            <a:r>
              <a:rPr lang="en-US" b="1"/>
              <a:t>Key Properties</a:t>
            </a:r>
          </a:p>
        </p:txBody>
      </p:sp>
      <p:sp>
        <p:nvSpPr>
          <p:cNvPr id="4" name="Text Placeholder 3">
            <a:extLst>
              <a:ext uri="{FF2B5EF4-FFF2-40B4-BE49-F238E27FC236}">
                <a16:creationId xmlns:a16="http://schemas.microsoft.com/office/drawing/2014/main" id="{E80096AA-7BD4-5445-8964-23DD65FA3FE4}"/>
              </a:ext>
            </a:extLst>
          </p:cNvPr>
          <p:cNvSpPr>
            <a:spLocks noGrp="1"/>
          </p:cNvSpPr>
          <p:nvPr>
            <p:ph type="body" sz="quarter" idx="19"/>
          </p:nvPr>
        </p:nvSpPr>
        <p:spPr/>
        <p:txBody>
          <a:bodyPr/>
          <a:lstStyle/>
          <a:p>
            <a:endParaRPr lang="en-US"/>
          </a:p>
        </p:txBody>
      </p:sp>
      <p:sp>
        <p:nvSpPr>
          <p:cNvPr id="5" name="Title 4">
            <a:extLst>
              <a:ext uri="{FF2B5EF4-FFF2-40B4-BE49-F238E27FC236}">
                <a16:creationId xmlns:a16="http://schemas.microsoft.com/office/drawing/2014/main" id="{6599047F-DF24-C14C-A470-0A026B30A7C6}"/>
              </a:ext>
            </a:extLst>
          </p:cNvPr>
          <p:cNvSpPr>
            <a:spLocks noGrp="1"/>
          </p:cNvSpPr>
          <p:nvPr>
            <p:ph type="title"/>
          </p:nvPr>
        </p:nvSpPr>
        <p:spPr/>
        <p:txBody>
          <a:bodyPr/>
          <a:lstStyle/>
          <a:p>
            <a:r>
              <a:rPr lang="en-US" dirty="0"/>
              <a:t>Policy</a:t>
            </a:r>
            <a:r>
              <a:rPr lang="en-US"/>
              <a:t> Model - Hierarchy</a:t>
            </a:r>
          </a:p>
        </p:txBody>
      </p:sp>
      <p:sp>
        <p:nvSpPr>
          <p:cNvPr id="6" name="Subtitle 5">
            <a:extLst>
              <a:ext uri="{FF2B5EF4-FFF2-40B4-BE49-F238E27FC236}">
                <a16:creationId xmlns:a16="http://schemas.microsoft.com/office/drawing/2014/main" id="{571DE652-A4A2-CB43-8AB6-BC51C11F160A}"/>
              </a:ext>
            </a:extLst>
          </p:cNvPr>
          <p:cNvSpPr>
            <a:spLocks noGrp="1"/>
          </p:cNvSpPr>
          <p:nvPr>
            <p:ph type="subTitle" idx="10"/>
          </p:nvPr>
        </p:nvSpPr>
        <p:spPr/>
        <p:txBody>
          <a:bodyPr/>
          <a:lstStyle/>
          <a:p>
            <a:r>
              <a:rPr lang="en-US"/>
              <a:t>Identifies dependencies and invokes services in the right order, in single transaction</a:t>
            </a:r>
          </a:p>
        </p:txBody>
      </p:sp>
      <p:sp>
        <p:nvSpPr>
          <p:cNvPr id="7" name="Rounded Rectangle 3">
            <a:extLst>
              <a:ext uri="{FF2B5EF4-FFF2-40B4-BE49-F238E27FC236}">
                <a16:creationId xmlns:a16="http://schemas.microsoft.com/office/drawing/2014/main" id="{D1C9C682-674E-AB46-A628-58C419B3F4D1}"/>
              </a:ext>
            </a:extLst>
          </p:cNvPr>
          <p:cNvSpPr/>
          <p:nvPr/>
        </p:nvSpPr>
        <p:spPr>
          <a:xfrm>
            <a:off x="3367853" y="1699688"/>
            <a:ext cx="881117" cy="427821"/>
          </a:xfrm>
          <a:prstGeom prst="roundRect">
            <a:avLst/>
          </a:prstGeom>
          <a:solidFill>
            <a:schemeClr val="tx1"/>
          </a:soli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Infra</a:t>
            </a:r>
          </a:p>
        </p:txBody>
      </p:sp>
      <p:sp>
        <p:nvSpPr>
          <p:cNvPr id="9" name="Rounded Rectangle 20">
            <a:extLst>
              <a:ext uri="{FF2B5EF4-FFF2-40B4-BE49-F238E27FC236}">
                <a16:creationId xmlns:a16="http://schemas.microsoft.com/office/drawing/2014/main" id="{30673CE8-4204-0E4E-95E4-7DA8D3744EF8}"/>
              </a:ext>
            </a:extLst>
          </p:cNvPr>
          <p:cNvSpPr/>
          <p:nvPr/>
        </p:nvSpPr>
        <p:spPr>
          <a:xfrm>
            <a:off x="2590698" y="2596672"/>
            <a:ext cx="881117" cy="427821"/>
          </a:xfrm>
          <a:prstGeom prst="roundRect">
            <a:avLst/>
          </a:prstGeom>
          <a:solidFill>
            <a:schemeClr val="accent2"/>
          </a:soli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Tier-0s</a:t>
            </a:r>
          </a:p>
        </p:txBody>
      </p:sp>
      <p:cxnSp>
        <p:nvCxnSpPr>
          <p:cNvPr id="13" name="Elbow Connector 24">
            <a:extLst>
              <a:ext uri="{FF2B5EF4-FFF2-40B4-BE49-F238E27FC236}">
                <a16:creationId xmlns:a16="http://schemas.microsoft.com/office/drawing/2014/main" id="{0531EADD-1F94-D34B-A2DD-222260C8877C}"/>
              </a:ext>
            </a:extLst>
          </p:cNvPr>
          <p:cNvCxnSpPr>
            <a:cxnSpLocks/>
          </p:cNvCxnSpPr>
          <p:nvPr/>
        </p:nvCxnSpPr>
        <p:spPr>
          <a:xfrm rot="5400000">
            <a:off x="2842245" y="2420356"/>
            <a:ext cx="378028" cy="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26">
            <a:extLst>
              <a:ext uri="{FF2B5EF4-FFF2-40B4-BE49-F238E27FC236}">
                <a16:creationId xmlns:a16="http://schemas.microsoft.com/office/drawing/2014/main" id="{3ECBD205-DAB7-6C4F-AE45-C91300473751}"/>
              </a:ext>
            </a:extLst>
          </p:cNvPr>
          <p:cNvCxnSpPr>
            <a:cxnSpLocks/>
          </p:cNvCxnSpPr>
          <p:nvPr/>
        </p:nvCxnSpPr>
        <p:spPr>
          <a:xfrm rot="16200000" flipH="1">
            <a:off x="2993071" y="3189253"/>
            <a:ext cx="609558" cy="261938"/>
          </a:xfrm>
          <a:prstGeom prst="bentConnector3">
            <a:avLst>
              <a:gd name="adj1" fmla="val 50000"/>
            </a:avLst>
          </a:prstGeom>
          <a:ln>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7" name="Elbow Connector 28">
            <a:extLst>
              <a:ext uri="{FF2B5EF4-FFF2-40B4-BE49-F238E27FC236}">
                <a16:creationId xmlns:a16="http://schemas.microsoft.com/office/drawing/2014/main" id="{5EDFE471-A003-BC4B-BE21-0967F0903701}"/>
              </a:ext>
            </a:extLst>
          </p:cNvPr>
          <p:cNvCxnSpPr>
            <a:cxnSpLocks/>
          </p:cNvCxnSpPr>
          <p:nvPr/>
        </p:nvCxnSpPr>
        <p:spPr>
          <a:xfrm rot="5400000">
            <a:off x="3825151" y="3064007"/>
            <a:ext cx="625910" cy="520345"/>
          </a:xfrm>
          <a:prstGeom prst="bentConnector3">
            <a:avLst>
              <a:gd name="adj1" fmla="val 50696"/>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29">
            <a:extLst>
              <a:ext uri="{FF2B5EF4-FFF2-40B4-BE49-F238E27FC236}">
                <a16:creationId xmlns:a16="http://schemas.microsoft.com/office/drawing/2014/main" id="{F9541FC8-D489-5D41-907C-93D8C2EA77EB}"/>
              </a:ext>
            </a:extLst>
          </p:cNvPr>
          <p:cNvSpPr/>
          <p:nvPr/>
        </p:nvSpPr>
        <p:spPr>
          <a:xfrm>
            <a:off x="3838223" y="4620470"/>
            <a:ext cx="560056" cy="271036"/>
          </a:xfrm>
          <a:prstGeom prst="roundRect">
            <a:avLst/>
          </a:prstGeom>
          <a:solidFill>
            <a:schemeClr val="accent4"/>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Port</a:t>
            </a:r>
          </a:p>
        </p:txBody>
      </p:sp>
      <p:cxnSp>
        <p:nvCxnSpPr>
          <p:cNvPr id="20" name="Elbow Connector 31">
            <a:extLst>
              <a:ext uri="{FF2B5EF4-FFF2-40B4-BE49-F238E27FC236}">
                <a16:creationId xmlns:a16="http://schemas.microsoft.com/office/drawing/2014/main" id="{943093A4-172C-CB45-AA51-3CFFCBD86388}"/>
              </a:ext>
            </a:extLst>
          </p:cNvPr>
          <p:cNvCxnSpPr>
            <a:cxnSpLocks/>
            <a:endCxn id="18" idx="1"/>
          </p:cNvCxnSpPr>
          <p:nvPr/>
        </p:nvCxnSpPr>
        <p:spPr>
          <a:xfrm rot="16200000" flipH="1">
            <a:off x="3347382" y="4265147"/>
            <a:ext cx="851730" cy="12995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3">
            <a:extLst>
              <a:ext uri="{FF2B5EF4-FFF2-40B4-BE49-F238E27FC236}">
                <a16:creationId xmlns:a16="http://schemas.microsoft.com/office/drawing/2014/main" id="{41BF52B4-33F5-A242-B29A-52BD3B3D94FC}"/>
              </a:ext>
            </a:extLst>
          </p:cNvPr>
          <p:cNvCxnSpPr>
            <a:cxnSpLocks/>
            <a:endCxn id="24" idx="0"/>
          </p:cNvCxnSpPr>
          <p:nvPr/>
        </p:nvCxnSpPr>
        <p:spPr>
          <a:xfrm>
            <a:off x="3031254" y="2234235"/>
            <a:ext cx="3042446" cy="36243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ounded Rectangle 19">
            <a:extLst>
              <a:ext uri="{FF2B5EF4-FFF2-40B4-BE49-F238E27FC236}">
                <a16:creationId xmlns:a16="http://schemas.microsoft.com/office/drawing/2014/main" id="{AB1E7DD6-DF9D-ED44-AD84-FAAE1B96C04C}"/>
              </a:ext>
            </a:extLst>
          </p:cNvPr>
          <p:cNvSpPr/>
          <p:nvPr/>
        </p:nvSpPr>
        <p:spPr>
          <a:xfrm>
            <a:off x="6274332" y="3305517"/>
            <a:ext cx="956765" cy="427821"/>
          </a:xfrm>
          <a:prstGeom prst="roundRect">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GROUPS</a:t>
            </a:r>
            <a:endParaRPr lang="en-US" sz="1200">
              <a:solidFill>
                <a:schemeClr val="bg2"/>
              </a:solidFill>
            </a:endParaRPr>
          </a:p>
        </p:txBody>
      </p:sp>
      <p:sp>
        <p:nvSpPr>
          <p:cNvPr id="27" name="Rounded Rectangle 19">
            <a:extLst>
              <a:ext uri="{FF2B5EF4-FFF2-40B4-BE49-F238E27FC236}">
                <a16:creationId xmlns:a16="http://schemas.microsoft.com/office/drawing/2014/main" id="{BFE9924C-136B-B649-A77B-52CCADC54E80}"/>
              </a:ext>
            </a:extLst>
          </p:cNvPr>
          <p:cNvSpPr/>
          <p:nvPr/>
        </p:nvSpPr>
        <p:spPr>
          <a:xfrm>
            <a:off x="6268607" y="3992280"/>
            <a:ext cx="962490" cy="427821"/>
          </a:xfrm>
          <a:prstGeom prst="roundRect">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Security-Policies</a:t>
            </a:r>
          </a:p>
        </p:txBody>
      </p:sp>
      <p:cxnSp>
        <p:nvCxnSpPr>
          <p:cNvPr id="28" name="Elbow Connector 31">
            <a:extLst>
              <a:ext uri="{FF2B5EF4-FFF2-40B4-BE49-F238E27FC236}">
                <a16:creationId xmlns:a16="http://schemas.microsoft.com/office/drawing/2014/main" id="{740E8DF4-2725-8E43-AF4D-FAE2404613E9}"/>
              </a:ext>
            </a:extLst>
          </p:cNvPr>
          <p:cNvCxnSpPr/>
          <p:nvPr/>
        </p:nvCxnSpPr>
        <p:spPr>
          <a:xfrm rot="16200000" flipH="1">
            <a:off x="5784585" y="3073947"/>
            <a:ext cx="760376" cy="18289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Elbow Connector 32">
            <a:extLst>
              <a:ext uri="{FF2B5EF4-FFF2-40B4-BE49-F238E27FC236}">
                <a16:creationId xmlns:a16="http://schemas.microsoft.com/office/drawing/2014/main" id="{47BEBBEA-DADF-F044-8B6A-475E64F4BE97}"/>
              </a:ext>
            </a:extLst>
          </p:cNvPr>
          <p:cNvCxnSpPr>
            <a:cxnSpLocks/>
            <a:endCxn id="27" idx="1"/>
          </p:cNvCxnSpPr>
          <p:nvPr/>
        </p:nvCxnSpPr>
        <p:spPr>
          <a:xfrm rot="16200000" flipH="1">
            <a:off x="5840661" y="3778245"/>
            <a:ext cx="660612" cy="1952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ounded Rectangle 19">
            <a:extLst>
              <a:ext uri="{FF2B5EF4-FFF2-40B4-BE49-F238E27FC236}">
                <a16:creationId xmlns:a16="http://schemas.microsoft.com/office/drawing/2014/main" id="{B932A0F9-E46B-D048-8B5C-49C513F7862B}"/>
              </a:ext>
            </a:extLst>
          </p:cNvPr>
          <p:cNvSpPr/>
          <p:nvPr/>
        </p:nvSpPr>
        <p:spPr>
          <a:xfrm>
            <a:off x="6736718" y="2567277"/>
            <a:ext cx="1158774" cy="427821"/>
          </a:xfrm>
          <a:prstGeom prst="roundRect">
            <a:avLst/>
          </a:prstGeom>
          <a:solidFill>
            <a:schemeClr val="accent2"/>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LB Service, LB Pool …</a:t>
            </a:r>
          </a:p>
        </p:txBody>
      </p:sp>
      <p:cxnSp>
        <p:nvCxnSpPr>
          <p:cNvPr id="36" name="Elbow Connector 23">
            <a:extLst>
              <a:ext uri="{FF2B5EF4-FFF2-40B4-BE49-F238E27FC236}">
                <a16:creationId xmlns:a16="http://schemas.microsoft.com/office/drawing/2014/main" id="{2D4F071F-CCF9-9E40-9920-5FBF1A412B7B}"/>
              </a:ext>
            </a:extLst>
          </p:cNvPr>
          <p:cNvCxnSpPr>
            <a:cxnSpLocks/>
            <a:endCxn id="32" idx="0"/>
          </p:cNvCxnSpPr>
          <p:nvPr/>
        </p:nvCxnSpPr>
        <p:spPr>
          <a:xfrm>
            <a:off x="5633141" y="2231343"/>
            <a:ext cx="1682964" cy="33593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Elbow Connector 26">
            <a:extLst>
              <a:ext uri="{FF2B5EF4-FFF2-40B4-BE49-F238E27FC236}">
                <a16:creationId xmlns:a16="http://schemas.microsoft.com/office/drawing/2014/main" id="{1913F476-D227-1046-8DC4-574FB81420B5}"/>
              </a:ext>
            </a:extLst>
          </p:cNvPr>
          <p:cNvCxnSpPr>
            <a:cxnSpLocks/>
          </p:cNvCxnSpPr>
          <p:nvPr/>
        </p:nvCxnSpPr>
        <p:spPr>
          <a:xfrm rot="5400000">
            <a:off x="2944466" y="2929619"/>
            <a:ext cx="1390769"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Rounded Rectangle 29">
            <a:extLst>
              <a:ext uri="{FF2B5EF4-FFF2-40B4-BE49-F238E27FC236}">
                <a16:creationId xmlns:a16="http://schemas.microsoft.com/office/drawing/2014/main" id="{F74EE0EF-88ED-1549-AB30-9FB49CC93D90}"/>
              </a:ext>
            </a:extLst>
          </p:cNvPr>
          <p:cNvSpPr/>
          <p:nvPr/>
        </p:nvSpPr>
        <p:spPr>
          <a:xfrm>
            <a:off x="1744734" y="3625002"/>
            <a:ext cx="1113906" cy="429230"/>
          </a:xfrm>
          <a:prstGeom prst="roundRect">
            <a:avLst/>
          </a:prstGeom>
          <a:solidFill>
            <a:schemeClr val="accent6"/>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Locale-services</a:t>
            </a:r>
          </a:p>
        </p:txBody>
      </p:sp>
      <p:cxnSp>
        <p:nvCxnSpPr>
          <p:cNvPr id="55" name="Elbow Connector 26">
            <a:extLst>
              <a:ext uri="{FF2B5EF4-FFF2-40B4-BE49-F238E27FC236}">
                <a16:creationId xmlns:a16="http://schemas.microsoft.com/office/drawing/2014/main" id="{595D68E0-1A5F-A24D-B3D6-5AD007139B0C}"/>
              </a:ext>
            </a:extLst>
          </p:cNvPr>
          <p:cNvCxnSpPr>
            <a:cxnSpLocks/>
          </p:cNvCxnSpPr>
          <p:nvPr/>
        </p:nvCxnSpPr>
        <p:spPr>
          <a:xfrm rot="5400000">
            <a:off x="2335760" y="3079215"/>
            <a:ext cx="591193" cy="47707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Rounded Rectangle 29">
            <a:extLst>
              <a:ext uri="{FF2B5EF4-FFF2-40B4-BE49-F238E27FC236}">
                <a16:creationId xmlns:a16="http://schemas.microsoft.com/office/drawing/2014/main" id="{175B516E-B34B-D840-9DA3-4101A16EADC9}"/>
              </a:ext>
            </a:extLst>
          </p:cNvPr>
          <p:cNvSpPr/>
          <p:nvPr/>
        </p:nvSpPr>
        <p:spPr>
          <a:xfrm>
            <a:off x="2529486" y="4463685"/>
            <a:ext cx="754496" cy="427821"/>
          </a:xfrm>
          <a:prstGeom prst="roundRect">
            <a:avLst/>
          </a:prstGeom>
          <a:solidFill>
            <a:schemeClr val="accent4"/>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BGP ….</a:t>
            </a:r>
          </a:p>
        </p:txBody>
      </p:sp>
      <p:sp>
        <p:nvSpPr>
          <p:cNvPr id="58" name="Rounded Rectangle 30">
            <a:extLst>
              <a:ext uri="{FF2B5EF4-FFF2-40B4-BE49-F238E27FC236}">
                <a16:creationId xmlns:a16="http://schemas.microsoft.com/office/drawing/2014/main" id="{8508CC68-67F1-A84D-8847-3F7B86CBBC94}"/>
              </a:ext>
            </a:extLst>
          </p:cNvPr>
          <p:cNvSpPr/>
          <p:nvPr/>
        </p:nvSpPr>
        <p:spPr>
          <a:xfrm>
            <a:off x="2529486" y="5093851"/>
            <a:ext cx="754496" cy="427821"/>
          </a:xfrm>
          <a:prstGeom prst="roundRect">
            <a:avLst/>
          </a:prstGeom>
          <a:solidFill>
            <a:schemeClr val="accent4"/>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VPN …</a:t>
            </a:r>
          </a:p>
        </p:txBody>
      </p:sp>
      <p:cxnSp>
        <p:nvCxnSpPr>
          <p:cNvPr id="59" name="Elbow Connector 31">
            <a:extLst>
              <a:ext uri="{FF2B5EF4-FFF2-40B4-BE49-F238E27FC236}">
                <a16:creationId xmlns:a16="http://schemas.microsoft.com/office/drawing/2014/main" id="{1DDFBBD9-0950-FC4D-A621-7CC8EC793BDC}"/>
              </a:ext>
            </a:extLst>
          </p:cNvPr>
          <p:cNvCxnSpPr>
            <a:cxnSpLocks/>
            <a:endCxn id="57" idx="1"/>
          </p:cNvCxnSpPr>
          <p:nvPr/>
        </p:nvCxnSpPr>
        <p:spPr>
          <a:xfrm rot="16200000" flipH="1">
            <a:off x="2155740" y="4303850"/>
            <a:ext cx="622712" cy="1247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Elbow Connector 32">
            <a:extLst>
              <a:ext uri="{FF2B5EF4-FFF2-40B4-BE49-F238E27FC236}">
                <a16:creationId xmlns:a16="http://schemas.microsoft.com/office/drawing/2014/main" id="{B018C8C7-AD8C-BD4A-A7F7-DCBC3A4838DF}"/>
              </a:ext>
            </a:extLst>
          </p:cNvPr>
          <p:cNvCxnSpPr>
            <a:cxnSpLocks/>
          </p:cNvCxnSpPr>
          <p:nvPr/>
        </p:nvCxnSpPr>
        <p:spPr>
          <a:xfrm rot="16200000" flipH="1">
            <a:off x="2092407" y="4866390"/>
            <a:ext cx="755100" cy="12764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Rounded Rectangle 19">
            <a:extLst>
              <a:ext uri="{FF2B5EF4-FFF2-40B4-BE49-F238E27FC236}">
                <a16:creationId xmlns:a16="http://schemas.microsoft.com/office/drawing/2014/main" id="{0B28855C-DEC7-A540-AEAF-05A3496C08F2}"/>
              </a:ext>
            </a:extLst>
          </p:cNvPr>
          <p:cNvSpPr/>
          <p:nvPr/>
        </p:nvSpPr>
        <p:spPr>
          <a:xfrm>
            <a:off x="6265744" y="4776914"/>
            <a:ext cx="965353" cy="427821"/>
          </a:xfrm>
          <a:prstGeom prst="roundRect">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Gateway-Policies</a:t>
            </a:r>
          </a:p>
        </p:txBody>
      </p:sp>
      <p:cxnSp>
        <p:nvCxnSpPr>
          <p:cNvPr id="73" name="Elbow Connector 32">
            <a:extLst>
              <a:ext uri="{FF2B5EF4-FFF2-40B4-BE49-F238E27FC236}">
                <a16:creationId xmlns:a16="http://schemas.microsoft.com/office/drawing/2014/main" id="{8D75B555-C5E8-164C-B31D-D3D41B15AF26}"/>
              </a:ext>
            </a:extLst>
          </p:cNvPr>
          <p:cNvCxnSpPr>
            <a:cxnSpLocks/>
            <a:endCxn id="72" idx="1"/>
          </p:cNvCxnSpPr>
          <p:nvPr/>
        </p:nvCxnSpPr>
        <p:spPr>
          <a:xfrm rot="16200000" flipH="1">
            <a:off x="5779727" y="4504808"/>
            <a:ext cx="779616" cy="19241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76" name="Rounded Rectangle 19">
            <a:extLst>
              <a:ext uri="{FF2B5EF4-FFF2-40B4-BE49-F238E27FC236}">
                <a16:creationId xmlns:a16="http://schemas.microsoft.com/office/drawing/2014/main" id="{3883FD26-74B1-F846-9974-E2E3ACD9BD2D}"/>
              </a:ext>
            </a:extLst>
          </p:cNvPr>
          <p:cNvSpPr/>
          <p:nvPr/>
        </p:nvSpPr>
        <p:spPr>
          <a:xfrm>
            <a:off x="6271470" y="5554405"/>
            <a:ext cx="965353" cy="427821"/>
          </a:xfrm>
          <a:prstGeom prst="roundRect">
            <a:avLst/>
          </a:prstGeom>
          <a:solidFill>
            <a:schemeClr val="accent1"/>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050">
                <a:solidFill>
                  <a:schemeClr val="bg2"/>
                </a:solidFill>
              </a:rPr>
              <a:t>Redirection-Policies</a:t>
            </a:r>
          </a:p>
        </p:txBody>
      </p:sp>
      <p:cxnSp>
        <p:nvCxnSpPr>
          <p:cNvPr id="77" name="Elbow Connector 32">
            <a:extLst>
              <a:ext uri="{FF2B5EF4-FFF2-40B4-BE49-F238E27FC236}">
                <a16:creationId xmlns:a16="http://schemas.microsoft.com/office/drawing/2014/main" id="{D294A891-4DF0-B943-A8FB-8CD84E13C31A}"/>
              </a:ext>
            </a:extLst>
          </p:cNvPr>
          <p:cNvCxnSpPr>
            <a:cxnSpLocks/>
          </p:cNvCxnSpPr>
          <p:nvPr/>
        </p:nvCxnSpPr>
        <p:spPr>
          <a:xfrm rot="16200000" flipH="1">
            <a:off x="5794872" y="5270768"/>
            <a:ext cx="741581" cy="181691"/>
          </a:xfrm>
          <a:prstGeom prst="bentConnector3">
            <a:avLst>
              <a:gd name="adj1" fmla="val 99322"/>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Rounded Rectangle 25">
            <a:extLst>
              <a:ext uri="{FF2B5EF4-FFF2-40B4-BE49-F238E27FC236}">
                <a16:creationId xmlns:a16="http://schemas.microsoft.com/office/drawing/2014/main" id="{F2BDD6E7-87C7-AC4A-9609-27146E061DE7}"/>
              </a:ext>
            </a:extLst>
          </p:cNvPr>
          <p:cNvSpPr/>
          <p:nvPr/>
        </p:nvSpPr>
        <p:spPr>
          <a:xfrm>
            <a:off x="4454602" y="3637134"/>
            <a:ext cx="1151851" cy="427821"/>
          </a:xfrm>
          <a:prstGeom prst="roundRect">
            <a:avLst/>
          </a:prstGeom>
          <a:solidFill>
            <a:schemeClr val="accent6"/>
          </a:soli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a:solidFill>
                  <a:schemeClr val="bg2"/>
                </a:solidFill>
              </a:rPr>
              <a:t>static-routes/ NAT/DNS..</a:t>
            </a:r>
          </a:p>
        </p:txBody>
      </p:sp>
      <p:sp>
        <p:nvSpPr>
          <p:cNvPr id="24" name="Rounded Rectangle 19">
            <a:extLst>
              <a:ext uri="{FF2B5EF4-FFF2-40B4-BE49-F238E27FC236}">
                <a16:creationId xmlns:a16="http://schemas.microsoft.com/office/drawing/2014/main" id="{9FC4B7F7-32AF-D445-AF98-C10BCD2B2612}"/>
              </a:ext>
            </a:extLst>
          </p:cNvPr>
          <p:cNvSpPr/>
          <p:nvPr/>
        </p:nvSpPr>
        <p:spPr>
          <a:xfrm>
            <a:off x="5633141" y="2596668"/>
            <a:ext cx="881117" cy="427821"/>
          </a:xfrm>
          <a:prstGeom prst="roundRect">
            <a:avLst/>
          </a:prstGeom>
          <a:solidFill>
            <a:schemeClr val="accent2"/>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Domain</a:t>
            </a:r>
          </a:p>
        </p:txBody>
      </p:sp>
      <p:sp>
        <p:nvSpPr>
          <p:cNvPr id="14" name="Rounded Rectangle 25">
            <a:extLst>
              <a:ext uri="{FF2B5EF4-FFF2-40B4-BE49-F238E27FC236}">
                <a16:creationId xmlns:a16="http://schemas.microsoft.com/office/drawing/2014/main" id="{650DA059-3B0F-BD49-A238-9A309F3C07E8}"/>
              </a:ext>
            </a:extLst>
          </p:cNvPr>
          <p:cNvSpPr/>
          <p:nvPr/>
        </p:nvSpPr>
        <p:spPr>
          <a:xfrm>
            <a:off x="3188090" y="3625004"/>
            <a:ext cx="987055" cy="427821"/>
          </a:xfrm>
          <a:prstGeom prst="roundRect">
            <a:avLst/>
          </a:prstGeom>
          <a:solidFill>
            <a:schemeClr val="accent6"/>
          </a:soli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segments</a:t>
            </a:r>
          </a:p>
        </p:txBody>
      </p:sp>
      <p:cxnSp>
        <p:nvCxnSpPr>
          <p:cNvPr id="126" name="Elbow Connector 28">
            <a:extLst>
              <a:ext uri="{FF2B5EF4-FFF2-40B4-BE49-F238E27FC236}">
                <a16:creationId xmlns:a16="http://schemas.microsoft.com/office/drawing/2014/main" id="{D56A0289-07A0-8A42-A42C-F33BC648B986}"/>
              </a:ext>
            </a:extLst>
          </p:cNvPr>
          <p:cNvCxnSpPr>
            <a:cxnSpLocks/>
          </p:cNvCxnSpPr>
          <p:nvPr/>
        </p:nvCxnSpPr>
        <p:spPr>
          <a:xfrm>
            <a:off x="3367853" y="3182928"/>
            <a:ext cx="1314501" cy="458623"/>
          </a:xfrm>
          <a:prstGeom prst="bentConnector3">
            <a:avLst>
              <a:gd name="adj1" fmla="val 9968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67A2F2E-DCAF-1440-B271-255072DB49A9}"/>
              </a:ext>
            </a:extLst>
          </p:cNvPr>
          <p:cNvCxnSpPr/>
          <p:nvPr/>
        </p:nvCxnSpPr>
        <p:spPr bwMode="gray">
          <a:xfrm>
            <a:off x="3367853" y="3022157"/>
            <a:ext cx="0" cy="15626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06B6C6BA-D6B8-1746-B86B-0F80E4DCA828}"/>
              </a:ext>
            </a:extLst>
          </p:cNvPr>
          <p:cNvCxnSpPr>
            <a:cxnSpLocks/>
          </p:cNvCxnSpPr>
          <p:nvPr/>
        </p:nvCxnSpPr>
        <p:spPr bwMode="gray">
          <a:xfrm>
            <a:off x="4939750" y="3022157"/>
            <a:ext cx="0" cy="621672"/>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7F67650B-6A8D-E444-8B1B-A8757BF2B4F1}"/>
              </a:ext>
            </a:extLst>
          </p:cNvPr>
          <p:cNvCxnSpPr>
            <a:cxnSpLocks/>
          </p:cNvCxnSpPr>
          <p:nvPr/>
        </p:nvCxnSpPr>
        <p:spPr bwMode="gray">
          <a:xfrm>
            <a:off x="4672858" y="2231343"/>
            <a:ext cx="0" cy="369406"/>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8472BBDF-91C1-5048-B455-8FD9FE61DC55}"/>
              </a:ext>
            </a:extLst>
          </p:cNvPr>
          <p:cNvCxnSpPr>
            <a:cxnSpLocks/>
          </p:cNvCxnSpPr>
          <p:nvPr/>
        </p:nvCxnSpPr>
        <p:spPr bwMode="gray">
          <a:xfrm>
            <a:off x="3808411" y="2127509"/>
            <a:ext cx="0" cy="103834"/>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4D895E8D-EF24-0E4F-A12F-DFB3E0DDC6FE}"/>
              </a:ext>
            </a:extLst>
          </p:cNvPr>
          <p:cNvCxnSpPr>
            <a:cxnSpLocks/>
          </p:cNvCxnSpPr>
          <p:nvPr/>
        </p:nvCxnSpPr>
        <p:spPr bwMode="gray">
          <a:xfrm>
            <a:off x="4552477" y="3042833"/>
            <a:ext cx="0" cy="369406"/>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A79E02F-4C8F-764E-9A17-D84AA15CAA10}"/>
              </a:ext>
            </a:extLst>
          </p:cNvPr>
          <p:cNvCxnSpPr>
            <a:cxnSpLocks/>
          </p:cNvCxnSpPr>
          <p:nvPr/>
        </p:nvCxnSpPr>
        <p:spPr bwMode="gray">
          <a:xfrm flipH="1">
            <a:off x="2644608" y="3400501"/>
            <a:ext cx="1901059" cy="2612"/>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AE8B6261-6786-0B48-A8CF-CCBC4C586C6A}"/>
              </a:ext>
            </a:extLst>
          </p:cNvPr>
          <p:cNvCxnSpPr>
            <a:cxnSpLocks/>
          </p:cNvCxnSpPr>
          <p:nvPr/>
        </p:nvCxnSpPr>
        <p:spPr bwMode="gray">
          <a:xfrm>
            <a:off x="2646075" y="3400501"/>
            <a:ext cx="0" cy="236633"/>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sp>
        <p:nvSpPr>
          <p:cNvPr id="155" name="Rounded Rectangle 19">
            <a:extLst>
              <a:ext uri="{FF2B5EF4-FFF2-40B4-BE49-F238E27FC236}">
                <a16:creationId xmlns:a16="http://schemas.microsoft.com/office/drawing/2014/main" id="{248FEAEC-CD3E-5B4B-8256-8A9F07961A5E}"/>
              </a:ext>
            </a:extLst>
          </p:cNvPr>
          <p:cNvSpPr/>
          <p:nvPr/>
        </p:nvSpPr>
        <p:spPr>
          <a:xfrm>
            <a:off x="401439" y="2596667"/>
            <a:ext cx="748965" cy="427821"/>
          </a:xfrm>
          <a:prstGeom prst="roundRect">
            <a:avLst/>
          </a:prstGeom>
          <a:solidFill>
            <a:schemeClr val="accent2"/>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200">
                <a:solidFill>
                  <a:schemeClr val="bg2"/>
                </a:solidFill>
              </a:rPr>
              <a:t>Site</a:t>
            </a:r>
          </a:p>
        </p:txBody>
      </p:sp>
      <p:cxnSp>
        <p:nvCxnSpPr>
          <p:cNvPr id="162" name="Straight Connector 161">
            <a:extLst>
              <a:ext uri="{FF2B5EF4-FFF2-40B4-BE49-F238E27FC236}">
                <a16:creationId xmlns:a16="http://schemas.microsoft.com/office/drawing/2014/main" id="{CEE3AFB8-E7D4-9644-A154-E3F7AF41D8E2}"/>
              </a:ext>
            </a:extLst>
          </p:cNvPr>
          <p:cNvCxnSpPr>
            <a:cxnSpLocks/>
          </p:cNvCxnSpPr>
          <p:nvPr/>
        </p:nvCxnSpPr>
        <p:spPr bwMode="gray">
          <a:xfrm flipH="1">
            <a:off x="776647" y="2231716"/>
            <a:ext cx="2259546"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1B6E47B6-3E79-B94B-888D-636BE54D284A}"/>
              </a:ext>
            </a:extLst>
          </p:cNvPr>
          <p:cNvCxnSpPr>
            <a:cxnSpLocks/>
          </p:cNvCxnSpPr>
          <p:nvPr/>
        </p:nvCxnSpPr>
        <p:spPr bwMode="gray">
          <a:xfrm>
            <a:off x="774125" y="2231343"/>
            <a:ext cx="0" cy="335934"/>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sp>
        <p:nvSpPr>
          <p:cNvPr id="166" name="Rounded Rectangle 29">
            <a:extLst>
              <a:ext uri="{FF2B5EF4-FFF2-40B4-BE49-F238E27FC236}">
                <a16:creationId xmlns:a16="http://schemas.microsoft.com/office/drawing/2014/main" id="{FF67DB35-0027-C14A-B25B-6D9BA512D70A}"/>
              </a:ext>
            </a:extLst>
          </p:cNvPr>
          <p:cNvSpPr/>
          <p:nvPr/>
        </p:nvSpPr>
        <p:spPr>
          <a:xfrm>
            <a:off x="250564" y="3618898"/>
            <a:ext cx="1113906" cy="429230"/>
          </a:xfrm>
          <a:prstGeom prst="roundRect">
            <a:avLst/>
          </a:prstGeom>
          <a:solidFill>
            <a:schemeClr val="accent6"/>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050">
                <a:solidFill>
                  <a:schemeClr val="bg2"/>
                </a:solidFill>
              </a:rPr>
              <a:t>Enforcement-point</a:t>
            </a:r>
          </a:p>
        </p:txBody>
      </p:sp>
      <p:cxnSp>
        <p:nvCxnSpPr>
          <p:cNvPr id="167" name="Straight Connector 166">
            <a:extLst>
              <a:ext uri="{FF2B5EF4-FFF2-40B4-BE49-F238E27FC236}">
                <a16:creationId xmlns:a16="http://schemas.microsoft.com/office/drawing/2014/main" id="{DDFCEBCF-E22C-544C-BFB5-0A27B2681225}"/>
              </a:ext>
            </a:extLst>
          </p:cNvPr>
          <p:cNvCxnSpPr>
            <a:cxnSpLocks/>
          </p:cNvCxnSpPr>
          <p:nvPr/>
        </p:nvCxnSpPr>
        <p:spPr bwMode="gray">
          <a:xfrm>
            <a:off x="741928" y="3022157"/>
            <a:ext cx="0" cy="591194"/>
          </a:xfrm>
          <a:prstGeom prst="line">
            <a:avLst/>
          </a:prstGeom>
          <a:ln>
            <a:tailEnd type="triangle"/>
          </a:ln>
        </p:spPr>
        <p:style>
          <a:lnRef idx="1">
            <a:schemeClr val="accent1"/>
          </a:lnRef>
          <a:fillRef idx="0">
            <a:schemeClr val="accent1"/>
          </a:fillRef>
          <a:effectRef idx="0">
            <a:schemeClr val="accent1"/>
          </a:effectRef>
          <a:fontRef idx="minor">
            <a:schemeClr val="tx1"/>
          </a:fontRef>
        </p:style>
      </p:cxnSp>
      <p:sp>
        <p:nvSpPr>
          <p:cNvPr id="183" name="Rounded Rectangle 29">
            <a:extLst>
              <a:ext uri="{FF2B5EF4-FFF2-40B4-BE49-F238E27FC236}">
                <a16:creationId xmlns:a16="http://schemas.microsoft.com/office/drawing/2014/main" id="{8A3A2887-352A-B844-A9FA-FFDAC38E6814}"/>
              </a:ext>
            </a:extLst>
          </p:cNvPr>
          <p:cNvSpPr/>
          <p:nvPr/>
        </p:nvSpPr>
        <p:spPr>
          <a:xfrm>
            <a:off x="863138" y="4441873"/>
            <a:ext cx="925188" cy="427821"/>
          </a:xfrm>
          <a:prstGeom prst="roundRect">
            <a:avLst/>
          </a:prstGeom>
          <a:solidFill>
            <a:schemeClr val="accent4"/>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050" err="1">
                <a:solidFill>
                  <a:schemeClr val="bg2"/>
                </a:solidFill>
              </a:rPr>
              <a:t>TransportZone</a:t>
            </a:r>
            <a:endParaRPr lang="en-US" sz="1050">
              <a:solidFill>
                <a:schemeClr val="bg2"/>
              </a:solidFill>
            </a:endParaRPr>
          </a:p>
        </p:txBody>
      </p:sp>
      <p:sp>
        <p:nvSpPr>
          <p:cNvPr id="184" name="Rounded Rectangle 30">
            <a:extLst>
              <a:ext uri="{FF2B5EF4-FFF2-40B4-BE49-F238E27FC236}">
                <a16:creationId xmlns:a16="http://schemas.microsoft.com/office/drawing/2014/main" id="{4EE12D14-68D8-EA4A-AB46-5566C992C6B7}"/>
              </a:ext>
            </a:extLst>
          </p:cNvPr>
          <p:cNvSpPr/>
          <p:nvPr/>
        </p:nvSpPr>
        <p:spPr>
          <a:xfrm>
            <a:off x="863139" y="5072039"/>
            <a:ext cx="925188" cy="427821"/>
          </a:xfrm>
          <a:prstGeom prst="roundRect">
            <a:avLst/>
          </a:prstGeom>
          <a:solidFill>
            <a:schemeClr val="accent4"/>
          </a:solid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900" err="1">
                <a:solidFill>
                  <a:schemeClr val="bg2"/>
                </a:solidFill>
              </a:rPr>
              <a:t>EdgeCluster</a:t>
            </a:r>
            <a:endParaRPr lang="en-US" sz="900">
              <a:solidFill>
                <a:schemeClr val="bg2"/>
              </a:solidFill>
            </a:endParaRPr>
          </a:p>
        </p:txBody>
      </p:sp>
      <p:cxnSp>
        <p:nvCxnSpPr>
          <p:cNvPr id="185" name="Elbow Connector 31">
            <a:extLst>
              <a:ext uri="{FF2B5EF4-FFF2-40B4-BE49-F238E27FC236}">
                <a16:creationId xmlns:a16="http://schemas.microsoft.com/office/drawing/2014/main" id="{4D195569-1F9A-9142-9253-F3F0C4FCCADB}"/>
              </a:ext>
            </a:extLst>
          </p:cNvPr>
          <p:cNvCxnSpPr>
            <a:cxnSpLocks/>
            <a:endCxn id="183" idx="1"/>
          </p:cNvCxnSpPr>
          <p:nvPr/>
        </p:nvCxnSpPr>
        <p:spPr>
          <a:xfrm rot="16200000" flipH="1">
            <a:off x="489392" y="4282038"/>
            <a:ext cx="622712" cy="12478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6" name="Elbow Connector 32">
            <a:extLst>
              <a:ext uri="{FF2B5EF4-FFF2-40B4-BE49-F238E27FC236}">
                <a16:creationId xmlns:a16="http://schemas.microsoft.com/office/drawing/2014/main" id="{D3F2A2EE-2BB9-0D42-8AEE-785F9257B1EB}"/>
              </a:ext>
            </a:extLst>
          </p:cNvPr>
          <p:cNvCxnSpPr>
            <a:cxnSpLocks/>
          </p:cNvCxnSpPr>
          <p:nvPr/>
        </p:nvCxnSpPr>
        <p:spPr>
          <a:xfrm rot="16200000" flipH="1">
            <a:off x="426060" y="4844578"/>
            <a:ext cx="755100" cy="12764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0" name="TextBox 189">
            <a:extLst>
              <a:ext uri="{FF2B5EF4-FFF2-40B4-BE49-F238E27FC236}">
                <a16:creationId xmlns:a16="http://schemas.microsoft.com/office/drawing/2014/main" id="{3D40BFBC-D2C7-B641-8C9A-99DD4896D869}"/>
              </a:ext>
            </a:extLst>
          </p:cNvPr>
          <p:cNvSpPr txBox="1"/>
          <p:nvPr/>
        </p:nvSpPr>
        <p:spPr>
          <a:xfrm>
            <a:off x="197663" y="5984614"/>
            <a:ext cx="5750279" cy="123111"/>
          </a:xfrm>
          <a:prstGeom prst="rect">
            <a:avLst/>
          </a:prstGeom>
        </p:spPr>
        <p:txBody>
          <a:bodyPr wrap="square" lIns="0" tIns="0" rIns="0" bIns="0" rtlCol="0">
            <a:spAutoFit/>
          </a:bodyPr>
          <a:lstStyle/>
          <a:p>
            <a:pPr algn="l">
              <a:spcAft>
                <a:spcPts val="600"/>
              </a:spcAft>
            </a:pPr>
            <a:r>
              <a:rPr lang="en-US" sz="800"/>
              <a:t>Note- Slide captures only main objects and relation with it’s child object. All relations are not shown for simplicity.</a:t>
            </a:r>
          </a:p>
        </p:txBody>
      </p:sp>
    </p:spTree>
    <p:extLst>
      <p:ext uri="{BB962C8B-B14F-4D97-AF65-F5344CB8AC3E}">
        <p14:creationId xmlns:p14="http://schemas.microsoft.com/office/powerpoint/2010/main" val="3848510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54BE10D-178C-422C-985C-BE15C5BE6CD0}"/>
              </a:ext>
            </a:extLst>
          </p:cNvPr>
          <p:cNvSpPr/>
          <p:nvPr/>
        </p:nvSpPr>
        <p:spPr>
          <a:xfrm>
            <a:off x="614328" y="1879600"/>
            <a:ext cx="6750975" cy="3982581"/>
          </a:xfrm>
          <a:prstGeom prst="rect">
            <a:avLst/>
          </a:prstGeom>
          <a:solidFill>
            <a:schemeClr val="bg1"/>
          </a:solidFill>
          <a:ln>
            <a:solidFill>
              <a:schemeClr val="tx1"/>
            </a:solid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800" u="none" strike="noStrike" kern="0" cap="none" spc="0" normalizeH="0" baseline="0" noProof="0">
              <a:ln>
                <a:noFill/>
              </a:ln>
              <a:solidFill>
                <a:schemeClr val="bg1"/>
              </a:solidFill>
              <a:effectLst/>
              <a:uLnTx/>
              <a:uFillTx/>
            </a:endParaRPr>
          </a:p>
        </p:txBody>
      </p:sp>
      <p:sp>
        <p:nvSpPr>
          <p:cNvPr id="66" name="Rectangle 65">
            <a:extLst>
              <a:ext uri="{FF2B5EF4-FFF2-40B4-BE49-F238E27FC236}">
                <a16:creationId xmlns:a16="http://schemas.microsoft.com/office/drawing/2014/main" id="{9E14CBF9-0F87-CE47-A87F-4FBDE62B1896}"/>
              </a:ext>
            </a:extLst>
          </p:cNvPr>
          <p:cNvSpPr/>
          <p:nvPr/>
        </p:nvSpPr>
        <p:spPr>
          <a:xfrm>
            <a:off x="759327" y="2272118"/>
            <a:ext cx="1857342" cy="3438912"/>
          </a:xfrm>
          <a:prstGeom prst="rect">
            <a:avLst/>
          </a:prstGeom>
          <a:solidFill>
            <a:schemeClr val="tx1">
              <a:lumMod val="20000"/>
              <a:lumOff val="80000"/>
            </a:schemeClr>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spcAft>
                <a:spcPts val="600"/>
              </a:spcAft>
            </a:pPr>
            <a:endParaRPr lang="en-US" sz="800">
              <a:solidFill>
                <a:schemeClr val="bg1"/>
              </a:solidFill>
            </a:endParaRPr>
          </a:p>
        </p:txBody>
      </p:sp>
      <p:sp>
        <p:nvSpPr>
          <p:cNvPr id="69" name="Rectangle 68">
            <a:extLst>
              <a:ext uri="{FF2B5EF4-FFF2-40B4-BE49-F238E27FC236}">
                <a16:creationId xmlns:a16="http://schemas.microsoft.com/office/drawing/2014/main" id="{3389E947-4BA4-D841-9105-8B235960BA30}"/>
              </a:ext>
            </a:extLst>
          </p:cNvPr>
          <p:cNvSpPr/>
          <p:nvPr/>
        </p:nvSpPr>
        <p:spPr>
          <a:xfrm>
            <a:off x="3074667" y="2272117"/>
            <a:ext cx="1857342" cy="3438911"/>
          </a:xfrm>
          <a:prstGeom prst="rect">
            <a:avLst/>
          </a:prstGeom>
          <a:solidFill>
            <a:schemeClr val="tx1">
              <a:lumMod val="20000"/>
              <a:lumOff val="80000"/>
            </a:schemeClr>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spcAft>
                <a:spcPts val="600"/>
              </a:spcAft>
            </a:pPr>
            <a:endParaRPr lang="en-US" sz="800">
              <a:solidFill>
                <a:schemeClr val="bg1"/>
              </a:solidFill>
            </a:endParaRPr>
          </a:p>
        </p:txBody>
      </p:sp>
      <p:sp>
        <p:nvSpPr>
          <p:cNvPr id="70" name="Rectangle 69">
            <a:extLst>
              <a:ext uri="{FF2B5EF4-FFF2-40B4-BE49-F238E27FC236}">
                <a16:creationId xmlns:a16="http://schemas.microsoft.com/office/drawing/2014/main" id="{E4CF65F8-2F67-654C-A46C-37614215B70E}"/>
              </a:ext>
            </a:extLst>
          </p:cNvPr>
          <p:cNvSpPr/>
          <p:nvPr/>
        </p:nvSpPr>
        <p:spPr>
          <a:xfrm>
            <a:off x="5267830" y="2265317"/>
            <a:ext cx="1857342" cy="3445711"/>
          </a:xfrm>
          <a:prstGeom prst="rect">
            <a:avLst/>
          </a:prstGeom>
          <a:solidFill>
            <a:schemeClr val="tx1">
              <a:lumMod val="20000"/>
              <a:lumOff val="80000"/>
            </a:schemeClr>
          </a:solid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spcAft>
                <a:spcPts val="600"/>
              </a:spcAft>
            </a:pPr>
            <a:endParaRPr lang="en-US" sz="800">
              <a:solidFill>
                <a:schemeClr val="accent2"/>
              </a:solidFill>
            </a:endParaRPr>
          </a:p>
        </p:txBody>
      </p:sp>
      <p:sp>
        <p:nvSpPr>
          <p:cNvPr id="9" name="Content Placeholder 8">
            <a:extLst>
              <a:ext uri="{FF2B5EF4-FFF2-40B4-BE49-F238E27FC236}">
                <a16:creationId xmlns:a16="http://schemas.microsoft.com/office/drawing/2014/main" id="{FA547135-5B55-4DB3-B413-7CA685C7E922}"/>
              </a:ext>
            </a:extLst>
          </p:cNvPr>
          <p:cNvSpPr>
            <a:spLocks noGrp="1"/>
          </p:cNvSpPr>
          <p:nvPr>
            <p:ph type="body" sz="quarter" idx="21"/>
          </p:nvPr>
        </p:nvSpPr>
        <p:spPr>
          <a:xfrm>
            <a:off x="8378825" y="4356068"/>
            <a:ext cx="3201988" cy="1600200"/>
          </a:xfrm>
        </p:spPr>
        <p:txBody>
          <a:bodyPr/>
          <a:lstStyle/>
          <a:p>
            <a:r>
              <a:rPr lang="en-US" sz="1400"/>
              <a:t>Availability of all management services</a:t>
            </a:r>
          </a:p>
          <a:p>
            <a:r>
              <a:rPr lang="en-US" sz="1400"/>
              <a:t>Improved install and upgrade</a:t>
            </a:r>
          </a:p>
          <a:p>
            <a:r>
              <a:rPr lang="en-US" sz="1400"/>
              <a:t>Easier operations with less systems to monitor and maintain</a:t>
            </a:r>
          </a:p>
        </p:txBody>
      </p:sp>
      <p:sp>
        <p:nvSpPr>
          <p:cNvPr id="6" name="Content Placeholder 5">
            <a:extLst>
              <a:ext uri="{FF2B5EF4-FFF2-40B4-BE49-F238E27FC236}">
                <a16:creationId xmlns:a16="http://schemas.microsoft.com/office/drawing/2014/main" id="{9E79DDAA-F860-4AD4-A40D-84EBA3E2E81F}"/>
              </a:ext>
            </a:extLst>
          </p:cNvPr>
          <p:cNvSpPr>
            <a:spLocks noGrp="1"/>
          </p:cNvSpPr>
          <p:nvPr>
            <p:ph type="body" sz="quarter" idx="20"/>
          </p:nvPr>
        </p:nvSpPr>
        <p:spPr>
          <a:xfrm>
            <a:off x="8378825" y="2071212"/>
            <a:ext cx="3201988" cy="1600200"/>
          </a:xfrm>
        </p:spPr>
        <p:txBody>
          <a:bodyPr/>
          <a:lstStyle/>
          <a:p>
            <a:r>
              <a:rPr lang="en-US" sz="1400" dirty="0"/>
              <a:t>Cluster of three NSX management nodes</a:t>
            </a:r>
          </a:p>
          <a:p>
            <a:r>
              <a:rPr lang="en-US" sz="1400" dirty="0"/>
              <a:t>Management plane, central control plane and policy roles on each node.</a:t>
            </a:r>
          </a:p>
          <a:p>
            <a:r>
              <a:rPr lang="en-US" sz="1400" dirty="0"/>
              <a:t>Replicated desired state datastore</a:t>
            </a:r>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a:t>Feature</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a:t>Benefit</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dirty="0"/>
              <a:t>NSX-T Manager – A Converged Appliance</a:t>
            </a:r>
          </a:p>
        </p:txBody>
      </p:sp>
      <p:sp>
        <p:nvSpPr>
          <p:cNvPr id="4" name="Subtitle 3">
            <a:extLst>
              <a:ext uri="{FF2B5EF4-FFF2-40B4-BE49-F238E27FC236}">
                <a16:creationId xmlns:a16="http://schemas.microsoft.com/office/drawing/2014/main" id="{09B6555F-1EAF-4F7A-8578-4612F0A9F50E}"/>
              </a:ext>
            </a:extLst>
          </p:cNvPr>
          <p:cNvSpPr>
            <a:spLocks noGrp="1"/>
          </p:cNvSpPr>
          <p:nvPr>
            <p:ph type="subTitle" idx="10"/>
          </p:nvPr>
        </p:nvSpPr>
        <p:spPr/>
        <p:txBody>
          <a:bodyPr/>
          <a:lstStyle/>
          <a:p>
            <a:r>
              <a:rPr lang="en-US" dirty="0"/>
              <a:t>Merging policy, management, and central control services on a cluster of nodes</a:t>
            </a:r>
          </a:p>
        </p:txBody>
      </p:sp>
      <p:sp>
        <p:nvSpPr>
          <p:cNvPr id="5" name="TextBox 4">
            <a:extLst>
              <a:ext uri="{FF2B5EF4-FFF2-40B4-BE49-F238E27FC236}">
                <a16:creationId xmlns:a16="http://schemas.microsoft.com/office/drawing/2014/main" id="{517839A3-4769-7B4E-BE21-E1E015F92813}"/>
              </a:ext>
            </a:extLst>
          </p:cNvPr>
          <p:cNvSpPr txBox="1"/>
          <p:nvPr/>
        </p:nvSpPr>
        <p:spPr>
          <a:xfrm>
            <a:off x="2364056" y="1937359"/>
            <a:ext cx="3147965" cy="276999"/>
          </a:xfrm>
          <a:prstGeom prst="rect">
            <a:avLst/>
          </a:prstGeom>
        </p:spPr>
        <p:txBody>
          <a:bodyPr wrap="square" lIns="0" tIns="0" rIns="0" bIns="0" rtlCol="0">
            <a:spAutoFit/>
          </a:bodyPr>
          <a:lstStyle/>
          <a:p>
            <a:pPr algn="ctr">
              <a:spcAft>
                <a:spcPts val="600"/>
              </a:spcAft>
            </a:pPr>
            <a:r>
              <a:rPr lang="en-US"/>
              <a:t>NSX Management Cluster</a:t>
            </a:r>
          </a:p>
        </p:txBody>
      </p:sp>
      <p:sp>
        <p:nvSpPr>
          <p:cNvPr id="150" name="TextBox 149">
            <a:extLst>
              <a:ext uri="{FF2B5EF4-FFF2-40B4-BE49-F238E27FC236}">
                <a16:creationId xmlns:a16="http://schemas.microsoft.com/office/drawing/2014/main" id="{6C21F67C-E64E-8646-8F90-3C7186C944AB}"/>
              </a:ext>
            </a:extLst>
          </p:cNvPr>
          <p:cNvSpPr txBox="1"/>
          <p:nvPr/>
        </p:nvSpPr>
        <p:spPr>
          <a:xfrm>
            <a:off x="1111698" y="2365422"/>
            <a:ext cx="1099475" cy="184666"/>
          </a:xfrm>
          <a:prstGeom prst="rect">
            <a:avLst/>
          </a:prstGeom>
        </p:spPr>
        <p:txBody>
          <a:bodyPr wrap="square" lIns="0" tIns="0" rIns="0" bIns="0" rtlCol="0">
            <a:spAutoFit/>
          </a:bodyPr>
          <a:lstStyle/>
          <a:p>
            <a:pPr algn="ctr">
              <a:spcAft>
                <a:spcPts val="600"/>
              </a:spcAft>
            </a:pPr>
            <a:r>
              <a:rPr lang="en-US" sz="1200">
                <a:solidFill>
                  <a:schemeClr val="accent2"/>
                </a:solidFill>
              </a:rPr>
              <a:t>Manager A</a:t>
            </a:r>
          </a:p>
        </p:txBody>
      </p:sp>
      <p:sp useBgFill="1">
        <p:nvSpPr>
          <p:cNvPr id="202" name="Rectangle 201">
            <a:extLst>
              <a:ext uri="{FF2B5EF4-FFF2-40B4-BE49-F238E27FC236}">
                <a16:creationId xmlns:a16="http://schemas.microsoft.com/office/drawing/2014/main" id="{9AAF5345-462B-B149-901C-9FC5C82AF155}"/>
              </a:ext>
            </a:extLst>
          </p:cNvPr>
          <p:cNvSpPr/>
          <p:nvPr/>
        </p:nvSpPr>
        <p:spPr bwMode="gray">
          <a:xfrm flipH="1" flipV="1">
            <a:off x="12190202" y="898"/>
            <a:ext cx="486395" cy="914164"/>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sz="1799"/>
          </a:p>
        </p:txBody>
      </p:sp>
      <p:sp>
        <p:nvSpPr>
          <p:cNvPr id="13" name="Rectangle 12">
            <a:extLst>
              <a:ext uri="{FF2B5EF4-FFF2-40B4-BE49-F238E27FC236}">
                <a16:creationId xmlns:a16="http://schemas.microsoft.com/office/drawing/2014/main" id="{ABC3DF01-7FEE-8C40-900A-701C88470473}"/>
              </a:ext>
            </a:extLst>
          </p:cNvPr>
          <p:cNvSpPr/>
          <p:nvPr/>
        </p:nvSpPr>
        <p:spPr>
          <a:xfrm>
            <a:off x="897350" y="4773154"/>
            <a:ext cx="6081376" cy="719823"/>
          </a:xfrm>
          <a:prstGeom prst="rect">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200">
                <a:solidFill>
                  <a:schemeClr val="bg1"/>
                </a:solidFill>
              </a:rPr>
              <a:t>Distributed Persistent Database</a:t>
            </a:r>
          </a:p>
        </p:txBody>
      </p:sp>
      <p:grpSp>
        <p:nvGrpSpPr>
          <p:cNvPr id="14" name="Group 13">
            <a:extLst>
              <a:ext uri="{FF2B5EF4-FFF2-40B4-BE49-F238E27FC236}">
                <a16:creationId xmlns:a16="http://schemas.microsoft.com/office/drawing/2014/main" id="{A23A8990-595A-2943-BE80-02F029864334}"/>
              </a:ext>
            </a:extLst>
          </p:cNvPr>
          <p:cNvGrpSpPr>
            <a:grpSpLocks noChangeAspect="1"/>
          </p:cNvGrpSpPr>
          <p:nvPr/>
        </p:nvGrpSpPr>
        <p:grpSpPr>
          <a:xfrm>
            <a:off x="1408813" y="4833166"/>
            <a:ext cx="457200" cy="457200"/>
            <a:chOff x="5181600" y="4114800"/>
            <a:chExt cx="1828959" cy="1828959"/>
          </a:xfrm>
        </p:grpSpPr>
        <p:sp>
          <p:nvSpPr>
            <p:cNvPr id="75" name="Oval 74">
              <a:extLst>
                <a:ext uri="{FF2B5EF4-FFF2-40B4-BE49-F238E27FC236}">
                  <a16:creationId xmlns:a16="http://schemas.microsoft.com/office/drawing/2014/main" id="{DBE9CB0C-4E2A-304D-A7D7-88F4FE671A2E}"/>
                </a:ext>
              </a:extLst>
            </p:cNvPr>
            <p:cNvSpPr/>
            <p:nvPr/>
          </p:nvSpPr>
          <p:spPr>
            <a:xfrm>
              <a:off x="5181600" y="4114800"/>
              <a:ext cx="1828959" cy="1828959"/>
            </a:xfrm>
            <a:prstGeom prst="ellipse">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6" name="Freeform 78">
              <a:extLst>
                <a:ext uri="{FF2B5EF4-FFF2-40B4-BE49-F238E27FC236}">
                  <a16:creationId xmlns:a16="http://schemas.microsoft.com/office/drawing/2014/main" id="{B6C6AB20-1A3D-5F45-954D-33F0BD396AD0}"/>
                </a:ext>
              </a:extLst>
            </p:cNvPr>
            <p:cNvSpPr>
              <a:spLocks noChangeAspect="1" noEditPoints="1"/>
            </p:cNvSpPr>
            <p:nvPr/>
          </p:nvSpPr>
          <p:spPr bwMode="auto">
            <a:xfrm>
              <a:off x="5687799" y="4481195"/>
              <a:ext cx="816561" cy="1096167"/>
            </a:xfrm>
            <a:custGeom>
              <a:avLst/>
              <a:gdLst>
                <a:gd name="T0" fmla="*/ 143 w 286"/>
                <a:gd name="T1" fmla="*/ 0 h 384"/>
                <a:gd name="T2" fmla="*/ 0 w 286"/>
                <a:gd name="T3" fmla="*/ 43 h 384"/>
                <a:gd name="T4" fmla="*/ 0 w 286"/>
                <a:gd name="T5" fmla="*/ 341 h 384"/>
                <a:gd name="T6" fmla="*/ 143 w 286"/>
                <a:gd name="T7" fmla="*/ 384 h 384"/>
                <a:gd name="T8" fmla="*/ 286 w 286"/>
                <a:gd name="T9" fmla="*/ 341 h 384"/>
                <a:gd name="T10" fmla="*/ 286 w 286"/>
                <a:gd name="T11" fmla="*/ 43 h 384"/>
                <a:gd name="T12" fmla="*/ 143 w 286"/>
                <a:gd name="T13" fmla="*/ 0 h 384"/>
                <a:gd name="T14" fmla="*/ 143 w 286"/>
                <a:gd name="T15" fmla="*/ 16 h 384"/>
                <a:gd name="T16" fmla="*/ 270 w 286"/>
                <a:gd name="T17" fmla="*/ 43 h 384"/>
                <a:gd name="T18" fmla="*/ 143 w 286"/>
                <a:gd name="T19" fmla="*/ 69 h 384"/>
                <a:gd name="T20" fmla="*/ 16 w 286"/>
                <a:gd name="T21" fmla="*/ 43 h 384"/>
                <a:gd name="T22" fmla="*/ 143 w 286"/>
                <a:gd name="T23" fmla="*/ 16 h 384"/>
                <a:gd name="T24" fmla="*/ 270 w 286"/>
                <a:gd name="T25" fmla="*/ 341 h 384"/>
                <a:gd name="T26" fmla="*/ 143 w 286"/>
                <a:gd name="T27" fmla="*/ 368 h 384"/>
                <a:gd name="T28" fmla="*/ 16 w 286"/>
                <a:gd name="T29" fmla="*/ 341 h 384"/>
                <a:gd name="T30" fmla="*/ 16 w 286"/>
                <a:gd name="T31" fmla="*/ 263 h 384"/>
                <a:gd name="T32" fmla="*/ 144 w 286"/>
                <a:gd name="T33" fmla="*/ 285 h 384"/>
                <a:gd name="T34" fmla="*/ 270 w 286"/>
                <a:gd name="T35" fmla="*/ 262 h 384"/>
                <a:gd name="T36" fmla="*/ 270 w 286"/>
                <a:gd name="T37" fmla="*/ 341 h 384"/>
                <a:gd name="T38" fmla="*/ 270 w 286"/>
                <a:gd name="T39" fmla="*/ 243 h 384"/>
                <a:gd name="T40" fmla="*/ 144 w 286"/>
                <a:gd name="T41" fmla="*/ 269 h 384"/>
                <a:gd name="T42" fmla="*/ 16 w 286"/>
                <a:gd name="T43" fmla="*/ 242 h 384"/>
                <a:gd name="T44" fmla="*/ 16 w 286"/>
                <a:gd name="T45" fmla="*/ 163 h 384"/>
                <a:gd name="T46" fmla="*/ 143 w 286"/>
                <a:gd name="T47" fmla="*/ 185 h 384"/>
                <a:gd name="T48" fmla="*/ 270 w 286"/>
                <a:gd name="T49" fmla="*/ 163 h 384"/>
                <a:gd name="T50" fmla="*/ 270 w 286"/>
                <a:gd name="T51" fmla="*/ 243 h 384"/>
                <a:gd name="T52" fmla="*/ 143 w 286"/>
                <a:gd name="T53" fmla="*/ 169 h 384"/>
                <a:gd name="T54" fmla="*/ 16 w 286"/>
                <a:gd name="T55" fmla="*/ 142 h 384"/>
                <a:gd name="T56" fmla="*/ 16 w 286"/>
                <a:gd name="T57" fmla="*/ 64 h 384"/>
                <a:gd name="T58" fmla="*/ 143 w 286"/>
                <a:gd name="T59" fmla="*/ 85 h 384"/>
                <a:gd name="T60" fmla="*/ 270 w 286"/>
                <a:gd name="T61" fmla="*/ 64 h 384"/>
                <a:gd name="T62" fmla="*/ 270 w 286"/>
                <a:gd name="T63" fmla="*/ 142 h 384"/>
                <a:gd name="T64" fmla="*/ 143 w 286"/>
                <a:gd name="T65" fmla="*/ 169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384">
                  <a:moveTo>
                    <a:pt x="143" y="0"/>
                  </a:moveTo>
                  <a:cubicBezTo>
                    <a:pt x="74" y="0"/>
                    <a:pt x="0" y="13"/>
                    <a:pt x="0" y="43"/>
                  </a:cubicBezTo>
                  <a:cubicBezTo>
                    <a:pt x="0" y="341"/>
                    <a:pt x="0" y="341"/>
                    <a:pt x="0" y="341"/>
                  </a:cubicBezTo>
                  <a:cubicBezTo>
                    <a:pt x="0" y="371"/>
                    <a:pt x="74" y="384"/>
                    <a:pt x="143" y="384"/>
                  </a:cubicBezTo>
                  <a:cubicBezTo>
                    <a:pt x="212" y="384"/>
                    <a:pt x="286" y="371"/>
                    <a:pt x="286" y="341"/>
                  </a:cubicBezTo>
                  <a:cubicBezTo>
                    <a:pt x="286" y="43"/>
                    <a:pt x="286" y="43"/>
                    <a:pt x="286" y="43"/>
                  </a:cubicBezTo>
                  <a:cubicBezTo>
                    <a:pt x="286" y="13"/>
                    <a:pt x="212" y="0"/>
                    <a:pt x="143" y="0"/>
                  </a:cubicBezTo>
                  <a:close/>
                  <a:moveTo>
                    <a:pt x="143" y="16"/>
                  </a:moveTo>
                  <a:cubicBezTo>
                    <a:pt x="227" y="16"/>
                    <a:pt x="270" y="35"/>
                    <a:pt x="270" y="43"/>
                  </a:cubicBezTo>
                  <a:cubicBezTo>
                    <a:pt x="270" y="51"/>
                    <a:pt x="227" y="69"/>
                    <a:pt x="143" y="69"/>
                  </a:cubicBezTo>
                  <a:cubicBezTo>
                    <a:pt x="59" y="69"/>
                    <a:pt x="16" y="51"/>
                    <a:pt x="16" y="43"/>
                  </a:cubicBezTo>
                  <a:cubicBezTo>
                    <a:pt x="16" y="35"/>
                    <a:pt x="59" y="16"/>
                    <a:pt x="143" y="16"/>
                  </a:cubicBezTo>
                  <a:close/>
                  <a:moveTo>
                    <a:pt x="270" y="341"/>
                  </a:moveTo>
                  <a:cubicBezTo>
                    <a:pt x="270" y="351"/>
                    <a:pt x="225" y="368"/>
                    <a:pt x="143" y="368"/>
                  </a:cubicBezTo>
                  <a:cubicBezTo>
                    <a:pt x="61" y="368"/>
                    <a:pt x="16" y="351"/>
                    <a:pt x="16" y="341"/>
                  </a:cubicBezTo>
                  <a:cubicBezTo>
                    <a:pt x="16" y="263"/>
                    <a:pt x="16" y="263"/>
                    <a:pt x="16" y="263"/>
                  </a:cubicBezTo>
                  <a:cubicBezTo>
                    <a:pt x="42" y="278"/>
                    <a:pt x="94" y="285"/>
                    <a:pt x="144" y="285"/>
                  </a:cubicBezTo>
                  <a:cubicBezTo>
                    <a:pt x="196" y="285"/>
                    <a:pt x="244" y="276"/>
                    <a:pt x="270" y="262"/>
                  </a:cubicBezTo>
                  <a:lnTo>
                    <a:pt x="270" y="341"/>
                  </a:lnTo>
                  <a:close/>
                  <a:moveTo>
                    <a:pt x="270" y="243"/>
                  </a:moveTo>
                  <a:cubicBezTo>
                    <a:pt x="254" y="256"/>
                    <a:pt x="204" y="269"/>
                    <a:pt x="144" y="269"/>
                  </a:cubicBezTo>
                  <a:cubicBezTo>
                    <a:pt x="60" y="269"/>
                    <a:pt x="16" y="250"/>
                    <a:pt x="16" y="242"/>
                  </a:cubicBezTo>
                  <a:cubicBezTo>
                    <a:pt x="16" y="163"/>
                    <a:pt x="16" y="163"/>
                    <a:pt x="16" y="163"/>
                  </a:cubicBezTo>
                  <a:cubicBezTo>
                    <a:pt x="42" y="178"/>
                    <a:pt x="94" y="185"/>
                    <a:pt x="143" y="185"/>
                  </a:cubicBezTo>
                  <a:cubicBezTo>
                    <a:pt x="192" y="185"/>
                    <a:pt x="244" y="178"/>
                    <a:pt x="270" y="163"/>
                  </a:cubicBezTo>
                  <a:lnTo>
                    <a:pt x="270" y="243"/>
                  </a:lnTo>
                  <a:close/>
                  <a:moveTo>
                    <a:pt x="143" y="169"/>
                  </a:moveTo>
                  <a:cubicBezTo>
                    <a:pt x="61" y="169"/>
                    <a:pt x="16" y="151"/>
                    <a:pt x="16" y="142"/>
                  </a:cubicBezTo>
                  <a:cubicBezTo>
                    <a:pt x="16" y="64"/>
                    <a:pt x="16" y="64"/>
                    <a:pt x="16" y="64"/>
                  </a:cubicBezTo>
                  <a:cubicBezTo>
                    <a:pt x="42" y="79"/>
                    <a:pt x="94" y="85"/>
                    <a:pt x="143" y="85"/>
                  </a:cubicBezTo>
                  <a:cubicBezTo>
                    <a:pt x="192" y="85"/>
                    <a:pt x="244" y="79"/>
                    <a:pt x="270" y="64"/>
                  </a:cubicBezTo>
                  <a:cubicBezTo>
                    <a:pt x="270" y="142"/>
                    <a:pt x="270" y="142"/>
                    <a:pt x="270" y="142"/>
                  </a:cubicBezTo>
                  <a:cubicBezTo>
                    <a:pt x="270" y="151"/>
                    <a:pt x="225" y="169"/>
                    <a:pt x="143" y="1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8" name="Group 97">
            <a:extLst>
              <a:ext uri="{FF2B5EF4-FFF2-40B4-BE49-F238E27FC236}">
                <a16:creationId xmlns:a16="http://schemas.microsoft.com/office/drawing/2014/main" id="{7FDD918E-F927-7A46-8B2C-15FA853C35BA}"/>
              </a:ext>
            </a:extLst>
          </p:cNvPr>
          <p:cNvGrpSpPr>
            <a:grpSpLocks noChangeAspect="1"/>
          </p:cNvGrpSpPr>
          <p:nvPr/>
        </p:nvGrpSpPr>
        <p:grpSpPr>
          <a:xfrm>
            <a:off x="3713649" y="4812355"/>
            <a:ext cx="457200" cy="457200"/>
            <a:chOff x="5181600" y="4114800"/>
            <a:chExt cx="1828959" cy="1828959"/>
          </a:xfrm>
        </p:grpSpPr>
        <p:sp>
          <p:nvSpPr>
            <p:cNvPr id="140" name="Oval 139">
              <a:extLst>
                <a:ext uri="{FF2B5EF4-FFF2-40B4-BE49-F238E27FC236}">
                  <a16:creationId xmlns:a16="http://schemas.microsoft.com/office/drawing/2014/main" id="{3EE14573-A7C0-FA4F-84DE-2F089CB1FF49}"/>
                </a:ext>
              </a:extLst>
            </p:cNvPr>
            <p:cNvSpPr/>
            <p:nvPr/>
          </p:nvSpPr>
          <p:spPr>
            <a:xfrm>
              <a:off x="5181600" y="4114800"/>
              <a:ext cx="1828959" cy="1828959"/>
            </a:xfrm>
            <a:prstGeom prst="ellipse">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2" name="Freeform 78">
              <a:extLst>
                <a:ext uri="{FF2B5EF4-FFF2-40B4-BE49-F238E27FC236}">
                  <a16:creationId xmlns:a16="http://schemas.microsoft.com/office/drawing/2014/main" id="{8A3CB8C6-7AE3-4146-AE9E-D7D168A67E1B}"/>
                </a:ext>
              </a:extLst>
            </p:cNvPr>
            <p:cNvSpPr>
              <a:spLocks noChangeAspect="1" noEditPoints="1"/>
            </p:cNvSpPr>
            <p:nvPr/>
          </p:nvSpPr>
          <p:spPr bwMode="auto">
            <a:xfrm>
              <a:off x="5687799" y="4481195"/>
              <a:ext cx="816561" cy="1096167"/>
            </a:xfrm>
            <a:custGeom>
              <a:avLst/>
              <a:gdLst>
                <a:gd name="T0" fmla="*/ 143 w 286"/>
                <a:gd name="T1" fmla="*/ 0 h 384"/>
                <a:gd name="T2" fmla="*/ 0 w 286"/>
                <a:gd name="T3" fmla="*/ 43 h 384"/>
                <a:gd name="T4" fmla="*/ 0 w 286"/>
                <a:gd name="T5" fmla="*/ 341 h 384"/>
                <a:gd name="T6" fmla="*/ 143 w 286"/>
                <a:gd name="T7" fmla="*/ 384 h 384"/>
                <a:gd name="T8" fmla="*/ 286 w 286"/>
                <a:gd name="T9" fmla="*/ 341 h 384"/>
                <a:gd name="T10" fmla="*/ 286 w 286"/>
                <a:gd name="T11" fmla="*/ 43 h 384"/>
                <a:gd name="T12" fmla="*/ 143 w 286"/>
                <a:gd name="T13" fmla="*/ 0 h 384"/>
                <a:gd name="T14" fmla="*/ 143 w 286"/>
                <a:gd name="T15" fmla="*/ 16 h 384"/>
                <a:gd name="T16" fmla="*/ 270 w 286"/>
                <a:gd name="T17" fmla="*/ 43 h 384"/>
                <a:gd name="T18" fmla="*/ 143 w 286"/>
                <a:gd name="T19" fmla="*/ 69 h 384"/>
                <a:gd name="T20" fmla="*/ 16 w 286"/>
                <a:gd name="T21" fmla="*/ 43 h 384"/>
                <a:gd name="T22" fmla="*/ 143 w 286"/>
                <a:gd name="T23" fmla="*/ 16 h 384"/>
                <a:gd name="T24" fmla="*/ 270 w 286"/>
                <a:gd name="T25" fmla="*/ 341 h 384"/>
                <a:gd name="T26" fmla="*/ 143 w 286"/>
                <a:gd name="T27" fmla="*/ 368 h 384"/>
                <a:gd name="T28" fmla="*/ 16 w 286"/>
                <a:gd name="T29" fmla="*/ 341 h 384"/>
                <a:gd name="T30" fmla="*/ 16 w 286"/>
                <a:gd name="T31" fmla="*/ 263 h 384"/>
                <a:gd name="T32" fmla="*/ 144 w 286"/>
                <a:gd name="T33" fmla="*/ 285 h 384"/>
                <a:gd name="T34" fmla="*/ 270 w 286"/>
                <a:gd name="T35" fmla="*/ 262 h 384"/>
                <a:gd name="T36" fmla="*/ 270 w 286"/>
                <a:gd name="T37" fmla="*/ 341 h 384"/>
                <a:gd name="T38" fmla="*/ 270 w 286"/>
                <a:gd name="T39" fmla="*/ 243 h 384"/>
                <a:gd name="T40" fmla="*/ 144 w 286"/>
                <a:gd name="T41" fmla="*/ 269 h 384"/>
                <a:gd name="T42" fmla="*/ 16 w 286"/>
                <a:gd name="T43" fmla="*/ 242 h 384"/>
                <a:gd name="T44" fmla="*/ 16 w 286"/>
                <a:gd name="T45" fmla="*/ 163 h 384"/>
                <a:gd name="T46" fmla="*/ 143 w 286"/>
                <a:gd name="T47" fmla="*/ 185 h 384"/>
                <a:gd name="T48" fmla="*/ 270 w 286"/>
                <a:gd name="T49" fmla="*/ 163 h 384"/>
                <a:gd name="T50" fmla="*/ 270 w 286"/>
                <a:gd name="T51" fmla="*/ 243 h 384"/>
                <a:gd name="T52" fmla="*/ 143 w 286"/>
                <a:gd name="T53" fmla="*/ 169 h 384"/>
                <a:gd name="T54" fmla="*/ 16 w 286"/>
                <a:gd name="T55" fmla="*/ 142 h 384"/>
                <a:gd name="T56" fmla="*/ 16 w 286"/>
                <a:gd name="T57" fmla="*/ 64 h 384"/>
                <a:gd name="T58" fmla="*/ 143 w 286"/>
                <a:gd name="T59" fmla="*/ 85 h 384"/>
                <a:gd name="T60" fmla="*/ 270 w 286"/>
                <a:gd name="T61" fmla="*/ 64 h 384"/>
                <a:gd name="T62" fmla="*/ 270 w 286"/>
                <a:gd name="T63" fmla="*/ 142 h 384"/>
                <a:gd name="T64" fmla="*/ 143 w 286"/>
                <a:gd name="T65" fmla="*/ 169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384">
                  <a:moveTo>
                    <a:pt x="143" y="0"/>
                  </a:moveTo>
                  <a:cubicBezTo>
                    <a:pt x="74" y="0"/>
                    <a:pt x="0" y="13"/>
                    <a:pt x="0" y="43"/>
                  </a:cubicBezTo>
                  <a:cubicBezTo>
                    <a:pt x="0" y="341"/>
                    <a:pt x="0" y="341"/>
                    <a:pt x="0" y="341"/>
                  </a:cubicBezTo>
                  <a:cubicBezTo>
                    <a:pt x="0" y="371"/>
                    <a:pt x="74" y="384"/>
                    <a:pt x="143" y="384"/>
                  </a:cubicBezTo>
                  <a:cubicBezTo>
                    <a:pt x="212" y="384"/>
                    <a:pt x="286" y="371"/>
                    <a:pt x="286" y="341"/>
                  </a:cubicBezTo>
                  <a:cubicBezTo>
                    <a:pt x="286" y="43"/>
                    <a:pt x="286" y="43"/>
                    <a:pt x="286" y="43"/>
                  </a:cubicBezTo>
                  <a:cubicBezTo>
                    <a:pt x="286" y="13"/>
                    <a:pt x="212" y="0"/>
                    <a:pt x="143" y="0"/>
                  </a:cubicBezTo>
                  <a:close/>
                  <a:moveTo>
                    <a:pt x="143" y="16"/>
                  </a:moveTo>
                  <a:cubicBezTo>
                    <a:pt x="227" y="16"/>
                    <a:pt x="270" y="35"/>
                    <a:pt x="270" y="43"/>
                  </a:cubicBezTo>
                  <a:cubicBezTo>
                    <a:pt x="270" y="51"/>
                    <a:pt x="227" y="69"/>
                    <a:pt x="143" y="69"/>
                  </a:cubicBezTo>
                  <a:cubicBezTo>
                    <a:pt x="59" y="69"/>
                    <a:pt x="16" y="51"/>
                    <a:pt x="16" y="43"/>
                  </a:cubicBezTo>
                  <a:cubicBezTo>
                    <a:pt x="16" y="35"/>
                    <a:pt x="59" y="16"/>
                    <a:pt x="143" y="16"/>
                  </a:cubicBezTo>
                  <a:close/>
                  <a:moveTo>
                    <a:pt x="270" y="341"/>
                  </a:moveTo>
                  <a:cubicBezTo>
                    <a:pt x="270" y="351"/>
                    <a:pt x="225" y="368"/>
                    <a:pt x="143" y="368"/>
                  </a:cubicBezTo>
                  <a:cubicBezTo>
                    <a:pt x="61" y="368"/>
                    <a:pt x="16" y="351"/>
                    <a:pt x="16" y="341"/>
                  </a:cubicBezTo>
                  <a:cubicBezTo>
                    <a:pt x="16" y="263"/>
                    <a:pt x="16" y="263"/>
                    <a:pt x="16" y="263"/>
                  </a:cubicBezTo>
                  <a:cubicBezTo>
                    <a:pt x="42" y="278"/>
                    <a:pt x="94" y="285"/>
                    <a:pt x="144" y="285"/>
                  </a:cubicBezTo>
                  <a:cubicBezTo>
                    <a:pt x="196" y="285"/>
                    <a:pt x="244" y="276"/>
                    <a:pt x="270" y="262"/>
                  </a:cubicBezTo>
                  <a:lnTo>
                    <a:pt x="270" y="341"/>
                  </a:lnTo>
                  <a:close/>
                  <a:moveTo>
                    <a:pt x="270" y="243"/>
                  </a:moveTo>
                  <a:cubicBezTo>
                    <a:pt x="254" y="256"/>
                    <a:pt x="204" y="269"/>
                    <a:pt x="144" y="269"/>
                  </a:cubicBezTo>
                  <a:cubicBezTo>
                    <a:pt x="60" y="269"/>
                    <a:pt x="16" y="250"/>
                    <a:pt x="16" y="242"/>
                  </a:cubicBezTo>
                  <a:cubicBezTo>
                    <a:pt x="16" y="163"/>
                    <a:pt x="16" y="163"/>
                    <a:pt x="16" y="163"/>
                  </a:cubicBezTo>
                  <a:cubicBezTo>
                    <a:pt x="42" y="178"/>
                    <a:pt x="94" y="185"/>
                    <a:pt x="143" y="185"/>
                  </a:cubicBezTo>
                  <a:cubicBezTo>
                    <a:pt x="192" y="185"/>
                    <a:pt x="244" y="178"/>
                    <a:pt x="270" y="163"/>
                  </a:cubicBezTo>
                  <a:lnTo>
                    <a:pt x="270" y="243"/>
                  </a:lnTo>
                  <a:close/>
                  <a:moveTo>
                    <a:pt x="143" y="169"/>
                  </a:moveTo>
                  <a:cubicBezTo>
                    <a:pt x="61" y="169"/>
                    <a:pt x="16" y="151"/>
                    <a:pt x="16" y="142"/>
                  </a:cubicBezTo>
                  <a:cubicBezTo>
                    <a:pt x="16" y="64"/>
                    <a:pt x="16" y="64"/>
                    <a:pt x="16" y="64"/>
                  </a:cubicBezTo>
                  <a:cubicBezTo>
                    <a:pt x="42" y="79"/>
                    <a:pt x="94" y="85"/>
                    <a:pt x="143" y="85"/>
                  </a:cubicBezTo>
                  <a:cubicBezTo>
                    <a:pt x="192" y="85"/>
                    <a:pt x="244" y="79"/>
                    <a:pt x="270" y="64"/>
                  </a:cubicBezTo>
                  <a:cubicBezTo>
                    <a:pt x="270" y="142"/>
                    <a:pt x="270" y="142"/>
                    <a:pt x="270" y="142"/>
                  </a:cubicBezTo>
                  <a:cubicBezTo>
                    <a:pt x="270" y="151"/>
                    <a:pt x="225" y="169"/>
                    <a:pt x="143" y="1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4" name="Group 143">
            <a:extLst>
              <a:ext uri="{FF2B5EF4-FFF2-40B4-BE49-F238E27FC236}">
                <a16:creationId xmlns:a16="http://schemas.microsoft.com/office/drawing/2014/main" id="{03A69F79-E619-4446-86D5-5CA0A5D42F29}"/>
              </a:ext>
            </a:extLst>
          </p:cNvPr>
          <p:cNvGrpSpPr>
            <a:grpSpLocks noChangeAspect="1"/>
          </p:cNvGrpSpPr>
          <p:nvPr/>
        </p:nvGrpSpPr>
        <p:grpSpPr>
          <a:xfrm>
            <a:off x="5865812" y="4833166"/>
            <a:ext cx="457200" cy="457200"/>
            <a:chOff x="5181600" y="4114800"/>
            <a:chExt cx="1828959" cy="1828959"/>
          </a:xfrm>
        </p:grpSpPr>
        <p:sp>
          <p:nvSpPr>
            <p:cNvPr id="146" name="Oval 145">
              <a:extLst>
                <a:ext uri="{FF2B5EF4-FFF2-40B4-BE49-F238E27FC236}">
                  <a16:creationId xmlns:a16="http://schemas.microsoft.com/office/drawing/2014/main" id="{33ECEE4D-C16A-5A47-BE3B-28709A9D37D1}"/>
                </a:ext>
              </a:extLst>
            </p:cNvPr>
            <p:cNvSpPr/>
            <p:nvPr/>
          </p:nvSpPr>
          <p:spPr>
            <a:xfrm>
              <a:off x="5181600" y="4114800"/>
              <a:ext cx="1828959" cy="1828959"/>
            </a:xfrm>
            <a:prstGeom prst="ellipse">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1" name="Freeform 78">
              <a:extLst>
                <a:ext uri="{FF2B5EF4-FFF2-40B4-BE49-F238E27FC236}">
                  <a16:creationId xmlns:a16="http://schemas.microsoft.com/office/drawing/2014/main" id="{38865D48-4A84-944E-96A6-B75140D96168}"/>
                </a:ext>
              </a:extLst>
            </p:cNvPr>
            <p:cNvSpPr>
              <a:spLocks noChangeAspect="1" noEditPoints="1"/>
            </p:cNvSpPr>
            <p:nvPr/>
          </p:nvSpPr>
          <p:spPr bwMode="auto">
            <a:xfrm>
              <a:off x="5687799" y="4481195"/>
              <a:ext cx="816561" cy="1096167"/>
            </a:xfrm>
            <a:custGeom>
              <a:avLst/>
              <a:gdLst>
                <a:gd name="T0" fmla="*/ 143 w 286"/>
                <a:gd name="T1" fmla="*/ 0 h 384"/>
                <a:gd name="T2" fmla="*/ 0 w 286"/>
                <a:gd name="T3" fmla="*/ 43 h 384"/>
                <a:gd name="T4" fmla="*/ 0 w 286"/>
                <a:gd name="T5" fmla="*/ 341 h 384"/>
                <a:gd name="T6" fmla="*/ 143 w 286"/>
                <a:gd name="T7" fmla="*/ 384 h 384"/>
                <a:gd name="T8" fmla="*/ 286 w 286"/>
                <a:gd name="T9" fmla="*/ 341 h 384"/>
                <a:gd name="T10" fmla="*/ 286 w 286"/>
                <a:gd name="T11" fmla="*/ 43 h 384"/>
                <a:gd name="T12" fmla="*/ 143 w 286"/>
                <a:gd name="T13" fmla="*/ 0 h 384"/>
                <a:gd name="T14" fmla="*/ 143 w 286"/>
                <a:gd name="T15" fmla="*/ 16 h 384"/>
                <a:gd name="T16" fmla="*/ 270 w 286"/>
                <a:gd name="T17" fmla="*/ 43 h 384"/>
                <a:gd name="T18" fmla="*/ 143 w 286"/>
                <a:gd name="T19" fmla="*/ 69 h 384"/>
                <a:gd name="T20" fmla="*/ 16 w 286"/>
                <a:gd name="T21" fmla="*/ 43 h 384"/>
                <a:gd name="T22" fmla="*/ 143 w 286"/>
                <a:gd name="T23" fmla="*/ 16 h 384"/>
                <a:gd name="T24" fmla="*/ 270 w 286"/>
                <a:gd name="T25" fmla="*/ 341 h 384"/>
                <a:gd name="T26" fmla="*/ 143 w 286"/>
                <a:gd name="T27" fmla="*/ 368 h 384"/>
                <a:gd name="T28" fmla="*/ 16 w 286"/>
                <a:gd name="T29" fmla="*/ 341 h 384"/>
                <a:gd name="T30" fmla="*/ 16 w 286"/>
                <a:gd name="T31" fmla="*/ 263 h 384"/>
                <a:gd name="T32" fmla="*/ 144 w 286"/>
                <a:gd name="T33" fmla="*/ 285 h 384"/>
                <a:gd name="T34" fmla="*/ 270 w 286"/>
                <a:gd name="T35" fmla="*/ 262 h 384"/>
                <a:gd name="T36" fmla="*/ 270 w 286"/>
                <a:gd name="T37" fmla="*/ 341 h 384"/>
                <a:gd name="T38" fmla="*/ 270 w 286"/>
                <a:gd name="T39" fmla="*/ 243 h 384"/>
                <a:gd name="T40" fmla="*/ 144 w 286"/>
                <a:gd name="T41" fmla="*/ 269 h 384"/>
                <a:gd name="T42" fmla="*/ 16 w 286"/>
                <a:gd name="T43" fmla="*/ 242 h 384"/>
                <a:gd name="T44" fmla="*/ 16 w 286"/>
                <a:gd name="T45" fmla="*/ 163 h 384"/>
                <a:gd name="T46" fmla="*/ 143 w 286"/>
                <a:gd name="T47" fmla="*/ 185 h 384"/>
                <a:gd name="T48" fmla="*/ 270 w 286"/>
                <a:gd name="T49" fmla="*/ 163 h 384"/>
                <a:gd name="T50" fmla="*/ 270 w 286"/>
                <a:gd name="T51" fmla="*/ 243 h 384"/>
                <a:gd name="T52" fmla="*/ 143 w 286"/>
                <a:gd name="T53" fmla="*/ 169 h 384"/>
                <a:gd name="T54" fmla="*/ 16 w 286"/>
                <a:gd name="T55" fmla="*/ 142 h 384"/>
                <a:gd name="T56" fmla="*/ 16 w 286"/>
                <a:gd name="T57" fmla="*/ 64 h 384"/>
                <a:gd name="T58" fmla="*/ 143 w 286"/>
                <a:gd name="T59" fmla="*/ 85 h 384"/>
                <a:gd name="T60" fmla="*/ 270 w 286"/>
                <a:gd name="T61" fmla="*/ 64 h 384"/>
                <a:gd name="T62" fmla="*/ 270 w 286"/>
                <a:gd name="T63" fmla="*/ 142 h 384"/>
                <a:gd name="T64" fmla="*/ 143 w 286"/>
                <a:gd name="T65" fmla="*/ 169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384">
                  <a:moveTo>
                    <a:pt x="143" y="0"/>
                  </a:moveTo>
                  <a:cubicBezTo>
                    <a:pt x="74" y="0"/>
                    <a:pt x="0" y="13"/>
                    <a:pt x="0" y="43"/>
                  </a:cubicBezTo>
                  <a:cubicBezTo>
                    <a:pt x="0" y="341"/>
                    <a:pt x="0" y="341"/>
                    <a:pt x="0" y="341"/>
                  </a:cubicBezTo>
                  <a:cubicBezTo>
                    <a:pt x="0" y="371"/>
                    <a:pt x="74" y="384"/>
                    <a:pt x="143" y="384"/>
                  </a:cubicBezTo>
                  <a:cubicBezTo>
                    <a:pt x="212" y="384"/>
                    <a:pt x="286" y="371"/>
                    <a:pt x="286" y="341"/>
                  </a:cubicBezTo>
                  <a:cubicBezTo>
                    <a:pt x="286" y="43"/>
                    <a:pt x="286" y="43"/>
                    <a:pt x="286" y="43"/>
                  </a:cubicBezTo>
                  <a:cubicBezTo>
                    <a:pt x="286" y="13"/>
                    <a:pt x="212" y="0"/>
                    <a:pt x="143" y="0"/>
                  </a:cubicBezTo>
                  <a:close/>
                  <a:moveTo>
                    <a:pt x="143" y="16"/>
                  </a:moveTo>
                  <a:cubicBezTo>
                    <a:pt x="227" y="16"/>
                    <a:pt x="270" y="35"/>
                    <a:pt x="270" y="43"/>
                  </a:cubicBezTo>
                  <a:cubicBezTo>
                    <a:pt x="270" y="51"/>
                    <a:pt x="227" y="69"/>
                    <a:pt x="143" y="69"/>
                  </a:cubicBezTo>
                  <a:cubicBezTo>
                    <a:pt x="59" y="69"/>
                    <a:pt x="16" y="51"/>
                    <a:pt x="16" y="43"/>
                  </a:cubicBezTo>
                  <a:cubicBezTo>
                    <a:pt x="16" y="35"/>
                    <a:pt x="59" y="16"/>
                    <a:pt x="143" y="16"/>
                  </a:cubicBezTo>
                  <a:close/>
                  <a:moveTo>
                    <a:pt x="270" y="341"/>
                  </a:moveTo>
                  <a:cubicBezTo>
                    <a:pt x="270" y="351"/>
                    <a:pt x="225" y="368"/>
                    <a:pt x="143" y="368"/>
                  </a:cubicBezTo>
                  <a:cubicBezTo>
                    <a:pt x="61" y="368"/>
                    <a:pt x="16" y="351"/>
                    <a:pt x="16" y="341"/>
                  </a:cubicBezTo>
                  <a:cubicBezTo>
                    <a:pt x="16" y="263"/>
                    <a:pt x="16" y="263"/>
                    <a:pt x="16" y="263"/>
                  </a:cubicBezTo>
                  <a:cubicBezTo>
                    <a:pt x="42" y="278"/>
                    <a:pt x="94" y="285"/>
                    <a:pt x="144" y="285"/>
                  </a:cubicBezTo>
                  <a:cubicBezTo>
                    <a:pt x="196" y="285"/>
                    <a:pt x="244" y="276"/>
                    <a:pt x="270" y="262"/>
                  </a:cubicBezTo>
                  <a:lnTo>
                    <a:pt x="270" y="341"/>
                  </a:lnTo>
                  <a:close/>
                  <a:moveTo>
                    <a:pt x="270" y="243"/>
                  </a:moveTo>
                  <a:cubicBezTo>
                    <a:pt x="254" y="256"/>
                    <a:pt x="204" y="269"/>
                    <a:pt x="144" y="269"/>
                  </a:cubicBezTo>
                  <a:cubicBezTo>
                    <a:pt x="60" y="269"/>
                    <a:pt x="16" y="250"/>
                    <a:pt x="16" y="242"/>
                  </a:cubicBezTo>
                  <a:cubicBezTo>
                    <a:pt x="16" y="163"/>
                    <a:pt x="16" y="163"/>
                    <a:pt x="16" y="163"/>
                  </a:cubicBezTo>
                  <a:cubicBezTo>
                    <a:pt x="42" y="178"/>
                    <a:pt x="94" y="185"/>
                    <a:pt x="143" y="185"/>
                  </a:cubicBezTo>
                  <a:cubicBezTo>
                    <a:pt x="192" y="185"/>
                    <a:pt x="244" y="178"/>
                    <a:pt x="270" y="163"/>
                  </a:cubicBezTo>
                  <a:lnTo>
                    <a:pt x="270" y="243"/>
                  </a:lnTo>
                  <a:close/>
                  <a:moveTo>
                    <a:pt x="143" y="169"/>
                  </a:moveTo>
                  <a:cubicBezTo>
                    <a:pt x="61" y="169"/>
                    <a:pt x="16" y="151"/>
                    <a:pt x="16" y="142"/>
                  </a:cubicBezTo>
                  <a:cubicBezTo>
                    <a:pt x="16" y="64"/>
                    <a:pt x="16" y="64"/>
                    <a:pt x="16" y="64"/>
                  </a:cubicBezTo>
                  <a:cubicBezTo>
                    <a:pt x="42" y="79"/>
                    <a:pt x="94" y="85"/>
                    <a:pt x="143" y="85"/>
                  </a:cubicBezTo>
                  <a:cubicBezTo>
                    <a:pt x="192" y="85"/>
                    <a:pt x="244" y="79"/>
                    <a:pt x="270" y="64"/>
                  </a:cubicBezTo>
                  <a:cubicBezTo>
                    <a:pt x="270" y="142"/>
                    <a:pt x="270" y="142"/>
                    <a:pt x="270" y="142"/>
                  </a:cubicBezTo>
                  <a:cubicBezTo>
                    <a:pt x="270" y="151"/>
                    <a:pt x="225" y="169"/>
                    <a:pt x="143" y="1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5" name="Rectangle 234">
            <a:extLst>
              <a:ext uri="{FF2B5EF4-FFF2-40B4-BE49-F238E27FC236}">
                <a16:creationId xmlns:a16="http://schemas.microsoft.com/office/drawing/2014/main" id="{A5F2673D-F9FB-724E-8814-4C7F05CCA277}"/>
              </a:ext>
            </a:extLst>
          </p:cNvPr>
          <p:cNvSpPr/>
          <p:nvPr/>
        </p:nvSpPr>
        <p:spPr>
          <a:xfrm>
            <a:off x="895345" y="2731462"/>
            <a:ext cx="6081376" cy="719823"/>
          </a:xfrm>
          <a:prstGeom prst="rect">
            <a:avLst/>
          </a:prstGeom>
          <a:solidFill>
            <a:schemeClr val="bg1"/>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200" dirty="0">
                <a:solidFill>
                  <a:schemeClr val="accent2"/>
                </a:solidFill>
              </a:rPr>
              <a:t>Policy</a:t>
            </a:r>
            <a:r>
              <a:rPr lang="en-US" sz="1200">
                <a:solidFill>
                  <a:schemeClr val="accent2"/>
                </a:solidFill>
              </a:rPr>
              <a:t> Management Plane</a:t>
            </a:r>
          </a:p>
        </p:txBody>
      </p:sp>
      <p:sp>
        <p:nvSpPr>
          <p:cNvPr id="236" name="Rectangle 235">
            <a:extLst>
              <a:ext uri="{FF2B5EF4-FFF2-40B4-BE49-F238E27FC236}">
                <a16:creationId xmlns:a16="http://schemas.microsoft.com/office/drawing/2014/main" id="{D6CBBD73-9E71-8E40-9CD0-9B7EE450D1F9}"/>
              </a:ext>
            </a:extLst>
          </p:cNvPr>
          <p:cNvSpPr/>
          <p:nvPr/>
        </p:nvSpPr>
        <p:spPr>
          <a:xfrm>
            <a:off x="895345" y="3501387"/>
            <a:ext cx="6081376" cy="719823"/>
          </a:xfrm>
          <a:prstGeom prst="rect">
            <a:avLst/>
          </a:prstGeom>
          <a:solidFill>
            <a:schemeClr val="bg1"/>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200">
                <a:solidFill>
                  <a:schemeClr val="accent6"/>
                </a:solidFill>
              </a:rPr>
              <a:t>Central Control Plane</a:t>
            </a:r>
          </a:p>
        </p:txBody>
      </p:sp>
      <p:grpSp>
        <p:nvGrpSpPr>
          <p:cNvPr id="15" name="Group 14">
            <a:extLst>
              <a:ext uri="{FF2B5EF4-FFF2-40B4-BE49-F238E27FC236}">
                <a16:creationId xmlns:a16="http://schemas.microsoft.com/office/drawing/2014/main" id="{B5AD7FAB-EFFF-6340-AB55-EE5871B15A0F}"/>
              </a:ext>
            </a:extLst>
          </p:cNvPr>
          <p:cNvGrpSpPr>
            <a:grpSpLocks noChangeAspect="1"/>
          </p:cNvGrpSpPr>
          <p:nvPr/>
        </p:nvGrpSpPr>
        <p:grpSpPr>
          <a:xfrm>
            <a:off x="1387098" y="3547366"/>
            <a:ext cx="457200" cy="457200"/>
            <a:chOff x="9752013" y="1371441"/>
            <a:chExt cx="1828959" cy="1828959"/>
          </a:xfrm>
        </p:grpSpPr>
        <p:sp>
          <p:nvSpPr>
            <p:cNvPr id="87" name="Oval 86">
              <a:extLst>
                <a:ext uri="{FF2B5EF4-FFF2-40B4-BE49-F238E27FC236}">
                  <a16:creationId xmlns:a16="http://schemas.microsoft.com/office/drawing/2014/main" id="{47356396-6294-5D47-BA33-2E1BB31021BD}"/>
                </a:ext>
              </a:extLst>
            </p:cNvPr>
            <p:cNvSpPr/>
            <p:nvPr/>
          </p:nvSpPr>
          <p:spPr>
            <a:xfrm>
              <a:off x="9752013" y="1371441"/>
              <a:ext cx="1828959" cy="1828959"/>
            </a:xfrm>
            <a:prstGeom prst="ellipse">
              <a:avLst/>
            </a:prstGeom>
            <a:solidFill>
              <a:schemeClr val="accent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88" name="Group 87">
              <a:extLst>
                <a:ext uri="{FF2B5EF4-FFF2-40B4-BE49-F238E27FC236}">
                  <a16:creationId xmlns:a16="http://schemas.microsoft.com/office/drawing/2014/main" id="{CA44CDB9-5DC0-6243-B0E2-1B83DD69CB91}"/>
                </a:ext>
              </a:extLst>
            </p:cNvPr>
            <p:cNvGrpSpPr/>
            <p:nvPr/>
          </p:nvGrpSpPr>
          <p:grpSpPr>
            <a:xfrm>
              <a:off x="10098490" y="1720432"/>
              <a:ext cx="1154290" cy="1153784"/>
              <a:chOff x="477838" y="30163"/>
              <a:chExt cx="3621087" cy="3619500"/>
            </a:xfrm>
            <a:solidFill>
              <a:schemeClr val="bg1"/>
            </a:solidFill>
          </p:grpSpPr>
          <p:sp>
            <p:nvSpPr>
              <p:cNvPr id="89" name="Freeform 19">
                <a:extLst>
                  <a:ext uri="{FF2B5EF4-FFF2-40B4-BE49-F238E27FC236}">
                    <a16:creationId xmlns:a16="http://schemas.microsoft.com/office/drawing/2014/main" id="{DEF9F7CE-7E83-0C41-84A2-CC168B4ACA83}"/>
                  </a:ext>
                </a:extLst>
              </p:cNvPr>
              <p:cNvSpPr>
                <a:spLocks noChangeArrowheads="1"/>
              </p:cNvSpPr>
              <p:nvPr/>
            </p:nvSpPr>
            <p:spPr bwMode="auto">
              <a:xfrm>
                <a:off x="477838" y="30163"/>
                <a:ext cx="3621087" cy="3619500"/>
              </a:xfrm>
              <a:custGeom>
                <a:avLst/>
                <a:gdLst>
                  <a:gd name="T0" fmla="*/ 4641 w 10059"/>
                  <a:gd name="T1" fmla="*/ 11 h 10054"/>
                  <a:gd name="T2" fmla="*/ 3774 w 10059"/>
                  <a:gd name="T3" fmla="*/ 160 h 10054"/>
                  <a:gd name="T4" fmla="*/ 2632 w 10059"/>
                  <a:gd name="T5" fmla="*/ 606 h 10054"/>
                  <a:gd name="T6" fmla="*/ 1648 w 10059"/>
                  <a:gd name="T7" fmla="*/ 1302 h 10054"/>
                  <a:gd name="T8" fmla="*/ 861 w 10059"/>
                  <a:gd name="T9" fmla="*/ 2217 h 10054"/>
                  <a:gd name="T10" fmla="*/ 309 w 10059"/>
                  <a:gd name="T11" fmla="*/ 3296 h 10054"/>
                  <a:gd name="T12" fmla="*/ 43 w 10059"/>
                  <a:gd name="T13" fmla="*/ 4386 h 10054"/>
                  <a:gd name="T14" fmla="*/ 0 w 10059"/>
                  <a:gd name="T15" fmla="*/ 5029 h 10054"/>
                  <a:gd name="T16" fmla="*/ 27 w 10059"/>
                  <a:gd name="T17" fmla="*/ 5540 h 10054"/>
                  <a:gd name="T18" fmla="*/ 228 w 10059"/>
                  <a:gd name="T19" fmla="*/ 6523 h 10054"/>
                  <a:gd name="T20" fmla="*/ 729 w 10059"/>
                  <a:gd name="T21" fmla="*/ 7634 h 10054"/>
                  <a:gd name="T22" fmla="*/ 1472 w 10059"/>
                  <a:gd name="T23" fmla="*/ 8581 h 10054"/>
                  <a:gd name="T24" fmla="*/ 2424 w 10059"/>
                  <a:gd name="T25" fmla="*/ 9325 h 10054"/>
                  <a:gd name="T26" fmla="*/ 3535 w 10059"/>
                  <a:gd name="T27" fmla="*/ 9830 h 10054"/>
                  <a:gd name="T28" fmla="*/ 4513 w 10059"/>
                  <a:gd name="T29" fmla="*/ 10027 h 10054"/>
                  <a:gd name="T30" fmla="*/ 5029 w 10059"/>
                  <a:gd name="T31" fmla="*/ 10053 h 10054"/>
                  <a:gd name="T32" fmla="*/ 5672 w 10059"/>
                  <a:gd name="T33" fmla="*/ 10016 h 10054"/>
                  <a:gd name="T34" fmla="*/ 6757 w 10059"/>
                  <a:gd name="T35" fmla="*/ 9750 h 10054"/>
                  <a:gd name="T36" fmla="*/ 7841 w 10059"/>
                  <a:gd name="T37" fmla="*/ 9198 h 10054"/>
                  <a:gd name="T38" fmla="*/ 8750 w 10059"/>
                  <a:gd name="T39" fmla="*/ 8411 h 10054"/>
                  <a:gd name="T40" fmla="*/ 9452 w 10059"/>
                  <a:gd name="T41" fmla="*/ 7422 h 10054"/>
                  <a:gd name="T42" fmla="*/ 9898 w 10059"/>
                  <a:gd name="T43" fmla="*/ 6284 h 10054"/>
                  <a:gd name="T44" fmla="*/ 10042 w 10059"/>
                  <a:gd name="T45" fmla="*/ 5412 h 10054"/>
                  <a:gd name="T46" fmla="*/ 10058 w 10059"/>
                  <a:gd name="T47" fmla="*/ 4897 h 10054"/>
                  <a:gd name="T48" fmla="*/ 10000 w 10059"/>
                  <a:gd name="T49" fmla="*/ 4264 h 10054"/>
                  <a:gd name="T50" fmla="*/ 9665 w 10059"/>
                  <a:gd name="T51" fmla="*/ 3067 h 10054"/>
                  <a:gd name="T52" fmla="*/ 9058 w 10059"/>
                  <a:gd name="T53" fmla="*/ 2020 h 10054"/>
                  <a:gd name="T54" fmla="*/ 8229 w 10059"/>
                  <a:gd name="T55" fmla="*/ 1149 h 10054"/>
                  <a:gd name="T56" fmla="*/ 7209 w 10059"/>
                  <a:gd name="T57" fmla="*/ 494 h 10054"/>
                  <a:gd name="T58" fmla="*/ 6045 w 10059"/>
                  <a:gd name="T59" fmla="*/ 101 h 10054"/>
                  <a:gd name="T60" fmla="*/ 5289 w 10059"/>
                  <a:gd name="T61" fmla="*/ 5 h 10054"/>
                  <a:gd name="T62" fmla="*/ 4795 w 10059"/>
                  <a:gd name="T63" fmla="*/ 9628 h 10054"/>
                  <a:gd name="T64" fmla="*/ 3663 w 10059"/>
                  <a:gd name="T65" fmla="*/ 9431 h 10054"/>
                  <a:gd name="T66" fmla="*/ 2642 w 10059"/>
                  <a:gd name="T67" fmla="*/ 8969 h 10054"/>
                  <a:gd name="T68" fmla="*/ 1770 w 10059"/>
                  <a:gd name="T69" fmla="*/ 8283 h 10054"/>
                  <a:gd name="T70" fmla="*/ 1090 w 10059"/>
                  <a:gd name="T71" fmla="*/ 7416 h 10054"/>
                  <a:gd name="T72" fmla="*/ 627 w 10059"/>
                  <a:gd name="T73" fmla="*/ 6396 h 10054"/>
                  <a:gd name="T74" fmla="*/ 425 w 10059"/>
                  <a:gd name="T75" fmla="*/ 5264 h 10054"/>
                  <a:gd name="T76" fmla="*/ 473 w 10059"/>
                  <a:gd name="T77" fmla="*/ 4328 h 10054"/>
                  <a:gd name="T78" fmla="*/ 782 w 10059"/>
                  <a:gd name="T79" fmla="*/ 3233 h 10054"/>
                  <a:gd name="T80" fmla="*/ 1340 w 10059"/>
                  <a:gd name="T81" fmla="*/ 2270 h 10054"/>
                  <a:gd name="T82" fmla="*/ 2100 w 10059"/>
                  <a:gd name="T83" fmla="*/ 1473 h 10054"/>
                  <a:gd name="T84" fmla="*/ 3036 w 10059"/>
                  <a:gd name="T85" fmla="*/ 872 h 10054"/>
                  <a:gd name="T86" fmla="*/ 4104 w 10059"/>
                  <a:gd name="T87" fmla="*/ 510 h 10054"/>
                  <a:gd name="T88" fmla="*/ 5029 w 10059"/>
                  <a:gd name="T89" fmla="*/ 420 h 10054"/>
                  <a:gd name="T90" fmla="*/ 6183 w 10059"/>
                  <a:gd name="T91" fmla="*/ 563 h 10054"/>
                  <a:gd name="T92" fmla="*/ 7224 w 10059"/>
                  <a:gd name="T93" fmla="*/ 973 h 10054"/>
                  <a:gd name="T94" fmla="*/ 8128 w 10059"/>
                  <a:gd name="T95" fmla="*/ 1616 h 10054"/>
                  <a:gd name="T96" fmla="*/ 8851 w 10059"/>
                  <a:gd name="T97" fmla="*/ 2451 h 10054"/>
                  <a:gd name="T98" fmla="*/ 9356 w 10059"/>
                  <a:gd name="T99" fmla="*/ 3445 h 10054"/>
                  <a:gd name="T100" fmla="*/ 9617 w 10059"/>
                  <a:gd name="T101" fmla="*/ 4556 h 10054"/>
                  <a:gd name="T102" fmla="*/ 9617 w 10059"/>
                  <a:gd name="T103" fmla="*/ 5497 h 10054"/>
                  <a:gd name="T104" fmla="*/ 9356 w 10059"/>
                  <a:gd name="T105" fmla="*/ 6608 h 10054"/>
                  <a:gd name="T106" fmla="*/ 8851 w 10059"/>
                  <a:gd name="T107" fmla="*/ 7602 h 10054"/>
                  <a:gd name="T108" fmla="*/ 8128 w 10059"/>
                  <a:gd name="T109" fmla="*/ 8437 h 10054"/>
                  <a:gd name="T110" fmla="*/ 7224 w 10059"/>
                  <a:gd name="T111" fmla="*/ 9081 h 10054"/>
                  <a:gd name="T112" fmla="*/ 6183 w 10059"/>
                  <a:gd name="T113" fmla="*/ 9490 h 10054"/>
                  <a:gd name="T114" fmla="*/ 5029 w 10059"/>
                  <a:gd name="T115" fmla="*/ 9639 h 10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9" h="10054">
                    <a:moveTo>
                      <a:pt x="5029" y="0"/>
                    </a:moveTo>
                    <a:lnTo>
                      <a:pt x="5029" y="0"/>
                    </a:lnTo>
                    <a:lnTo>
                      <a:pt x="4901" y="0"/>
                    </a:lnTo>
                    <a:lnTo>
                      <a:pt x="4769" y="5"/>
                    </a:lnTo>
                    <a:lnTo>
                      <a:pt x="4641" y="11"/>
                    </a:lnTo>
                    <a:lnTo>
                      <a:pt x="4513" y="27"/>
                    </a:lnTo>
                    <a:lnTo>
                      <a:pt x="4391" y="37"/>
                    </a:lnTo>
                    <a:lnTo>
                      <a:pt x="4264" y="58"/>
                    </a:lnTo>
                    <a:lnTo>
                      <a:pt x="4014" y="101"/>
                    </a:lnTo>
                    <a:lnTo>
                      <a:pt x="3774" y="160"/>
                    </a:lnTo>
                    <a:lnTo>
                      <a:pt x="3535" y="224"/>
                    </a:lnTo>
                    <a:lnTo>
                      <a:pt x="3301" y="303"/>
                    </a:lnTo>
                    <a:lnTo>
                      <a:pt x="3073" y="394"/>
                    </a:lnTo>
                    <a:lnTo>
                      <a:pt x="2849" y="494"/>
                    </a:lnTo>
                    <a:lnTo>
                      <a:pt x="2632" y="606"/>
                    </a:lnTo>
                    <a:lnTo>
                      <a:pt x="2424" y="729"/>
                    </a:lnTo>
                    <a:lnTo>
                      <a:pt x="2217" y="856"/>
                    </a:lnTo>
                    <a:lnTo>
                      <a:pt x="2020" y="999"/>
                    </a:lnTo>
                    <a:lnTo>
                      <a:pt x="1829" y="1149"/>
                    </a:lnTo>
                    <a:lnTo>
                      <a:pt x="1648" y="1302"/>
                    </a:lnTo>
                    <a:lnTo>
                      <a:pt x="1472" y="1473"/>
                    </a:lnTo>
                    <a:lnTo>
                      <a:pt x="1308" y="1648"/>
                    </a:lnTo>
                    <a:lnTo>
                      <a:pt x="1148" y="1829"/>
                    </a:lnTo>
                    <a:lnTo>
                      <a:pt x="999" y="2020"/>
                    </a:lnTo>
                    <a:lnTo>
                      <a:pt x="861" y="2217"/>
                    </a:lnTo>
                    <a:lnTo>
                      <a:pt x="729" y="2419"/>
                    </a:lnTo>
                    <a:lnTo>
                      <a:pt x="606" y="2632"/>
                    </a:lnTo>
                    <a:lnTo>
                      <a:pt x="500" y="2849"/>
                    </a:lnTo>
                    <a:lnTo>
                      <a:pt x="399" y="3067"/>
                    </a:lnTo>
                    <a:lnTo>
                      <a:pt x="309" y="3296"/>
                    </a:lnTo>
                    <a:lnTo>
                      <a:pt x="228" y="3530"/>
                    </a:lnTo>
                    <a:lnTo>
                      <a:pt x="160" y="3770"/>
                    </a:lnTo>
                    <a:lnTo>
                      <a:pt x="101" y="4014"/>
                    </a:lnTo>
                    <a:lnTo>
                      <a:pt x="58" y="4264"/>
                    </a:lnTo>
                    <a:lnTo>
                      <a:pt x="43" y="4386"/>
                    </a:lnTo>
                    <a:lnTo>
                      <a:pt x="27" y="4514"/>
                    </a:lnTo>
                    <a:lnTo>
                      <a:pt x="16" y="4641"/>
                    </a:lnTo>
                    <a:lnTo>
                      <a:pt x="5" y="4769"/>
                    </a:lnTo>
                    <a:lnTo>
                      <a:pt x="5" y="4897"/>
                    </a:lnTo>
                    <a:lnTo>
                      <a:pt x="0" y="5029"/>
                    </a:lnTo>
                    <a:lnTo>
                      <a:pt x="0" y="5029"/>
                    </a:lnTo>
                    <a:lnTo>
                      <a:pt x="5" y="5157"/>
                    </a:lnTo>
                    <a:lnTo>
                      <a:pt x="5" y="5285"/>
                    </a:lnTo>
                    <a:lnTo>
                      <a:pt x="16" y="5412"/>
                    </a:lnTo>
                    <a:lnTo>
                      <a:pt x="27" y="5540"/>
                    </a:lnTo>
                    <a:lnTo>
                      <a:pt x="43" y="5667"/>
                    </a:lnTo>
                    <a:lnTo>
                      <a:pt x="58" y="5795"/>
                    </a:lnTo>
                    <a:lnTo>
                      <a:pt x="101" y="6040"/>
                    </a:lnTo>
                    <a:lnTo>
                      <a:pt x="160" y="6284"/>
                    </a:lnTo>
                    <a:lnTo>
                      <a:pt x="228" y="6523"/>
                    </a:lnTo>
                    <a:lnTo>
                      <a:pt x="309" y="6757"/>
                    </a:lnTo>
                    <a:lnTo>
                      <a:pt x="399" y="6986"/>
                    </a:lnTo>
                    <a:lnTo>
                      <a:pt x="500" y="7209"/>
                    </a:lnTo>
                    <a:lnTo>
                      <a:pt x="606" y="7422"/>
                    </a:lnTo>
                    <a:lnTo>
                      <a:pt x="729" y="7634"/>
                    </a:lnTo>
                    <a:lnTo>
                      <a:pt x="861" y="7836"/>
                    </a:lnTo>
                    <a:lnTo>
                      <a:pt x="999" y="8033"/>
                    </a:lnTo>
                    <a:lnTo>
                      <a:pt x="1148" y="8224"/>
                    </a:lnTo>
                    <a:lnTo>
                      <a:pt x="1308" y="8411"/>
                    </a:lnTo>
                    <a:lnTo>
                      <a:pt x="1472" y="8581"/>
                    </a:lnTo>
                    <a:lnTo>
                      <a:pt x="1648" y="8751"/>
                    </a:lnTo>
                    <a:lnTo>
                      <a:pt x="1829" y="8905"/>
                    </a:lnTo>
                    <a:lnTo>
                      <a:pt x="2020" y="9054"/>
                    </a:lnTo>
                    <a:lnTo>
                      <a:pt x="2217" y="9198"/>
                    </a:lnTo>
                    <a:lnTo>
                      <a:pt x="2424" y="9325"/>
                    </a:lnTo>
                    <a:lnTo>
                      <a:pt x="2632" y="9447"/>
                    </a:lnTo>
                    <a:lnTo>
                      <a:pt x="2849" y="9559"/>
                    </a:lnTo>
                    <a:lnTo>
                      <a:pt x="3073" y="9660"/>
                    </a:lnTo>
                    <a:lnTo>
                      <a:pt x="3301" y="9750"/>
                    </a:lnTo>
                    <a:lnTo>
                      <a:pt x="3535" y="9830"/>
                    </a:lnTo>
                    <a:lnTo>
                      <a:pt x="3774" y="9899"/>
                    </a:lnTo>
                    <a:lnTo>
                      <a:pt x="4014" y="9952"/>
                    </a:lnTo>
                    <a:lnTo>
                      <a:pt x="4264" y="9995"/>
                    </a:lnTo>
                    <a:lnTo>
                      <a:pt x="4391" y="10016"/>
                    </a:lnTo>
                    <a:lnTo>
                      <a:pt x="4513" y="10027"/>
                    </a:lnTo>
                    <a:lnTo>
                      <a:pt x="4641" y="10043"/>
                    </a:lnTo>
                    <a:lnTo>
                      <a:pt x="4769" y="10048"/>
                    </a:lnTo>
                    <a:lnTo>
                      <a:pt x="4901" y="10053"/>
                    </a:lnTo>
                    <a:lnTo>
                      <a:pt x="5029" y="10053"/>
                    </a:lnTo>
                    <a:lnTo>
                      <a:pt x="5029" y="10053"/>
                    </a:lnTo>
                    <a:lnTo>
                      <a:pt x="5157" y="10053"/>
                    </a:lnTo>
                    <a:lnTo>
                      <a:pt x="5289" y="10048"/>
                    </a:lnTo>
                    <a:lnTo>
                      <a:pt x="5417" y="10043"/>
                    </a:lnTo>
                    <a:lnTo>
                      <a:pt x="5545" y="10027"/>
                    </a:lnTo>
                    <a:lnTo>
                      <a:pt x="5672" y="10016"/>
                    </a:lnTo>
                    <a:lnTo>
                      <a:pt x="5794" y="9995"/>
                    </a:lnTo>
                    <a:lnTo>
                      <a:pt x="6045" y="9952"/>
                    </a:lnTo>
                    <a:lnTo>
                      <a:pt x="6284" y="9899"/>
                    </a:lnTo>
                    <a:lnTo>
                      <a:pt x="6523" y="9830"/>
                    </a:lnTo>
                    <a:lnTo>
                      <a:pt x="6757" y="9750"/>
                    </a:lnTo>
                    <a:lnTo>
                      <a:pt x="6985" y="9660"/>
                    </a:lnTo>
                    <a:lnTo>
                      <a:pt x="7209" y="9559"/>
                    </a:lnTo>
                    <a:lnTo>
                      <a:pt x="7426" y="9447"/>
                    </a:lnTo>
                    <a:lnTo>
                      <a:pt x="7639" y="9325"/>
                    </a:lnTo>
                    <a:lnTo>
                      <a:pt x="7841" y="9198"/>
                    </a:lnTo>
                    <a:lnTo>
                      <a:pt x="8038" y="9054"/>
                    </a:lnTo>
                    <a:lnTo>
                      <a:pt x="8229" y="8905"/>
                    </a:lnTo>
                    <a:lnTo>
                      <a:pt x="8410" y="8751"/>
                    </a:lnTo>
                    <a:lnTo>
                      <a:pt x="8585" y="8581"/>
                    </a:lnTo>
                    <a:lnTo>
                      <a:pt x="8750" y="8411"/>
                    </a:lnTo>
                    <a:lnTo>
                      <a:pt x="8909" y="8224"/>
                    </a:lnTo>
                    <a:lnTo>
                      <a:pt x="9058" y="8033"/>
                    </a:lnTo>
                    <a:lnTo>
                      <a:pt x="9197" y="7836"/>
                    </a:lnTo>
                    <a:lnTo>
                      <a:pt x="9330" y="7634"/>
                    </a:lnTo>
                    <a:lnTo>
                      <a:pt x="9452" y="7422"/>
                    </a:lnTo>
                    <a:lnTo>
                      <a:pt x="9563" y="7209"/>
                    </a:lnTo>
                    <a:lnTo>
                      <a:pt x="9665" y="6986"/>
                    </a:lnTo>
                    <a:lnTo>
                      <a:pt x="9755" y="6757"/>
                    </a:lnTo>
                    <a:lnTo>
                      <a:pt x="9829" y="6523"/>
                    </a:lnTo>
                    <a:lnTo>
                      <a:pt x="9898" y="6284"/>
                    </a:lnTo>
                    <a:lnTo>
                      <a:pt x="9957" y="6040"/>
                    </a:lnTo>
                    <a:lnTo>
                      <a:pt x="10000" y="5795"/>
                    </a:lnTo>
                    <a:lnTo>
                      <a:pt x="10015" y="5667"/>
                    </a:lnTo>
                    <a:lnTo>
                      <a:pt x="10032" y="5540"/>
                    </a:lnTo>
                    <a:lnTo>
                      <a:pt x="10042" y="5412"/>
                    </a:lnTo>
                    <a:lnTo>
                      <a:pt x="10053" y="5285"/>
                    </a:lnTo>
                    <a:lnTo>
                      <a:pt x="10058" y="5157"/>
                    </a:lnTo>
                    <a:lnTo>
                      <a:pt x="10058" y="5029"/>
                    </a:lnTo>
                    <a:lnTo>
                      <a:pt x="10058" y="5029"/>
                    </a:lnTo>
                    <a:lnTo>
                      <a:pt x="10058" y="4897"/>
                    </a:lnTo>
                    <a:lnTo>
                      <a:pt x="10053" y="4769"/>
                    </a:lnTo>
                    <a:lnTo>
                      <a:pt x="10042" y="4641"/>
                    </a:lnTo>
                    <a:lnTo>
                      <a:pt x="10032" y="4514"/>
                    </a:lnTo>
                    <a:lnTo>
                      <a:pt x="10015" y="4386"/>
                    </a:lnTo>
                    <a:lnTo>
                      <a:pt x="10000" y="4264"/>
                    </a:lnTo>
                    <a:lnTo>
                      <a:pt x="9957" y="4014"/>
                    </a:lnTo>
                    <a:lnTo>
                      <a:pt x="9898" y="3770"/>
                    </a:lnTo>
                    <a:lnTo>
                      <a:pt x="9829" y="3530"/>
                    </a:lnTo>
                    <a:lnTo>
                      <a:pt x="9755" y="3296"/>
                    </a:lnTo>
                    <a:lnTo>
                      <a:pt x="9665" y="3067"/>
                    </a:lnTo>
                    <a:lnTo>
                      <a:pt x="9563" y="2849"/>
                    </a:lnTo>
                    <a:lnTo>
                      <a:pt x="9452" y="2632"/>
                    </a:lnTo>
                    <a:lnTo>
                      <a:pt x="9330" y="2419"/>
                    </a:lnTo>
                    <a:lnTo>
                      <a:pt x="9197" y="2217"/>
                    </a:lnTo>
                    <a:lnTo>
                      <a:pt x="9058" y="2020"/>
                    </a:lnTo>
                    <a:lnTo>
                      <a:pt x="8909" y="1829"/>
                    </a:lnTo>
                    <a:lnTo>
                      <a:pt x="8750" y="1648"/>
                    </a:lnTo>
                    <a:lnTo>
                      <a:pt x="8585" y="1473"/>
                    </a:lnTo>
                    <a:lnTo>
                      <a:pt x="8410" y="1302"/>
                    </a:lnTo>
                    <a:lnTo>
                      <a:pt x="8229" y="1149"/>
                    </a:lnTo>
                    <a:lnTo>
                      <a:pt x="8038" y="999"/>
                    </a:lnTo>
                    <a:lnTo>
                      <a:pt x="7841" y="856"/>
                    </a:lnTo>
                    <a:lnTo>
                      <a:pt x="7639" y="729"/>
                    </a:lnTo>
                    <a:lnTo>
                      <a:pt x="7426" y="606"/>
                    </a:lnTo>
                    <a:lnTo>
                      <a:pt x="7209" y="494"/>
                    </a:lnTo>
                    <a:lnTo>
                      <a:pt x="6985" y="394"/>
                    </a:lnTo>
                    <a:lnTo>
                      <a:pt x="6757" y="303"/>
                    </a:lnTo>
                    <a:lnTo>
                      <a:pt x="6523" y="224"/>
                    </a:lnTo>
                    <a:lnTo>
                      <a:pt x="6284" y="160"/>
                    </a:lnTo>
                    <a:lnTo>
                      <a:pt x="6045" y="101"/>
                    </a:lnTo>
                    <a:lnTo>
                      <a:pt x="5794" y="58"/>
                    </a:lnTo>
                    <a:lnTo>
                      <a:pt x="5672" y="37"/>
                    </a:lnTo>
                    <a:lnTo>
                      <a:pt x="5545" y="27"/>
                    </a:lnTo>
                    <a:lnTo>
                      <a:pt x="5417" y="11"/>
                    </a:lnTo>
                    <a:lnTo>
                      <a:pt x="5289" y="5"/>
                    </a:lnTo>
                    <a:lnTo>
                      <a:pt x="5157" y="0"/>
                    </a:lnTo>
                    <a:lnTo>
                      <a:pt x="5029" y="0"/>
                    </a:lnTo>
                    <a:close/>
                    <a:moveTo>
                      <a:pt x="5029" y="9639"/>
                    </a:moveTo>
                    <a:lnTo>
                      <a:pt x="5029" y="9639"/>
                    </a:lnTo>
                    <a:lnTo>
                      <a:pt x="4795" y="9628"/>
                    </a:lnTo>
                    <a:lnTo>
                      <a:pt x="4561" y="9612"/>
                    </a:lnTo>
                    <a:lnTo>
                      <a:pt x="4327" y="9586"/>
                    </a:lnTo>
                    <a:lnTo>
                      <a:pt x="4104" y="9543"/>
                    </a:lnTo>
                    <a:lnTo>
                      <a:pt x="3881" y="9490"/>
                    </a:lnTo>
                    <a:lnTo>
                      <a:pt x="3663" y="9431"/>
                    </a:lnTo>
                    <a:lnTo>
                      <a:pt x="3445" y="9357"/>
                    </a:lnTo>
                    <a:lnTo>
                      <a:pt x="3237" y="9272"/>
                    </a:lnTo>
                    <a:lnTo>
                      <a:pt x="3036" y="9181"/>
                    </a:lnTo>
                    <a:lnTo>
                      <a:pt x="2834" y="9081"/>
                    </a:lnTo>
                    <a:lnTo>
                      <a:pt x="2642" y="8969"/>
                    </a:lnTo>
                    <a:lnTo>
                      <a:pt x="2456" y="8846"/>
                    </a:lnTo>
                    <a:lnTo>
                      <a:pt x="2275" y="8719"/>
                    </a:lnTo>
                    <a:lnTo>
                      <a:pt x="2100" y="8581"/>
                    </a:lnTo>
                    <a:lnTo>
                      <a:pt x="1930" y="8437"/>
                    </a:lnTo>
                    <a:lnTo>
                      <a:pt x="1770" y="8283"/>
                    </a:lnTo>
                    <a:lnTo>
                      <a:pt x="1621" y="8124"/>
                    </a:lnTo>
                    <a:lnTo>
                      <a:pt x="1472" y="7959"/>
                    </a:lnTo>
                    <a:lnTo>
                      <a:pt x="1340" y="7783"/>
                    </a:lnTo>
                    <a:lnTo>
                      <a:pt x="1206" y="7602"/>
                    </a:lnTo>
                    <a:lnTo>
                      <a:pt x="1090" y="7416"/>
                    </a:lnTo>
                    <a:lnTo>
                      <a:pt x="978" y="7220"/>
                    </a:lnTo>
                    <a:lnTo>
                      <a:pt x="877" y="7023"/>
                    </a:lnTo>
                    <a:lnTo>
                      <a:pt x="782" y="6821"/>
                    </a:lnTo>
                    <a:lnTo>
                      <a:pt x="701" y="6608"/>
                    </a:lnTo>
                    <a:lnTo>
                      <a:pt x="627" y="6396"/>
                    </a:lnTo>
                    <a:lnTo>
                      <a:pt x="563" y="6178"/>
                    </a:lnTo>
                    <a:lnTo>
                      <a:pt x="516" y="5954"/>
                    </a:lnTo>
                    <a:lnTo>
                      <a:pt x="473" y="5726"/>
                    </a:lnTo>
                    <a:lnTo>
                      <a:pt x="447" y="5497"/>
                    </a:lnTo>
                    <a:lnTo>
                      <a:pt x="425" y="5264"/>
                    </a:lnTo>
                    <a:lnTo>
                      <a:pt x="420" y="5029"/>
                    </a:lnTo>
                    <a:lnTo>
                      <a:pt x="420" y="5029"/>
                    </a:lnTo>
                    <a:lnTo>
                      <a:pt x="425" y="4790"/>
                    </a:lnTo>
                    <a:lnTo>
                      <a:pt x="447" y="4556"/>
                    </a:lnTo>
                    <a:lnTo>
                      <a:pt x="473" y="4328"/>
                    </a:lnTo>
                    <a:lnTo>
                      <a:pt x="516" y="4099"/>
                    </a:lnTo>
                    <a:lnTo>
                      <a:pt x="563" y="3876"/>
                    </a:lnTo>
                    <a:lnTo>
                      <a:pt x="627" y="3657"/>
                    </a:lnTo>
                    <a:lnTo>
                      <a:pt x="701" y="3445"/>
                    </a:lnTo>
                    <a:lnTo>
                      <a:pt x="782" y="3233"/>
                    </a:lnTo>
                    <a:lnTo>
                      <a:pt x="877" y="3030"/>
                    </a:lnTo>
                    <a:lnTo>
                      <a:pt x="978" y="2834"/>
                    </a:lnTo>
                    <a:lnTo>
                      <a:pt x="1090" y="2637"/>
                    </a:lnTo>
                    <a:lnTo>
                      <a:pt x="1206" y="2451"/>
                    </a:lnTo>
                    <a:lnTo>
                      <a:pt x="1340" y="2270"/>
                    </a:lnTo>
                    <a:lnTo>
                      <a:pt x="1472" y="2095"/>
                    </a:lnTo>
                    <a:lnTo>
                      <a:pt x="1621" y="1930"/>
                    </a:lnTo>
                    <a:lnTo>
                      <a:pt x="1770" y="1771"/>
                    </a:lnTo>
                    <a:lnTo>
                      <a:pt x="1930" y="1616"/>
                    </a:lnTo>
                    <a:lnTo>
                      <a:pt x="2100" y="1473"/>
                    </a:lnTo>
                    <a:lnTo>
                      <a:pt x="2275" y="1334"/>
                    </a:lnTo>
                    <a:lnTo>
                      <a:pt x="2456" y="1207"/>
                    </a:lnTo>
                    <a:lnTo>
                      <a:pt x="2642" y="1085"/>
                    </a:lnTo>
                    <a:lnTo>
                      <a:pt x="2834" y="973"/>
                    </a:lnTo>
                    <a:lnTo>
                      <a:pt x="3036" y="872"/>
                    </a:lnTo>
                    <a:lnTo>
                      <a:pt x="3237" y="782"/>
                    </a:lnTo>
                    <a:lnTo>
                      <a:pt x="3445" y="697"/>
                    </a:lnTo>
                    <a:lnTo>
                      <a:pt x="3663" y="627"/>
                    </a:lnTo>
                    <a:lnTo>
                      <a:pt x="3881" y="563"/>
                    </a:lnTo>
                    <a:lnTo>
                      <a:pt x="4104" y="510"/>
                    </a:lnTo>
                    <a:lnTo>
                      <a:pt x="4327" y="473"/>
                    </a:lnTo>
                    <a:lnTo>
                      <a:pt x="4561" y="441"/>
                    </a:lnTo>
                    <a:lnTo>
                      <a:pt x="4795" y="425"/>
                    </a:lnTo>
                    <a:lnTo>
                      <a:pt x="5029" y="420"/>
                    </a:lnTo>
                    <a:lnTo>
                      <a:pt x="5029" y="420"/>
                    </a:lnTo>
                    <a:lnTo>
                      <a:pt x="5268" y="425"/>
                    </a:lnTo>
                    <a:lnTo>
                      <a:pt x="5502" y="441"/>
                    </a:lnTo>
                    <a:lnTo>
                      <a:pt x="5731" y="473"/>
                    </a:lnTo>
                    <a:lnTo>
                      <a:pt x="5960" y="510"/>
                    </a:lnTo>
                    <a:lnTo>
                      <a:pt x="6183" y="563"/>
                    </a:lnTo>
                    <a:lnTo>
                      <a:pt x="6401" y="627"/>
                    </a:lnTo>
                    <a:lnTo>
                      <a:pt x="6613" y="697"/>
                    </a:lnTo>
                    <a:lnTo>
                      <a:pt x="6821" y="782"/>
                    </a:lnTo>
                    <a:lnTo>
                      <a:pt x="7028" y="872"/>
                    </a:lnTo>
                    <a:lnTo>
                      <a:pt x="7224" y="973"/>
                    </a:lnTo>
                    <a:lnTo>
                      <a:pt x="7416" y="1085"/>
                    </a:lnTo>
                    <a:lnTo>
                      <a:pt x="7602" y="1207"/>
                    </a:lnTo>
                    <a:lnTo>
                      <a:pt x="7783" y="1334"/>
                    </a:lnTo>
                    <a:lnTo>
                      <a:pt x="7958" y="1473"/>
                    </a:lnTo>
                    <a:lnTo>
                      <a:pt x="8128" y="1616"/>
                    </a:lnTo>
                    <a:lnTo>
                      <a:pt x="8288" y="1771"/>
                    </a:lnTo>
                    <a:lnTo>
                      <a:pt x="8442" y="1930"/>
                    </a:lnTo>
                    <a:lnTo>
                      <a:pt x="8585" y="2095"/>
                    </a:lnTo>
                    <a:lnTo>
                      <a:pt x="8724" y="2270"/>
                    </a:lnTo>
                    <a:lnTo>
                      <a:pt x="8851" y="2451"/>
                    </a:lnTo>
                    <a:lnTo>
                      <a:pt x="8968" y="2637"/>
                    </a:lnTo>
                    <a:lnTo>
                      <a:pt x="9080" y="2834"/>
                    </a:lnTo>
                    <a:lnTo>
                      <a:pt x="9181" y="3030"/>
                    </a:lnTo>
                    <a:lnTo>
                      <a:pt x="9276" y="3233"/>
                    </a:lnTo>
                    <a:lnTo>
                      <a:pt x="9356" y="3445"/>
                    </a:lnTo>
                    <a:lnTo>
                      <a:pt x="9431" y="3657"/>
                    </a:lnTo>
                    <a:lnTo>
                      <a:pt x="9495" y="3876"/>
                    </a:lnTo>
                    <a:lnTo>
                      <a:pt x="9542" y="4099"/>
                    </a:lnTo>
                    <a:lnTo>
                      <a:pt x="9585" y="4328"/>
                    </a:lnTo>
                    <a:lnTo>
                      <a:pt x="9617" y="4556"/>
                    </a:lnTo>
                    <a:lnTo>
                      <a:pt x="9633" y="4790"/>
                    </a:lnTo>
                    <a:lnTo>
                      <a:pt x="9638" y="5029"/>
                    </a:lnTo>
                    <a:lnTo>
                      <a:pt x="9638" y="5029"/>
                    </a:lnTo>
                    <a:lnTo>
                      <a:pt x="9633" y="5264"/>
                    </a:lnTo>
                    <a:lnTo>
                      <a:pt x="9617" y="5497"/>
                    </a:lnTo>
                    <a:lnTo>
                      <a:pt x="9585" y="5726"/>
                    </a:lnTo>
                    <a:lnTo>
                      <a:pt x="9542" y="5954"/>
                    </a:lnTo>
                    <a:lnTo>
                      <a:pt x="9495" y="6178"/>
                    </a:lnTo>
                    <a:lnTo>
                      <a:pt x="9431" y="6396"/>
                    </a:lnTo>
                    <a:lnTo>
                      <a:pt x="9356" y="6608"/>
                    </a:lnTo>
                    <a:lnTo>
                      <a:pt x="9276" y="6821"/>
                    </a:lnTo>
                    <a:lnTo>
                      <a:pt x="9181" y="7023"/>
                    </a:lnTo>
                    <a:lnTo>
                      <a:pt x="9080" y="7220"/>
                    </a:lnTo>
                    <a:lnTo>
                      <a:pt x="8968" y="7416"/>
                    </a:lnTo>
                    <a:lnTo>
                      <a:pt x="8851" y="7602"/>
                    </a:lnTo>
                    <a:lnTo>
                      <a:pt x="8724" y="7783"/>
                    </a:lnTo>
                    <a:lnTo>
                      <a:pt x="8585" y="7959"/>
                    </a:lnTo>
                    <a:lnTo>
                      <a:pt x="8442" y="8124"/>
                    </a:lnTo>
                    <a:lnTo>
                      <a:pt x="8288" y="8283"/>
                    </a:lnTo>
                    <a:lnTo>
                      <a:pt x="8128" y="8437"/>
                    </a:lnTo>
                    <a:lnTo>
                      <a:pt x="7958" y="8581"/>
                    </a:lnTo>
                    <a:lnTo>
                      <a:pt x="7783" y="8719"/>
                    </a:lnTo>
                    <a:lnTo>
                      <a:pt x="7602" y="8846"/>
                    </a:lnTo>
                    <a:lnTo>
                      <a:pt x="7416" y="8969"/>
                    </a:lnTo>
                    <a:lnTo>
                      <a:pt x="7224" y="9081"/>
                    </a:lnTo>
                    <a:lnTo>
                      <a:pt x="7028" y="9181"/>
                    </a:lnTo>
                    <a:lnTo>
                      <a:pt x="6821" y="9272"/>
                    </a:lnTo>
                    <a:lnTo>
                      <a:pt x="6613" y="9357"/>
                    </a:lnTo>
                    <a:lnTo>
                      <a:pt x="6401" y="9431"/>
                    </a:lnTo>
                    <a:lnTo>
                      <a:pt x="6183" y="9490"/>
                    </a:lnTo>
                    <a:lnTo>
                      <a:pt x="5960" y="9543"/>
                    </a:lnTo>
                    <a:lnTo>
                      <a:pt x="5731" y="9586"/>
                    </a:lnTo>
                    <a:lnTo>
                      <a:pt x="5502" y="9612"/>
                    </a:lnTo>
                    <a:lnTo>
                      <a:pt x="5268" y="9628"/>
                    </a:lnTo>
                    <a:lnTo>
                      <a:pt x="5029" y="96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0" name="Freeform 20">
                <a:extLst>
                  <a:ext uri="{FF2B5EF4-FFF2-40B4-BE49-F238E27FC236}">
                    <a16:creationId xmlns:a16="http://schemas.microsoft.com/office/drawing/2014/main" id="{2B18A04D-1301-C249-8D37-0563772CD02C}"/>
                  </a:ext>
                </a:extLst>
              </p:cNvPr>
              <p:cNvSpPr>
                <a:spLocks noChangeArrowheads="1"/>
              </p:cNvSpPr>
              <p:nvPr/>
            </p:nvSpPr>
            <p:spPr bwMode="auto">
              <a:xfrm>
                <a:off x="2452688" y="1906588"/>
                <a:ext cx="584200" cy="584200"/>
              </a:xfrm>
              <a:custGeom>
                <a:avLst/>
                <a:gdLst>
                  <a:gd name="T0" fmla="*/ 808 w 1623"/>
                  <a:gd name="T1" fmla="*/ 0 h 1623"/>
                  <a:gd name="T2" fmla="*/ 643 w 1623"/>
                  <a:gd name="T3" fmla="*/ 17 h 1623"/>
                  <a:gd name="T4" fmla="*/ 495 w 1623"/>
                  <a:gd name="T5" fmla="*/ 64 h 1623"/>
                  <a:gd name="T6" fmla="*/ 357 w 1623"/>
                  <a:gd name="T7" fmla="*/ 139 h 1623"/>
                  <a:gd name="T8" fmla="*/ 234 w 1623"/>
                  <a:gd name="T9" fmla="*/ 234 h 1623"/>
                  <a:gd name="T10" fmla="*/ 138 w 1623"/>
                  <a:gd name="T11" fmla="*/ 357 h 1623"/>
                  <a:gd name="T12" fmla="*/ 64 w 1623"/>
                  <a:gd name="T13" fmla="*/ 495 h 1623"/>
                  <a:gd name="T14" fmla="*/ 16 w 1623"/>
                  <a:gd name="T15" fmla="*/ 644 h 1623"/>
                  <a:gd name="T16" fmla="*/ 0 w 1623"/>
                  <a:gd name="T17" fmla="*/ 809 h 1623"/>
                  <a:gd name="T18" fmla="*/ 0 w 1623"/>
                  <a:gd name="T19" fmla="*/ 893 h 1623"/>
                  <a:gd name="T20" fmla="*/ 32 w 1623"/>
                  <a:gd name="T21" fmla="*/ 1053 h 1623"/>
                  <a:gd name="T22" fmla="*/ 96 w 1623"/>
                  <a:gd name="T23" fmla="*/ 1197 h 1623"/>
                  <a:gd name="T24" fmla="*/ 181 w 1623"/>
                  <a:gd name="T25" fmla="*/ 1324 h 1623"/>
                  <a:gd name="T26" fmla="*/ 293 w 1623"/>
                  <a:gd name="T27" fmla="*/ 1436 h 1623"/>
                  <a:gd name="T28" fmla="*/ 420 w 1623"/>
                  <a:gd name="T29" fmla="*/ 1526 h 1623"/>
                  <a:gd name="T30" fmla="*/ 569 w 1623"/>
                  <a:gd name="T31" fmla="*/ 1585 h 1623"/>
                  <a:gd name="T32" fmla="*/ 728 w 1623"/>
                  <a:gd name="T33" fmla="*/ 1617 h 1623"/>
                  <a:gd name="T34" fmla="*/ 808 w 1623"/>
                  <a:gd name="T35" fmla="*/ 1622 h 1623"/>
                  <a:gd name="T36" fmla="*/ 973 w 1623"/>
                  <a:gd name="T37" fmla="*/ 1606 h 1623"/>
                  <a:gd name="T38" fmla="*/ 1127 w 1623"/>
                  <a:gd name="T39" fmla="*/ 1558 h 1623"/>
                  <a:gd name="T40" fmla="*/ 1265 w 1623"/>
                  <a:gd name="T41" fmla="*/ 1483 h 1623"/>
                  <a:gd name="T42" fmla="*/ 1382 w 1623"/>
                  <a:gd name="T43" fmla="*/ 1383 h 1623"/>
                  <a:gd name="T44" fmla="*/ 1484 w 1623"/>
                  <a:gd name="T45" fmla="*/ 1266 h 1623"/>
                  <a:gd name="T46" fmla="*/ 1558 w 1623"/>
                  <a:gd name="T47" fmla="*/ 1127 h 1623"/>
                  <a:gd name="T48" fmla="*/ 1606 w 1623"/>
                  <a:gd name="T49" fmla="*/ 974 h 1623"/>
                  <a:gd name="T50" fmla="*/ 1622 w 1623"/>
                  <a:gd name="T51" fmla="*/ 809 h 1623"/>
                  <a:gd name="T52" fmla="*/ 1616 w 1623"/>
                  <a:gd name="T53" fmla="*/ 729 h 1623"/>
                  <a:gd name="T54" fmla="*/ 1584 w 1623"/>
                  <a:gd name="T55" fmla="*/ 569 h 1623"/>
                  <a:gd name="T56" fmla="*/ 1526 w 1623"/>
                  <a:gd name="T57" fmla="*/ 420 h 1623"/>
                  <a:gd name="T58" fmla="*/ 1435 w 1623"/>
                  <a:gd name="T59" fmla="*/ 293 h 1623"/>
                  <a:gd name="T60" fmla="*/ 1324 w 1623"/>
                  <a:gd name="T61" fmla="*/ 181 h 1623"/>
                  <a:gd name="T62" fmla="*/ 1196 w 1623"/>
                  <a:gd name="T63" fmla="*/ 96 h 1623"/>
                  <a:gd name="T64" fmla="*/ 1053 w 1623"/>
                  <a:gd name="T65" fmla="*/ 32 h 1623"/>
                  <a:gd name="T66" fmla="*/ 894 w 1623"/>
                  <a:gd name="T67" fmla="*/ 0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3" h="1623">
                    <a:moveTo>
                      <a:pt x="808" y="0"/>
                    </a:moveTo>
                    <a:lnTo>
                      <a:pt x="808" y="0"/>
                    </a:lnTo>
                    <a:lnTo>
                      <a:pt x="728" y="0"/>
                    </a:lnTo>
                    <a:lnTo>
                      <a:pt x="643" y="17"/>
                    </a:lnTo>
                    <a:lnTo>
                      <a:pt x="569" y="32"/>
                    </a:lnTo>
                    <a:lnTo>
                      <a:pt x="495" y="64"/>
                    </a:lnTo>
                    <a:lnTo>
                      <a:pt x="420" y="96"/>
                    </a:lnTo>
                    <a:lnTo>
                      <a:pt x="357" y="139"/>
                    </a:lnTo>
                    <a:lnTo>
                      <a:pt x="293" y="181"/>
                    </a:lnTo>
                    <a:lnTo>
                      <a:pt x="234" y="234"/>
                    </a:lnTo>
                    <a:lnTo>
                      <a:pt x="181" y="293"/>
                    </a:lnTo>
                    <a:lnTo>
                      <a:pt x="138" y="357"/>
                    </a:lnTo>
                    <a:lnTo>
                      <a:pt x="96" y="420"/>
                    </a:lnTo>
                    <a:lnTo>
                      <a:pt x="64" y="495"/>
                    </a:lnTo>
                    <a:lnTo>
                      <a:pt x="32" y="569"/>
                    </a:lnTo>
                    <a:lnTo>
                      <a:pt x="16" y="644"/>
                    </a:lnTo>
                    <a:lnTo>
                      <a:pt x="0" y="729"/>
                    </a:lnTo>
                    <a:lnTo>
                      <a:pt x="0" y="809"/>
                    </a:lnTo>
                    <a:lnTo>
                      <a:pt x="0" y="809"/>
                    </a:lnTo>
                    <a:lnTo>
                      <a:pt x="0" y="893"/>
                    </a:lnTo>
                    <a:lnTo>
                      <a:pt x="16" y="974"/>
                    </a:lnTo>
                    <a:lnTo>
                      <a:pt x="32" y="1053"/>
                    </a:lnTo>
                    <a:lnTo>
                      <a:pt x="64" y="1127"/>
                    </a:lnTo>
                    <a:lnTo>
                      <a:pt x="96" y="1197"/>
                    </a:lnTo>
                    <a:lnTo>
                      <a:pt x="138" y="1266"/>
                    </a:lnTo>
                    <a:lnTo>
                      <a:pt x="181" y="1324"/>
                    </a:lnTo>
                    <a:lnTo>
                      <a:pt x="234" y="1383"/>
                    </a:lnTo>
                    <a:lnTo>
                      <a:pt x="293" y="1436"/>
                    </a:lnTo>
                    <a:lnTo>
                      <a:pt x="357" y="1483"/>
                    </a:lnTo>
                    <a:lnTo>
                      <a:pt x="420" y="1526"/>
                    </a:lnTo>
                    <a:lnTo>
                      <a:pt x="495" y="1558"/>
                    </a:lnTo>
                    <a:lnTo>
                      <a:pt x="569" y="1585"/>
                    </a:lnTo>
                    <a:lnTo>
                      <a:pt x="643" y="1606"/>
                    </a:lnTo>
                    <a:lnTo>
                      <a:pt x="728" y="1617"/>
                    </a:lnTo>
                    <a:lnTo>
                      <a:pt x="808" y="1622"/>
                    </a:lnTo>
                    <a:lnTo>
                      <a:pt x="808" y="1622"/>
                    </a:lnTo>
                    <a:lnTo>
                      <a:pt x="894" y="1617"/>
                    </a:lnTo>
                    <a:lnTo>
                      <a:pt x="973" y="1606"/>
                    </a:lnTo>
                    <a:lnTo>
                      <a:pt x="1053" y="1585"/>
                    </a:lnTo>
                    <a:lnTo>
                      <a:pt x="1127" y="1558"/>
                    </a:lnTo>
                    <a:lnTo>
                      <a:pt x="1196" y="1526"/>
                    </a:lnTo>
                    <a:lnTo>
                      <a:pt x="1265" y="1483"/>
                    </a:lnTo>
                    <a:lnTo>
                      <a:pt x="1324" y="1436"/>
                    </a:lnTo>
                    <a:lnTo>
                      <a:pt x="1382" y="1383"/>
                    </a:lnTo>
                    <a:lnTo>
                      <a:pt x="1435" y="1324"/>
                    </a:lnTo>
                    <a:lnTo>
                      <a:pt x="1484" y="1266"/>
                    </a:lnTo>
                    <a:lnTo>
                      <a:pt x="1526" y="1197"/>
                    </a:lnTo>
                    <a:lnTo>
                      <a:pt x="1558" y="1127"/>
                    </a:lnTo>
                    <a:lnTo>
                      <a:pt x="1584" y="1053"/>
                    </a:lnTo>
                    <a:lnTo>
                      <a:pt x="1606" y="974"/>
                    </a:lnTo>
                    <a:lnTo>
                      <a:pt x="1616" y="893"/>
                    </a:lnTo>
                    <a:lnTo>
                      <a:pt x="1622" y="809"/>
                    </a:lnTo>
                    <a:lnTo>
                      <a:pt x="1622" y="809"/>
                    </a:lnTo>
                    <a:lnTo>
                      <a:pt x="1616" y="729"/>
                    </a:lnTo>
                    <a:lnTo>
                      <a:pt x="1606" y="644"/>
                    </a:lnTo>
                    <a:lnTo>
                      <a:pt x="1584" y="569"/>
                    </a:lnTo>
                    <a:lnTo>
                      <a:pt x="1558" y="495"/>
                    </a:lnTo>
                    <a:lnTo>
                      <a:pt x="1526" y="420"/>
                    </a:lnTo>
                    <a:lnTo>
                      <a:pt x="1484" y="357"/>
                    </a:lnTo>
                    <a:lnTo>
                      <a:pt x="1435" y="293"/>
                    </a:lnTo>
                    <a:lnTo>
                      <a:pt x="1382" y="234"/>
                    </a:lnTo>
                    <a:lnTo>
                      <a:pt x="1324" y="181"/>
                    </a:lnTo>
                    <a:lnTo>
                      <a:pt x="1265" y="139"/>
                    </a:lnTo>
                    <a:lnTo>
                      <a:pt x="1196" y="96"/>
                    </a:lnTo>
                    <a:lnTo>
                      <a:pt x="1127" y="64"/>
                    </a:lnTo>
                    <a:lnTo>
                      <a:pt x="1053" y="32"/>
                    </a:lnTo>
                    <a:lnTo>
                      <a:pt x="973" y="17"/>
                    </a:lnTo>
                    <a:lnTo>
                      <a:pt x="894" y="0"/>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1" name="Freeform 21">
                <a:extLst>
                  <a:ext uri="{FF2B5EF4-FFF2-40B4-BE49-F238E27FC236}">
                    <a16:creationId xmlns:a16="http://schemas.microsoft.com/office/drawing/2014/main" id="{63765C3D-48A5-7E47-8948-DFA7328C1B3C}"/>
                  </a:ext>
                </a:extLst>
              </p:cNvPr>
              <p:cNvSpPr>
                <a:spLocks noChangeArrowheads="1"/>
              </p:cNvSpPr>
              <p:nvPr/>
            </p:nvSpPr>
            <p:spPr bwMode="auto">
              <a:xfrm>
                <a:off x="1420813" y="2314575"/>
                <a:ext cx="584200" cy="585788"/>
              </a:xfrm>
              <a:custGeom>
                <a:avLst/>
                <a:gdLst>
                  <a:gd name="T0" fmla="*/ 808 w 1622"/>
                  <a:gd name="T1" fmla="*/ 0 h 1628"/>
                  <a:gd name="T2" fmla="*/ 648 w 1622"/>
                  <a:gd name="T3" fmla="*/ 16 h 1628"/>
                  <a:gd name="T4" fmla="*/ 494 w 1622"/>
                  <a:gd name="T5" fmla="*/ 64 h 1628"/>
                  <a:gd name="T6" fmla="*/ 356 w 1622"/>
                  <a:gd name="T7" fmla="*/ 138 h 1628"/>
                  <a:gd name="T8" fmla="*/ 234 w 1622"/>
                  <a:gd name="T9" fmla="*/ 239 h 1628"/>
                  <a:gd name="T10" fmla="*/ 138 w 1622"/>
                  <a:gd name="T11" fmla="*/ 356 h 1628"/>
                  <a:gd name="T12" fmla="*/ 64 w 1622"/>
                  <a:gd name="T13" fmla="*/ 495 h 1628"/>
                  <a:gd name="T14" fmla="*/ 16 w 1622"/>
                  <a:gd name="T15" fmla="*/ 648 h 1628"/>
                  <a:gd name="T16" fmla="*/ 0 w 1622"/>
                  <a:gd name="T17" fmla="*/ 813 h 1628"/>
                  <a:gd name="T18" fmla="*/ 0 w 1622"/>
                  <a:gd name="T19" fmla="*/ 893 h 1628"/>
                  <a:gd name="T20" fmla="*/ 32 w 1622"/>
                  <a:gd name="T21" fmla="*/ 1053 h 1628"/>
                  <a:gd name="T22" fmla="*/ 96 w 1622"/>
                  <a:gd name="T23" fmla="*/ 1201 h 1628"/>
                  <a:gd name="T24" fmla="*/ 181 w 1622"/>
                  <a:gd name="T25" fmla="*/ 1329 h 1628"/>
                  <a:gd name="T26" fmla="*/ 292 w 1622"/>
                  <a:gd name="T27" fmla="*/ 1441 h 1628"/>
                  <a:gd name="T28" fmla="*/ 425 w 1622"/>
                  <a:gd name="T29" fmla="*/ 1526 h 1628"/>
                  <a:gd name="T30" fmla="*/ 569 w 1622"/>
                  <a:gd name="T31" fmla="*/ 1590 h 1628"/>
                  <a:gd name="T32" fmla="*/ 728 w 1622"/>
                  <a:gd name="T33" fmla="*/ 1621 h 1628"/>
                  <a:gd name="T34" fmla="*/ 808 w 1622"/>
                  <a:gd name="T35" fmla="*/ 1627 h 1628"/>
                  <a:gd name="T36" fmla="*/ 973 w 1622"/>
                  <a:gd name="T37" fmla="*/ 1605 h 1628"/>
                  <a:gd name="T38" fmla="*/ 1127 w 1622"/>
                  <a:gd name="T39" fmla="*/ 1563 h 1628"/>
                  <a:gd name="T40" fmla="*/ 1265 w 1622"/>
                  <a:gd name="T41" fmla="*/ 1483 h 1628"/>
                  <a:gd name="T42" fmla="*/ 1382 w 1622"/>
                  <a:gd name="T43" fmla="*/ 1388 h 1628"/>
                  <a:gd name="T44" fmla="*/ 1483 w 1622"/>
                  <a:gd name="T45" fmla="*/ 1265 h 1628"/>
                  <a:gd name="T46" fmla="*/ 1558 w 1622"/>
                  <a:gd name="T47" fmla="*/ 1127 h 1628"/>
                  <a:gd name="T48" fmla="*/ 1605 w 1622"/>
                  <a:gd name="T49" fmla="*/ 978 h 1628"/>
                  <a:gd name="T50" fmla="*/ 1621 w 1622"/>
                  <a:gd name="T51" fmla="*/ 813 h 1628"/>
                  <a:gd name="T52" fmla="*/ 1616 w 1622"/>
                  <a:gd name="T53" fmla="*/ 728 h 1628"/>
                  <a:gd name="T54" fmla="*/ 1584 w 1622"/>
                  <a:gd name="T55" fmla="*/ 569 h 1628"/>
                  <a:gd name="T56" fmla="*/ 1526 w 1622"/>
                  <a:gd name="T57" fmla="*/ 425 h 1628"/>
                  <a:gd name="T58" fmla="*/ 1435 w 1622"/>
                  <a:gd name="T59" fmla="*/ 297 h 1628"/>
                  <a:gd name="T60" fmla="*/ 1329 w 1622"/>
                  <a:gd name="T61" fmla="*/ 186 h 1628"/>
                  <a:gd name="T62" fmla="*/ 1196 w 1622"/>
                  <a:gd name="T63" fmla="*/ 96 h 1628"/>
                  <a:gd name="T64" fmla="*/ 1052 w 1622"/>
                  <a:gd name="T65" fmla="*/ 37 h 1628"/>
                  <a:gd name="T66" fmla="*/ 893 w 1622"/>
                  <a:gd name="T67" fmla="*/ 5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2" h="1628">
                    <a:moveTo>
                      <a:pt x="808" y="0"/>
                    </a:moveTo>
                    <a:lnTo>
                      <a:pt x="808" y="0"/>
                    </a:lnTo>
                    <a:lnTo>
                      <a:pt x="728" y="5"/>
                    </a:lnTo>
                    <a:lnTo>
                      <a:pt x="648" y="16"/>
                    </a:lnTo>
                    <a:lnTo>
                      <a:pt x="569" y="37"/>
                    </a:lnTo>
                    <a:lnTo>
                      <a:pt x="494" y="64"/>
                    </a:lnTo>
                    <a:lnTo>
                      <a:pt x="425" y="96"/>
                    </a:lnTo>
                    <a:lnTo>
                      <a:pt x="356" y="138"/>
                    </a:lnTo>
                    <a:lnTo>
                      <a:pt x="292" y="186"/>
                    </a:lnTo>
                    <a:lnTo>
                      <a:pt x="234" y="239"/>
                    </a:lnTo>
                    <a:lnTo>
                      <a:pt x="181" y="297"/>
                    </a:lnTo>
                    <a:lnTo>
                      <a:pt x="138" y="356"/>
                    </a:lnTo>
                    <a:lnTo>
                      <a:pt x="96" y="425"/>
                    </a:lnTo>
                    <a:lnTo>
                      <a:pt x="64" y="495"/>
                    </a:lnTo>
                    <a:lnTo>
                      <a:pt x="32" y="569"/>
                    </a:lnTo>
                    <a:lnTo>
                      <a:pt x="16" y="648"/>
                    </a:lnTo>
                    <a:lnTo>
                      <a:pt x="0" y="728"/>
                    </a:lnTo>
                    <a:lnTo>
                      <a:pt x="0" y="813"/>
                    </a:lnTo>
                    <a:lnTo>
                      <a:pt x="0" y="813"/>
                    </a:lnTo>
                    <a:lnTo>
                      <a:pt x="0" y="893"/>
                    </a:lnTo>
                    <a:lnTo>
                      <a:pt x="16" y="978"/>
                    </a:lnTo>
                    <a:lnTo>
                      <a:pt x="32" y="1053"/>
                    </a:lnTo>
                    <a:lnTo>
                      <a:pt x="64" y="1127"/>
                    </a:lnTo>
                    <a:lnTo>
                      <a:pt x="96" y="1201"/>
                    </a:lnTo>
                    <a:lnTo>
                      <a:pt x="138" y="1265"/>
                    </a:lnTo>
                    <a:lnTo>
                      <a:pt x="181" y="1329"/>
                    </a:lnTo>
                    <a:lnTo>
                      <a:pt x="234" y="1388"/>
                    </a:lnTo>
                    <a:lnTo>
                      <a:pt x="292" y="1441"/>
                    </a:lnTo>
                    <a:lnTo>
                      <a:pt x="356" y="1483"/>
                    </a:lnTo>
                    <a:lnTo>
                      <a:pt x="425" y="1526"/>
                    </a:lnTo>
                    <a:lnTo>
                      <a:pt x="494" y="1563"/>
                    </a:lnTo>
                    <a:lnTo>
                      <a:pt x="569" y="1590"/>
                    </a:lnTo>
                    <a:lnTo>
                      <a:pt x="648" y="1605"/>
                    </a:lnTo>
                    <a:lnTo>
                      <a:pt x="728" y="1621"/>
                    </a:lnTo>
                    <a:lnTo>
                      <a:pt x="808" y="1627"/>
                    </a:lnTo>
                    <a:lnTo>
                      <a:pt x="808" y="1627"/>
                    </a:lnTo>
                    <a:lnTo>
                      <a:pt x="893" y="1621"/>
                    </a:lnTo>
                    <a:lnTo>
                      <a:pt x="973" y="1605"/>
                    </a:lnTo>
                    <a:lnTo>
                      <a:pt x="1052" y="1590"/>
                    </a:lnTo>
                    <a:lnTo>
                      <a:pt x="1127" y="1563"/>
                    </a:lnTo>
                    <a:lnTo>
                      <a:pt x="1196" y="1526"/>
                    </a:lnTo>
                    <a:lnTo>
                      <a:pt x="1265" y="1483"/>
                    </a:lnTo>
                    <a:lnTo>
                      <a:pt x="1329" y="1441"/>
                    </a:lnTo>
                    <a:lnTo>
                      <a:pt x="1382" y="1388"/>
                    </a:lnTo>
                    <a:lnTo>
                      <a:pt x="1435" y="1329"/>
                    </a:lnTo>
                    <a:lnTo>
                      <a:pt x="1483" y="1265"/>
                    </a:lnTo>
                    <a:lnTo>
                      <a:pt x="1526" y="1201"/>
                    </a:lnTo>
                    <a:lnTo>
                      <a:pt x="1558" y="1127"/>
                    </a:lnTo>
                    <a:lnTo>
                      <a:pt x="1584" y="1053"/>
                    </a:lnTo>
                    <a:lnTo>
                      <a:pt x="1605" y="978"/>
                    </a:lnTo>
                    <a:lnTo>
                      <a:pt x="1616" y="893"/>
                    </a:lnTo>
                    <a:lnTo>
                      <a:pt x="1621" y="813"/>
                    </a:lnTo>
                    <a:lnTo>
                      <a:pt x="1621" y="813"/>
                    </a:lnTo>
                    <a:lnTo>
                      <a:pt x="1616" y="728"/>
                    </a:lnTo>
                    <a:lnTo>
                      <a:pt x="1605" y="648"/>
                    </a:lnTo>
                    <a:lnTo>
                      <a:pt x="1584" y="569"/>
                    </a:lnTo>
                    <a:lnTo>
                      <a:pt x="1558" y="495"/>
                    </a:lnTo>
                    <a:lnTo>
                      <a:pt x="1526" y="425"/>
                    </a:lnTo>
                    <a:lnTo>
                      <a:pt x="1483" y="356"/>
                    </a:lnTo>
                    <a:lnTo>
                      <a:pt x="1435" y="297"/>
                    </a:lnTo>
                    <a:lnTo>
                      <a:pt x="1382" y="239"/>
                    </a:lnTo>
                    <a:lnTo>
                      <a:pt x="1329" y="186"/>
                    </a:lnTo>
                    <a:lnTo>
                      <a:pt x="1265" y="138"/>
                    </a:lnTo>
                    <a:lnTo>
                      <a:pt x="1196" y="96"/>
                    </a:lnTo>
                    <a:lnTo>
                      <a:pt x="1127" y="64"/>
                    </a:lnTo>
                    <a:lnTo>
                      <a:pt x="1052" y="37"/>
                    </a:lnTo>
                    <a:lnTo>
                      <a:pt x="973" y="16"/>
                    </a:lnTo>
                    <a:lnTo>
                      <a:pt x="893" y="5"/>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2" name="Freeform 22">
                <a:extLst>
                  <a:ext uri="{FF2B5EF4-FFF2-40B4-BE49-F238E27FC236}">
                    <a16:creationId xmlns:a16="http://schemas.microsoft.com/office/drawing/2014/main" id="{95B24383-3617-C34E-9C51-5B26019DF0BC}"/>
                  </a:ext>
                </a:extLst>
              </p:cNvPr>
              <p:cNvSpPr>
                <a:spLocks noChangeArrowheads="1"/>
              </p:cNvSpPr>
              <p:nvPr/>
            </p:nvSpPr>
            <p:spPr bwMode="auto">
              <a:xfrm>
                <a:off x="2833688" y="908050"/>
                <a:ext cx="584200" cy="584200"/>
              </a:xfrm>
              <a:custGeom>
                <a:avLst/>
                <a:gdLst>
                  <a:gd name="T0" fmla="*/ 808 w 1622"/>
                  <a:gd name="T1" fmla="*/ 0 h 1623"/>
                  <a:gd name="T2" fmla="*/ 649 w 1622"/>
                  <a:gd name="T3" fmla="*/ 16 h 1623"/>
                  <a:gd name="T4" fmla="*/ 494 w 1622"/>
                  <a:gd name="T5" fmla="*/ 64 h 1623"/>
                  <a:gd name="T6" fmla="*/ 356 w 1622"/>
                  <a:gd name="T7" fmla="*/ 139 h 1623"/>
                  <a:gd name="T8" fmla="*/ 234 w 1622"/>
                  <a:gd name="T9" fmla="*/ 239 h 1623"/>
                  <a:gd name="T10" fmla="*/ 138 w 1622"/>
                  <a:gd name="T11" fmla="*/ 356 h 1623"/>
                  <a:gd name="T12" fmla="*/ 64 w 1622"/>
                  <a:gd name="T13" fmla="*/ 495 h 1623"/>
                  <a:gd name="T14" fmla="*/ 16 w 1622"/>
                  <a:gd name="T15" fmla="*/ 649 h 1623"/>
                  <a:gd name="T16" fmla="*/ 0 w 1622"/>
                  <a:gd name="T17" fmla="*/ 814 h 1623"/>
                  <a:gd name="T18" fmla="*/ 0 w 1622"/>
                  <a:gd name="T19" fmla="*/ 893 h 1623"/>
                  <a:gd name="T20" fmla="*/ 32 w 1622"/>
                  <a:gd name="T21" fmla="*/ 1053 h 1623"/>
                  <a:gd name="T22" fmla="*/ 96 w 1622"/>
                  <a:gd name="T23" fmla="*/ 1196 h 1623"/>
                  <a:gd name="T24" fmla="*/ 181 w 1622"/>
                  <a:gd name="T25" fmla="*/ 1330 h 1623"/>
                  <a:gd name="T26" fmla="*/ 292 w 1622"/>
                  <a:gd name="T27" fmla="*/ 1436 h 1623"/>
                  <a:gd name="T28" fmla="*/ 426 w 1622"/>
                  <a:gd name="T29" fmla="*/ 1526 h 1623"/>
                  <a:gd name="T30" fmla="*/ 569 w 1622"/>
                  <a:gd name="T31" fmla="*/ 1585 h 1623"/>
                  <a:gd name="T32" fmla="*/ 728 w 1622"/>
                  <a:gd name="T33" fmla="*/ 1622 h 1623"/>
                  <a:gd name="T34" fmla="*/ 808 w 1622"/>
                  <a:gd name="T35" fmla="*/ 1622 h 1623"/>
                  <a:gd name="T36" fmla="*/ 973 w 1622"/>
                  <a:gd name="T37" fmla="*/ 1606 h 1623"/>
                  <a:gd name="T38" fmla="*/ 1127 w 1622"/>
                  <a:gd name="T39" fmla="*/ 1558 h 1623"/>
                  <a:gd name="T40" fmla="*/ 1265 w 1622"/>
                  <a:gd name="T41" fmla="*/ 1483 h 1623"/>
                  <a:gd name="T42" fmla="*/ 1382 w 1622"/>
                  <a:gd name="T43" fmla="*/ 1388 h 1623"/>
                  <a:gd name="T44" fmla="*/ 1483 w 1622"/>
                  <a:gd name="T45" fmla="*/ 1266 h 1623"/>
                  <a:gd name="T46" fmla="*/ 1558 w 1622"/>
                  <a:gd name="T47" fmla="*/ 1127 h 1623"/>
                  <a:gd name="T48" fmla="*/ 1606 w 1622"/>
                  <a:gd name="T49" fmla="*/ 973 h 1623"/>
                  <a:gd name="T50" fmla="*/ 1621 w 1622"/>
                  <a:gd name="T51" fmla="*/ 814 h 1623"/>
                  <a:gd name="T52" fmla="*/ 1616 w 1622"/>
                  <a:gd name="T53" fmla="*/ 729 h 1623"/>
                  <a:gd name="T54" fmla="*/ 1584 w 1622"/>
                  <a:gd name="T55" fmla="*/ 569 h 1623"/>
                  <a:gd name="T56" fmla="*/ 1526 w 1622"/>
                  <a:gd name="T57" fmla="*/ 426 h 1623"/>
                  <a:gd name="T58" fmla="*/ 1436 w 1622"/>
                  <a:gd name="T59" fmla="*/ 292 h 1623"/>
                  <a:gd name="T60" fmla="*/ 1324 w 1622"/>
                  <a:gd name="T61" fmla="*/ 186 h 1623"/>
                  <a:gd name="T62" fmla="*/ 1196 w 1622"/>
                  <a:gd name="T63" fmla="*/ 96 h 1623"/>
                  <a:gd name="T64" fmla="*/ 1053 w 1622"/>
                  <a:gd name="T65" fmla="*/ 38 h 1623"/>
                  <a:gd name="T66" fmla="*/ 893 w 1622"/>
                  <a:gd name="T67" fmla="*/ 6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2" h="1623">
                    <a:moveTo>
                      <a:pt x="808" y="0"/>
                    </a:moveTo>
                    <a:lnTo>
                      <a:pt x="808" y="0"/>
                    </a:lnTo>
                    <a:lnTo>
                      <a:pt x="728" y="6"/>
                    </a:lnTo>
                    <a:lnTo>
                      <a:pt x="649" y="16"/>
                    </a:lnTo>
                    <a:lnTo>
                      <a:pt x="569" y="38"/>
                    </a:lnTo>
                    <a:lnTo>
                      <a:pt x="494" y="64"/>
                    </a:lnTo>
                    <a:lnTo>
                      <a:pt x="426" y="96"/>
                    </a:lnTo>
                    <a:lnTo>
                      <a:pt x="356" y="139"/>
                    </a:lnTo>
                    <a:lnTo>
                      <a:pt x="292" y="186"/>
                    </a:lnTo>
                    <a:lnTo>
                      <a:pt x="234" y="239"/>
                    </a:lnTo>
                    <a:lnTo>
                      <a:pt x="181" y="292"/>
                    </a:lnTo>
                    <a:lnTo>
                      <a:pt x="138" y="356"/>
                    </a:lnTo>
                    <a:lnTo>
                      <a:pt x="96" y="426"/>
                    </a:lnTo>
                    <a:lnTo>
                      <a:pt x="64" y="495"/>
                    </a:lnTo>
                    <a:lnTo>
                      <a:pt x="32" y="569"/>
                    </a:lnTo>
                    <a:lnTo>
                      <a:pt x="16" y="649"/>
                    </a:lnTo>
                    <a:lnTo>
                      <a:pt x="0" y="729"/>
                    </a:lnTo>
                    <a:lnTo>
                      <a:pt x="0" y="814"/>
                    </a:lnTo>
                    <a:lnTo>
                      <a:pt x="0" y="814"/>
                    </a:lnTo>
                    <a:lnTo>
                      <a:pt x="0" y="893"/>
                    </a:lnTo>
                    <a:lnTo>
                      <a:pt x="16" y="973"/>
                    </a:lnTo>
                    <a:lnTo>
                      <a:pt x="32" y="1053"/>
                    </a:lnTo>
                    <a:lnTo>
                      <a:pt x="64" y="1127"/>
                    </a:lnTo>
                    <a:lnTo>
                      <a:pt x="96" y="1196"/>
                    </a:lnTo>
                    <a:lnTo>
                      <a:pt x="138" y="1266"/>
                    </a:lnTo>
                    <a:lnTo>
                      <a:pt x="181" y="1330"/>
                    </a:lnTo>
                    <a:lnTo>
                      <a:pt x="234" y="1388"/>
                    </a:lnTo>
                    <a:lnTo>
                      <a:pt x="292" y="1436"/>
                    </a:lnTo>
                    <a:lnTo>
                      <a:pt x="356" y="1483"/>
                    </a:lnTo>
                    <a:lnTo>
                      <a:pt x="426" y="1526"/>
                    </a:lnTo>
                    <a:lnTo>
                      <a:pt x="494" y="1558"/>
                    </a:lnTo>
                    <a:lnTo>
                      <a:pt x="569" y="1585"/>
                    </a:lnTo>
                    <a:lnTo>
                      <a:pt x="649" y="1606"/>
                    </a:lnTo>
                    <a:lnTo>
                      <a:pt x="728" y="1622"/>
                    </a:lnTo>
                    <a:lnTo>
                      <a:pt x="808" y="1622"/>
                    </a:lnTo>
                    <a:lnTo>
                      <a:pt x="808" y="1622"/>
                    </a:lnTo>
                    <a:lnTo>
                      <a:pt x="893" y="1622"/>
                    </a:lnTo>
                    <a:lnTo>
                      <a:pt x="973" y="1606"/>
                    </a:lnTo>
                    <a:lnTo>
                      <a:pt x="1053" y="1585"/>
                    </a:lnTo>
                    <a:lnTo>
                      <a:pt x="1127" y="1558"/>
                    </a:lnTo>
                    <a:lnTo>
                      <a:pt x="1196" y="1526"/>
                    </a:lnTo>
                    <a:lnTo>
                      <a:pt x="1265" y="1483"/>
                    </a:lnTo>
                    <a:lnTo>
                      <a:pt x="1324" y="1436"/>
                    </a:lnTo>
                    <a:lnTo>
                      <a:pt x="1382" y="1388"/>
                    </a:lnTo>
                    <a:lnTo>
                      <a:pt x="1436" y="1330"/>
                    </a:lnTo>
                    <a:lnTo>
                      <a:pt x="1483" y="1266"/>
                    </a:lnTo>
                    <a:lnTo>
                      <a:pt x="1526" y="1196"/>
                    </a:lnTo>
                    <a:lnTo>
                      <a:pt x="1558" y="1127"/>
                    </a:lnTo>
                    <a:lnTo>
                      <a:pt x="1584" y="1053"/>
                    </a:lnTo>
                    <a:lnTo>
                      <a:pt x="1606" y="973"/>
                    </a:lnTo>
                    <a:lnTo>
                      <a:pt x="1616" y="893"/>
                    </a:lnTo>
                    <a:lnTo>
                      <a:pt x="1621" y="814"/>
                    </a:lnTo>
                    <a:lnTo>
                      <a:pt x="1621" y="814"/>
                    </a:lnTo>
                    <a:lnTo>
                      <a:pt x="1616" y="729"/>
                    </a:lnTo>
                    <a:lnTo>
                      <a:pt x="1606" y="649"/>
                    </a:lnTo>
                    <a:lnTo>
                      <a:pt x="1584" y="569"/>
                    </a:lnTo>
                    <a:lnTo>
                      <a:pt x="1558" y="495"/>
                    </a:lnTo>
                    <a:lnTo>
                      <a:pt x="1526" y="426"/>
                    </a:lnTo>
                    <a:lnTo>
                      <a:pt x="1483" y="356"/>
                    </a:lnTo>
                    <a:lnTo>
                      <a:pt x="1436" y="292"/>
                    </a:lnTo>
                    <a:lnTo>
                      <a:pt x="1382" y="239"/>
                    </a:lnTo>
                    <a:lnTo>
                      <a:pt x="1324" y="186"/>
                    </a:lnTo>
                    <a:lnTo>
                      <a:pt x="1265" y="139"/>
                    </a:lnTo>
                    <a:lnTo>
                      <a:pt x="1196" y="96"/>
                    </a:lnTo>
                    <a:lnTo>
                      <a:pt x="1127" y="64"/>
                    </a:lnTo>
                    <a:lnTo>
                      <a:pt x="1053" y="38"/>
                    </a:lnTo>
                    <a:lnTo>
                      <a:pt x="973" y="16"/>
                    </a:lnTo>
                    <a:lnTo>
                      <a:pt x="893" y="6"/>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23">
                <a:extLst>
                  <a:ext uri="{FF2B5EF4-FFF2-40B4-BE49-F238E27FC236}">
                    <a16:creationId xmlns:a16="http://schemas.microsoft.com/office/drawing/2014/main" id="{03AC2D6F-F66E-4242-BD2C-C57D6B2E2EA1}"/>
                  </a:ext>
                </a:extLst>
              </p:cNvPr>
              <p:cNvSpPr>
                <a:spLocks noChangeArrowheads="1"/>
              </p:cNvSpPr>
              <p:nvPr/>
            </p:nvSpPr>
            <p:spPr bwMode="auto">
              <a:xfrm>
                <a:off x="1382713" y="869950"/>
                <a:ext cx="660400" cy="660400"/>
              </a:xfrm>
              <a:custGeom>
                <a:avLst/>
                <a:gdLst>
                  <a:gd name="T0" fmla="*/ 1010 w 1836"/>
                  <a:gd name="T1" fmla="*/ 1829 h 1835"/>
                  <a:gd name="T2" fmla="*/ 1271 w 1836"/>
                  <a:gd name="T3" fmla="*/ 1765 h 1835"/>
                  <a:gd name="T4" fmla="*/ 1500 w 1836"/>
                  <a:gd name="T5" fmla="*/ 1627 h 1835"/>
                  <a:gd name="T6" fmla="*/ 1675 w 1836"/>
                  <a:gd name="T7" fmla="*/ 1430 h 1835"/>
                  <a:gd name="T8" fmla="*/ 1792 w 1836"/>
                  <a:gd name="T9" fmla="*/ 1191 h 1835"/>
                  <a:gd name="T10" fmla="*/ 1835 w 1836"/>
                  <a:gd name="T11" fmla="*/ 920 h 1835"/>
                  <a:gd name="T12" fmla="*/ 1813 w 1836"/>
                  <a:gd name="T13" fmla="*/ 733 h 1835"/>
                  <a:gd name="T14" fmla="*/ 1723 w 1836"/>
                  <a:gd name="T15" fmla="*/ 479 h 1835"/>
                  <a:gd name="T16" fmla="*/ 1563 w 1836"/>
                  <a:gd name="T17" fmla="*/ 271 h 1835"/>
                  <a:gd name="T18" fmla="*/ 1356 w 1836"/>
                  <a:gd name="T19" fmla="*/ 112 h 1835"/>
                  <a:gd name="T20" fmla="*/ 1101 w 1836"/>
                  <a:gd name="T21" fmla="*/ 21 h 1835"/>
                  <a:gd name="T22" fmla="*/ 915 w 1836"/>
                  <a:gd name="T23" fmla="*/ 0 h 1835"/>
                  <a:gd name="T24" fmla="*/ 644 w 1836"/>
                  <a:gd name="T25" fmla="*/ 42 h 1835"/>
                  <a:gd name="T26" fmla="*/ 405 w 1836"/>
                  <a:gd name="T27" fmla="*/ 159 h 1835"/>
                  <a:gd name="T28" fmla="*/ 208 w 1836"/>
                  <a:gd name="T29" fmla="*/ 335 h 1835"/>
                  <a:gd name="T30" fmla="*/ 70 w 1836"/>
                  <a:gd name="T31" fmla="*/ 558 h 1835"/>
                  <a:gd name="T32" fmla="*/ 6 w 1836"/>
                  <a:gd name="T33" fmla="*/ 824 h 1835"/>
                  <a:gd name="T34" fmla="*/ 6 w 1836"/>
                  <a:gd name="T35" fmla="*/ 1010 h 1835"/>
                  <a:gd name="T36" fmla="*/ 70 w 1836"/>
                  <a:gd name="T37" fmla="*/ 1276 h 1835"/>
                  <a:gd name="T38" fmla="*/ 208 w 1836"/>
                  <a:gd name="T39" fmla="*/ 1499 h 1835"/>
                  <a:gd name="T40" fmla="*/ 405 w 1836"/>
                  <a:gd name="T41" fmla="*/ 1680 h 1835"/>
                  <a:gd name="T42" fmla="*/ 644 w 1836"/>
                  <a:gd name="T43" fmla="*/ 1792 h 1835"/>
                  <a:gd name="T44" fmla="*/ 915 w 1836"/>
                  <a:gd name="T45" fmla="*/ 1834 h 1835"/>
                  <a:gd name="T46" fmla="*/ 963 w 1836"/>
                  <a:gd name="T47" fmla="*/ 457 h 1835"/>
                  <a:gd name="T48" fmla="*/ 1096 w 1836"/>
                  <a:gd name="T49" fmla="*/ 489 h 1835"/>
                  <a:gd name="T50" fmla="*/ 1213 w 1836"/>
                  <a:gd name="T51" fmla="*/ 558 h 1835"/>
                  <a:gd name="T52" fmla="*/ 1303 w 1836"/>
                  <a:gd name="T53" fmla="*/ 659 h 1835"/>
                  <a:gd name="T54" fmla="*/ 1362 w 1836"/>
                  <a:gd name="T55" fmla="*/ 782 h 1835"/>
                  <a:gd name="T56" fmla="*/ 1383 w 1836"/>
                  <a:gd name="T57" fmla="*/ 920 h 1835"/>
                  <a:gd name="T58" fmla="*/ 1372 w 1836"/>
                  <a:gd name="T59" fmla="*/ 1010 h 1835"/>
                  <a:gd name="T60" fmla="*/ 1324 w 1836"/>
                  <a:gd name="T61" fmla="*/ 1138 h 1835"/>
                  <a:gd name="T62" fmla="*/ 1245 w 1836"/>
                  <a:gd name="T63" fmla="*/ 1244 h 1835"/>
                  <a:gd name="T64" fmla="*/ 1138 w 1836"/>
                  <a:gd name="T65" fmla="*/ 1329 h 1835"/>
                  <a:gd name="T66" fmla="*/ 1010 w 1836"/>
                  <a:gd name="T67" fmla="*/ 1372 h 1835"/>
                  <a:gd name="T68" fmla="*/ 915 w 1836"/>
                  <a:gd name="T69" fmla="*/ 1382 h 1835"/>
                  <a:gd name="T70" fmla="*/ 776 w 1836"/>
                  <a:gd name="T71" fmla="*/ 1361 h 1835"/>
                  <a:gd name="T72" fmla="*/ 654 w 1836"/>
                  <a:gd name="T73" fmla="*/ 1302 h 1835"/>
                  <a:gd name="T74" fmla="*/ 559 w 1836"/>
                  <a:gd name="T75" fmla="*/ 1212 h 1835"/>
                  <a:gd name="T76" fmla="*/ 490 w 1836"/>
                  <a:gd name="T77" fmla="*/ 1101 h 1835"/>
                  <a:gd name="T78" fmla="*/ 452 w 1836"/>
                  <a:gd name="T79" fmla="*/ 967 h 1835"/>
                  <a:gd name="T80" fmla="*/ 452 w 1836"/>
                  <a:gd name="T81" fmla="*/ 872 h 1835"/>
                  <a:gd name="T82" fmla="*/ 490 w 1836"/>
                  <a:gd name="T83" fmla="*/ 739 h 1835"/>
                  <a:gd name="T84" fmla="*/ 559 w 1836"/>
                  <a:gd name="T85" fmla="*/ 622 h 1835"/>
                  <a:gd name="T86" fmla="*/ 654 w 1836"/>
                  <a:gd name="T87" fmla="*/ 532 h 1835"/>
                  <a:gd name="T88" fmla="*/ 776 w 1836"/>
                  <a:gd name="T89" fmla="*/ 473 h 1835"/>
                  <a:gd name="T90" fmla="*/ 915 w 1836"/>
                  <a:gd name="T91" fmla="*/ 452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36" h="1835">
                    <a:moveTo>
                      <a:pt x="915" y="1834"/>
                    </a:moveTo>
                    <a:lnTo>
                      <a:pt x="915" y="1834"/>
                    </a:lnTo>
                    <a:lnTo>
                      <a:pt x="1010" y="1829"/>
                    </a:lnTo>
                    <a:lnTo>
                      <a:pt x="1101" y="1818"/>
                    </a:lnTo>
                    <a:lnTo>
                      <a:pt x="1191" y="1792"/>
                    </a:lnTo>
                    <a:lnTo>
                      <a:pt x="1271" y="1765"/>
                    </a:lnTo>
                    <a:lnTo>
                      <a:pt x="1356" y="1722"/>
                    </a:lnTo>
                    <a:lnTo>
                      <a:pt x="1430" y="1680"/>
                    </a:lnTo>
                    <a:lnTo>
                      <a:pt x="1500" y="1627"/>
                    </a:lnTo>
                    <a:lnTo>
                      <a:pt x="1563" y="1568"/>
                    </a:lnTo>
                    <a:lnTo>
                      <a:pt x="1622" y="1499"/>
                    </a:lnTo>
                    <a:lnTo>
                      <a:pt x="1675" y="1430"/>
                    </a:lnTo>
                    <a:lnTo>
                      <a:pt x="1723" y="1355"/>
                    </a:lnTo>
                    <a:lnTo>
                      <a:pt x="1760" y="1276"/>
                    </a:lnTo>
                    <a:lnTo>
                      <a:pt x="1792" y="1191"/>
                    </a:lnTo>
                    <a:lnTo>
                      <a:pt x="1813" y="1101"/>
                    </a:lnTo>
                    <a:lnTo>
                      <a:pt x="1829" y="1010"/>
                    </a:lnTo>
                    <a:lnTo>
                      <a:pt x="1835" y="920"/>
                    </a:lnTo>
                    <a:lnTo>
                      <a:pt x="1835" y="920"/>
                    </a:lnTo>
                    <a:lnTo>
                      <a:pt x="1829" y="824"/>
                    </a:lnTo>
                    <a:lnTo>
                      <a:pt x="1813" y="733"/>
                    </a:lnTo>
                    <a:lnTo>
                      <a:pt x="1792" y="643"/>
                    </a:lnTo>
                    <a:lnTo>
                      <a:pt x="1760" y="558"/>
                    </a:lnTo>
                    <a:lnTo>
                      <a:pt x="1723" y="479"/>
                    </a:lnTo>
                    <a:lnTo>
                      <a:pt x="1675" y="404"/>
                    </a:lnTo>
                    <a:lnTo>
                      <a:pt x="1622" y="335"/>
                    </a:lnTo>
                    <a:lnTo>
                      <a:pt x="1563" y="271"/>
                    </a:lnTo>
                    <a:lnTo>
                      <a:pt x="1500" y="207"/>
                    </a:lnTo>
                    <a:lnTo>
                      <a:pt x="1430" y="159"/>
                    </a:lnTo>
                    <a:lnTo>
                      <a:pt x="1356" y="112"/>
                    </a:lnTo>
                    <a:lnTo>
                      <a:pt x="1271" y="74"/>
                    </a:lnTo>
                    <a:lnTo>
                      <a:pt x="1191" y="42"/>
                    </a:lnTo>
                    <a:lnTo>
                      <a:pt x="1101" y="21"/>
                    </a:lnTo>
                    <a:lnTo>
                      <a:pt x="1010" y="5"/>
                    </a:lnTo>
                    <a:lnTo>
                      <a:pt x="915" y="0"/>
                    </a:lnTo>
                    <a:lnTo>
                      <a:pt x="915" y="0"/>
                    </a:lnTo>
                    <a:lnTo>
                      <a:pt x="825" y="5"/>
                    </a:lnTo>
                    <a:lnTo>
                      <a:pt x="734" y="21"/>
                    </a:lnTo>
                    <a:lnTo>
                      <a:pt x="644" y="42"/>
                    </a:lnTo>
                    <a:lnTo>
                      <a:pt x="559" y="74"/>
                    </a:lnTo>
                    <a:lnTo>
                      <a:pt x="479" y="112"/>
                    </a:lnTo>
                    <a:lnTo>
                      <a:pt x="405" y="159"/>
                    </a:lnTo>
                    <a:lnTo>
                      <a:pt x="335" y="207"/>
                    </a:lnTo>
                    <a:lnTo>
                      <a:pt x="267" y="271"/>
                    </a:lnTo>
                    <a:lnTo>
                      <a:pt x="208" y="335"/>
                    </a:lnTo>
                    <a:lnTo>
                      <a:pt x="155" y="404"/>
                    </a:lnTo>
                    <a:lnTo>
                      <a:pt x="112" y="479"/>
                    </a:lnTo>
                    <a:lnTo>
                      <a:pt x="70" y="558"/>
                    </a:lnTo>
                    <a:lnTo>
                      <a:pt x="43" y="643"/>
                    </a:lnTo>
                    <a:lnTo>
                      <a:pt x="17" y="733"/>
                    </a:lnTo>
                    <a:lnTo>
                      <a:pt x="6" y="824"/>
                    </a:lnTo>
                    <a:lnTo>
                      <a:pt x="0" y="920"/>
                    </a:lnTo>
                    <a:lnTo>
                      <a:pt x="0" y="920"/>
                    </a:lnTo>
                    <a:lnTo>
                      <a:pt x="6" y="1010"/>
                    </a:lnTo>
                    <a:lnTo>
                      <a:pt x="17" y="1101"/>
                    </a:lnTo>
                    <a:lnTo>
                      <a:pt x="43" y="1191"/>
                    </a:lnTo>
                    <a:lnTo>
                      <a:pt x="70" y="1276"/>
                    </a:lnTo>
                    <a:lnTo>
                      <a:pt x="112" y="1355"/>
                    </a:lnTo>
                    <a:lnTo>
                      <a:pt x="155" y="1430"/>
                    </a:lnTo>
                    <a:lnTo>
                      <a:pt x="208" y="1499"/>
                    </a:lnTo>
                    <a:lnTo>
                      <a:pt x="267" y="1568"/>
                    </a:lnTo>
                    <a:lnTo>
                      <a:pt x="335" y="1627"/>
                    </a:lnTo>
                    <a:lnTo>
                      <a:pt x="405" y="1680"/>
                    </a:lnTo>
                    <a:lnTo>
                      <a:pt x="479" y="1722"/>
                    </a:lnTo>
                    <a:lnTo>
                      <a:pt x="559" y="1765"/>
                    </a:lnTo>
                    <a:lnTo>
                      <a:pt x="644" y="1792"/>
                    </a:lnTo>
                    <a:lnTo>
                      <a:pt x="734" y="1818"/>
                    </a:lnTo>
                    <a:lnTo>
                      <a:pt x="825" y="1829"/>
                    </a:lnTo>
                    <a:lnTo>
                      <a:pt x="915" y="1834"/>
                    </a:lnTo>
                    <a:close/>
                    <a:moveTo>
                      <a:pt x="915" y="452"/>
                    </a:moveTo>
                    <a:lnTo>
                      <a:pt x="915" y="452"/>
                    </a:lnTo>
                    <a:lnTo>
                      <a:pt x="963" y="457"/>
                    </a:lnTo>
                    <a:lnTo>
                      <a:pt x="1010" y="462"/>
                    </a:lnTo>
                    <a:lnTo>
                      <a:pt x="1053" y="473"/>
                    </a:lnTo>
                    <a:lnTo>
                      <a:pt x="1096" y="489"/>
                    </a:lnTo>
                    <a:lnTo>
                      <a:pt x="1138" y="511"/>
                    </a:lnTo>
                    <a:lnTo>
                      <a:pt x="1175" y="532"/>
                    </a:lnTo>
                    <a:lnTo>
                      <a:pt x="1213" y="558"/>
                    </a:lnTo>
                    <a:lnTo>
                      <a:pt x="1245" y="590"/>
                    </a:lnTo>
                    <a:lnTo>
                      <a:pt x="1277" y="622"/>
                    </a:lnTo>
                    <a:lnTo>
                      <a:pt x="1303" y="659"/>
                    </a:lnTo>
                    <a:lnTo>
                      <a:pt x="1324" y="696"/>
                    </a:lnTo>
                    <a:lnTo>
                      <a:pt x="1345" y="739"/>
                    </a:lnTo>
                    <a:lnTo>
                      <a:pt x="1362" y="782"/>
                    </a:lnTo>
                    <a:lnTo>
                      <a:pt x="1372" y="824"/>
                    </a:lnTo>
                    <a:lnTo>
                      <a:pt x="1377" y="872"/>
                    </a:lnTo>
                    <a:lnTo>
                      <a:pt x="1383" y="920"/>
                    </a:lnTo>
                    <a:lnTo>
                      <a:pt x="1383" y="920"/>
                    </a:lnTo>
                    <a:lnTo>
                      <a:pt x="1377" y="967"/>
                    </a:lnTo>
                    <a:lnTo>
                      <a:pt x="1372" y="1010"/>
                    </a:lnTo>
                    <a:lnTo>
                      <a:pt x="1362" y="1058"/>
                    </a:lnTo>
                    <a:lnTo>
                      <a:pt x="1345" y="1101"/>
                    </a:lnTo>
                    <a:lnTo>
                      <a:pt x="1324" y="1138"/>
                    </a:lnTo>
                    <a:lnTo>
                      <a:pt x="1303" y="1180"/>
                    </a:lnTo>
                    <a:lnTo>
                      <a:pt x="1277" y="1212"/>
                    </a:lnTo>
                    <a:lnTo>
                      <a:pt x="1245" y="1244"/>
                    </a:lnTo>
                    <a:lnTo>
                      <a:pt x="1213" y="1276"/>
                    </a:lnTo>
                    <a:lnTo>
                      <a:pt x="1175" y="1302"/>
                    </a:lnTo>
                    <a:lnTo>
                      <a:pt x="1138" y="1329"/>
                    </a:lnTo>
                    <a:lnTo>
                      <a:pt x="1096" y="1345"/>
                    </a:lnTo>
                    <a:lnTo>
                      <a:pt x="1053" y="1361"/>
                    </a:lnTo>
                    <a:lnTo>
                      <a:pt x="1010" y="1372"/>
                    </a:lnTo>
                    <a:lnTo>
                      <a:pt x="963" y="1382"/>
                    </a:lnTo>
                    <a:lnTo>
                      <a:pt x="915" y="1382"/>
                    </a:lnTo>
                    <a:lnTo>
                      <a:pt x="915" y="1382"/>
                    </a:lnTo>
                    <a:lnTo>
                      <a:pt x="867" y="1382"/>
                    </a:lnTo>
                    <a:lnTo>
                      <a:pt x="825" y="1372"/>
                    </a:lnTo>
                    <a:lnTo>
                      <a:pt x="776" y="1361"/>
                    </a:lnTo>
                    <a:lnTo>
                      <a:pt x="734" y="1345"/>
                    </a:lnTo>
                    <a:lnTo>
                      <a:pt x="697" y="1329"/>
                    </a:lnTo>
                    <a:lnTo>
                      <a:pt x="654" y="1302"/>
                    </a:lnTo>
                    <a:lnTo>
                      <a:pt x="623" y="1276"/>
                    </a:lnTo>
                    <a:lnTo>
                      <a:pt x="585" y="1244"/>
                    </a:lnTo>
                    <a:lnTo>
                      <a:pt x="559" y="1212"/>
                    </a:lnTo>
                    <a:lnTo>
                      <a:pt x="532" y="1180"/>
                    </a:lnTo>
                    <a:lnTo>
                      <a:pt x="505" y="1138"/>
                    </a:lnTo>
                    <a:lnTo>
                      <a:pt x="490" y="1101"/>
                    </a:lnTo>
                    <a:lnTo>
                      <a:pt x="474" y="1058"/>
                    </a:lnTo>
                    <a:lnTo>
                      <a:pt x="463" y="1010"/>
                    </a:lnTo>
                    <a:lnTo>
                      <a:pt x="452" y="967"/>
                    </a:lnTo>
                    <a:lnTo>
                      <a:pt x="452" y="920"/>
                    </a:lnTo>
                    <a:lnTo>
                      <a:pt x="452" y="920"/>
                    </a:lnTo>
                    <a:lnTo>
                      <a:pt x="452" y="872"/>
                    </a:lnTo>
                    <a:lnTo>
                      <a:pt x="463" y="824"/>
                    </a:lnTo>
                    <a:lnTo>
                      <a:pt x="474" y="782"/>
                    </a:lnTo>
                    <a:lnTo>
                      <a:pt x="490" y="739"/>
                    </a:lnTo>
                    <a:lnTo>
                      <a:pt x="505" y="696"/>
                    </a:lnTo>
                    <a:lnTo>
                      <a:pt x="532" y="659"/>
                    </a:lnTo>
                    <a:lnTo>
                      <a:pt x="559" y="622"/>
                    </a:lnTo>
                    <a:lnTo>
                      <a:pt x="585" y="590"/>
                    </a:lnTo>
                    <a:lnTo>
                      <a:pt x="623" y="558"/>
                    </a:lnTo>
                    <a:lnTo>
                      <a:pt x="654" y="532"/>
                    </a:lnTo>
                    <a:lnTo>
                      <a:pt x="697" y="511"/>
                    </a:lnTo>
                    <a:lnTo>
                      <a:pt x="734" y="489"/>
                    </a:lnTo>
                    <a:lnTo>
                      <a:pt x="776" y="473"/>
                    </a:lnTo>
                    <a:lnTo>
                      <a:pt x="825" y="462"/>
                    </a:lnTo>
                    <a:lnTo>
                      <a:pt x="867" y="457"/>
                    </a:lnTo>
                    <a:lnTo>
                      <a:pt x="915" y="452"/>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4" name="Freeform 24">
                <a:extLst>
                  <a:ext uri="{FF2B5EF4-FFF2-40B4-BE49-F238E27FC236}">
                    <a16:creationId xmlns:a16="http://schemas.microsoft.com/office/drawing/2014/main" id="{88DA61FF-8D5F-E241-BF60-39329E9D2B79}"/>
                  </a:ext>
                </a:extLst>
              </p:cNvPr>
              <p:cNvSpPr>
                <a:spLocks noChangeArrowheads="1"/>
              </p:cNvSpPr>
              <p:nvPr/>
            </p:nvSpPr>
            <p:spPr bwMode="auto">
              <a:xfrm>
                <a:off x="1631950" y="1627188"/>
                <a:ext cx="163513" cy="612775"/>
              </a:xfrm>
              <a:custGeom>
                <a:avLst/>
                <a:gdLst>
                  <a:gd name="T0" fmla="*/ 0 w 453"/>
                  <a:gd name="T1" fmla="*/ 1701 h 1702"/>
                  <a:gd name="T2" fmla="*/ 452 w 453"/>
                  <a:gd name="T3" fmla="*/ 1701 h 1702"/>
                  <a:gd name="T4" fmla="*/ 452 w 453"/>
                  <a:gd name="T5" fmla="*/ 0 h 1702"/>
                  <a:gd name="T6" fmla="*/ 0 w 453"/>
                  <a:gd name="T7" fmla="*/ 0 h 1702"/>
                  <a:gd name="T8" fmla="*/ 0 w 453"/>
                  <a:gd name="T9" fmla="*/ 1701 h 1702"/>
                </a:gdLst>
                <a:ahLst/>
                <a:cxnLst>
                  <a:cxn ang="0">
                    <a:pos x="T0" y="T1"/>
                  </a:cxn>
                  <a:cxn ang="0">
                    <a:pos x="T2" y="T3"/>
                  </a:cxn>
                  <a:cxn ang="0">
                    <a:pos x="T4" y="T5"/>
                  </a:cxn>
                  <a:cxn ang="0">
                    <a:pos x="T6" y="T7"/>
                  </a:cxn>
                  <a:cxn ang="0">
                    <a:pos x="T8" y="T9"/>
                  </a:cxn>
                </a:cxnLst>
                <a:rect l="0" t="0" r="r" b="b"/>
                <a:pathLst>
                  <a:path w="453" h="1702">
                    <a:moveTo>
                      <a:pt x="0" y="1701"/>
                    </a:moveTo>
                    <a:lnTo>
                      <a:pt x="452" y="1701"/>
                    </a:lnTo>
                    <a:lnTo>
                      <a:pt x="452" y="0"/>
                    </a:lnTo>
                    <a:lnTo>
                      <a:pt x="0" y="0"/>
                    </a:lnTo>
                    <a:lnTo>
                      <a:pt x="0" y="170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25">
                <a:extLst>
                  <a:ext uri="{FF2B5EF4-FFF2-40B4-BE49-F238E27FC236}">
                    <a16:creationId xmlns:a16="http://schemas.microsoft.com/office/drawing/2014/main" id="{BE34D489-7B2A-074F-93AF-DD855661C2CE}"/>
                  </a:ext>
                </a:extLst>
              </p:cNvPr>
              <p:cNvSpPr>
                <a:spLocks noChangeArrowheads="1"/>
              </p:cNvSpPr>
              <p:nvPr/>
            </p:nvSpPr>
            <p:spPr bwMode="auto">
              <a:xfrm>
                <a:off x="2132013" y="1119188"/>
                <a:ext cx="612775" cy="163512"/>
              </a:xfrm>
              <a:custGeom>
                <a:avLst/>
                <a:gdLst>
                  <a:gd name="T0" fmla="*/ 1701 w 1702"/>
                  <a:gd name="T1" fmla="*/ 0 h 453"/>
                  <a:gd name="T2" fmla="*/ 0 w 1702"/>
                  <a:gd name="T3" fmla="*/ 0 h 453"/>
                  <a:gd name="T4" fmla="*/ 0 w 1702"/>
                  <a:gd name="T5" fmla="*/ 452 h 453"/>
                  <a:gd name="T6" fmla="*/ 1701 w 1702"/>
                  <a:gd name="T7" fmla="*/ 452 h 453"/>
                  <a:gd name="T8" fmla="*/ 1701 w 1702"/>
                  <a:gd name="T9" fmla="*/ 0 h 453"/>
                </a:gdLst>
                <a:ahLst/>
                <a:cxnLst>
                  <a:cxn ang="0">
                    <a:pos x="T0" y="T1"/>
                  </a:cxn>
                  <a:cxn ang="0">
                    <a:pos x="T2" y="T3"/>
                  </a:cxn>
                  <a:cxn ang="0">
                    <a:pos x="T4" y="T5"/>
                  </a:cxn>
                  <a:cxn ang="0">
                    <a:pos x="T6" y="T7"/>
                  </a:cxn>
                  <a:cxn ang="0">
                    <a:pos x="T8" y="T9"/>
                  </a:cxn>
                </a:cxnLst>
                <a:rect l="0" t="0" r="r" b="b"/>
                <a:pathLst>
                  <a:path w="1702" h="453">
                    <a:moveTo>
                      <a:pt x="1701" y="0"/>
                    </a:moveTo>
                    <a:lnTo>
                      <a:pt x="0" y="0"/>
                    </a:lnTo>
                    <a:lnTo>
                      <a:pt x="0" y="452"/>
                    </a:lnTo>
                    <a:lnTo>
                      <a:pt x="1701" y="452"/>
                    </a:lnTo>
                    <a:lnTo>
                      <a:pt x="170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6" name="Freeform 26">
                <a:extLst>
                  <a:ext uri="{FF2B5EF4-FFF2-40B4-BE49-F238E27FC236}">
                    <a16:creationId xmlns:a16="http://schemas.microsoft.com/office/drawing/2014/main" id="{B8CB13C0-DD72-884E-8C8B-5A3D387772CA}"/>
                  </a:ext>
                </a:extLst>
              </p:cNvPr>
              <p:cNvSpPr>
                <a:spLocks noChangeArrowheads="1"/>
              </p:cNvSpPr>
              <p:nvPr/>
            </p:nvSpPr>
            <p:spPr bwMode="auto">
              <a:xfrm>
                <a:off x="1981200" y="1435100"/>
                <a:ext cx="547688" cy="549275"/>
              </a:xfrm>
              <a:custGeom>
                <a:avLst/>
                <a:gdLst>
                  <a:gd name="T0" fmla="*/ 319 w 1521"/>
                  <a:gd name="T1" fmla="*/ 0 h 1527"/>
                  <a:gd name="T2" fmla="*/ 0 w 1521"/>
                  <a:gd name="T3" fmla="*/ 319 h 1527"/>
                  <a:gd name="T4" fmla="*/ 1201 w 1521"/>
                  <a:gd name="T5" fmla="*/ 1526 h 1527"/>
                  <a:gd name="T6" fmla="*/ 1520 w 1521"/>
                  <a:gd name="T7" fmla="*/ 1202 h 1527"/>
                  <a:gd name="T8" fmla="*/ 319 w 1521"/>
                  <a:gd name="T9" fmla="*/ 0 h 1527"/>
                </a:gdLst>
                <a:ahLst/>
                <a:cxnLst>
                  <a:cxn ang="0">
                    <a:pos x="T0" y="T1"/>
                  </a:cxn>
                  <a:cxn ang="0">
                    <a:pos x="T2" y="T3"/>
                  </a:cxn>
                  <a:cxn ang="0">
                    <a:pos x="T4" y="T5"/>
                  </a:cxn>
                  <a:cxn ang="0">
                    <a:pos x="T6" y="T7"/>
                  </a:cxn>
                  <a:cxn ang="0">
                    <a:pos x="T8" y="T9"/>
                  </a:cxn>
                </a:cxnLst>
                <a:rect l="0" t="0" r="r" b="b"/>
                <a:pathLst>
                  <a:path w="1521" h="1527">
                    <a:moveTo>
                      <a:pt x="319" y="0"/>
                    </a:moveTo>
                    <a:lnTo>
                      <a:pt x="0" y="319"/>
                    </a:lnTo>
                    <a:lnTo>
                      <a:pt x="1201" y="1526"/>
                    </a:lnTo>
                    <a:lnTo>
                      <a:pt x="1520" y="1202"/>
                    </a:lnTo>
                    <a:lnTo>
                      <a:pt x="31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54" name="Group 153">
            <a:extLst>
              <a:ext uri="{FF2B5EF4-FFF2-40B4-BE49-F238E27FC236}">
                <a16:creationId xmlns:a16="http://schemas.microsoft.com/office/drawing/2014/main" id="{61DACF72-2A42-BC49-97F0-6D45F6A9A2AD}"/>
              </a:ext>
            </a:extLst>
          </p:cNvPr>
          <p:cNvGrpSpPr>
            <a:grpSpLocks noChangeAspect="1"/>
          </p:cNvGrpSpPr>
          <p:nvPr/>
        </p:nvGrpSpPr>
        <p:grpSpPr>
          <a:xfrm>
            <a:off x="3701815" y="3542876"/>
            <a:ext cx="457200" cy="457200"/>
            <a:chOff x="9752013" y="1371441"/>
            <a:chExt cx="1828959" cy="1828959"/>
          </a:xfrm>
        </p:grpSpPr>
        <p:sp>
          <p:nvSpPr>
            <p:cNvPr id="155" name="Oval 154">
              <a:extLst>
                <a:ext uri="{FF2B5EF4-FFF2-40B4-BE49-F238E27FC236}">
                  <a16:creationId xmlns:a16="http://schemas.microsoft.com/office/drawing/2014/main" id="{DCCAAA76-C8F1-8B4D-88B3-D59C377C24CC}"/>
                </a:ext>
              </a:extLst>
            </p:cNvPr>
            <p:cNvSpPr/>
            <p:nvPr/>
          </p:nvSpPr>
          <p:spPr>
            <a:xfrm>
              <a:off x="9752013" y="1371441"/>
              <a:ext cx="1828959" cy="1828959"/>
            </a:xfrm>
            <a:prstGeom prst="ellipse">
              <a:avLst/>
            </a:prstGeom>
            <a:solidFill>
              <a:schemeClr val="accent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56" name="Group 155">
              <a:extLst>
                <a:ext uri="{FF2B5EF4-FFF2-40B4-BE49-F238E27FC236}">
                  <a16:creationId xmlns:a16="http://schemas.microsoft.com/office/drawing/2014/main" id="{23079E62-A4E0-2F48-8520-F26C3628EC20}"/>
                </a:ext>
              </a:extLst>
            </p:cNvPr>
            <p:cNvGrpSpPr/>
            <p:nvPr/>
          </p:nvGrpSpPr>
          <p:grpSpPr>
            <a:xfrm>
              <a:off x="10098490" y="1720432"/>
              <a:ext cx="1154290" cy="1153784"/>
              <a:chOff x="477838" y="30163"/>
              <a:chExt cx="3621087" cy="3619500"/>
            </a:xfrm>
            <a:solidFill>
              <a:schemeClr val="bg1"/>
            </a:solidFill>
          </p:grpSpPr>
          <p:sp>
            <p:nvSpPr>
              <p:cNvPr id="157" name="Freeform 19">
                <a:extLst>
                  <a:ext uri="{FF2B5EF4-FFF2-40B4-BE49-F238E27FC236}">
                    <a16:creationId xmlns:a16="http://schemas.microsoft.com/office/drawing/2014/main" id="{5059DD59-FC04-6840-9EDF-1E99D3573A36}"/>
                  </a:ext>
                </a:extLst>
              </p:cNvPr>
              <p:cNvSpPr>
                <a:spLocks noChangeArrowheads="1"/>
              </p:cNvSpPr>
              <p:nvPr/>
            </p:nvSpPr>
            <p:spPr bwMode="auto">
              <a:xfrm>
                <a:off x="477838" y="30163"/>
                <a:ext cx="3621087" cy="3619500"/>
              </a:xfrm>
              <a:custGeom>
                <a:avLst/>
                <a:gdLst>
                  <a:gd name="T0" fmla="*/ 4641 w 10059"/>
                  <a:gd name="T1" fmla="*/ 11 h 10054"/>
                  <a:gd name="T2" fmla="*/ 3774 w 10059"/>
                  <a:gd name="T3" fmla="*/ 160 h 10054"/>
                  <a:gd name="T4" fmla="*/ 2632 w 10059"/>
                  <a:gd name="T5" fmla="*/ 606 h 10054"/>
                  <a:gd name="T6" fmla="*/ 1648 w 10059"/>
                  <a:gd name="T7" fmla="*/ 1302 h 10054"/>
                  <a:gd name="T8" fmla="*/ 861 w 10059"/>
                  <a:gd name="T9" fmla="*/ 2217 h 10054"/>
                  <a:gd name="T10" fmla="*/ 309 w 10059"/>
                  <a:gd name="T11" fmla="*/ 3296 h 10054"/>
                  <a:gd name="T12" fmla="*/ 43 w 10059"/>
                  <a:gd name="T13" fmla="*/ 4386 h 10054"/>
                  <a:gd name="T14" fmla="*/ 0 w 10059"/>
                  <a:gd name="T15" fmla="*/ 5029 h 10054"/>
                  <a:gd name="T16" fmla="*/ 27 w 10059"/>
                  <a:gd name="T17" fmla="*/ 5540 h 10054"/>
                  <a:gd name="T18" fmla="*/ 228 w 10059"/>
                  <a:gd name="T19" fmla="*/ 6523 h 10054"/>
                  <a:gd name="T20" fmla="*/ 729 w 10059"/>
                  <a:gd name="T21" fmla="*/ 7634 h 10054"/>
                  <a:gd name="T22" fmla="*/ 1472 w 10059"/>
                  <a:gd name="T23" fmla="*/ 8581 h 10054"/>
                  <a:gd name="T24" fmla="*/ 2424 w 10059"/>
                  <a:gd name="T25" fmla="*/ 9325 h 10054"/>
                  <a:gd name="T26" fmla="*/ 3535 w 10059"/>
                  <a:gd name="T27" fmla="*/ 9830 h 10054"/>
                  <a:gd name="T28" fmla="*/ 4513 w 10059"/>
                  <a:gd name="T29" fmla="*/ 10027 h 10054"/>
                  <a:gd name="T30" fmla="*/ 5029 w 10059"/>
                  <a:gd name="T31" fmla="*/ 10053 h 10054"/>
                  <a:gd name="T32" fmla="*/ 5672 w 10059"/>
                  <a:gd name="T33" fmla="*/ 10016 h 10054"/>
                  <a:gd name="T34" fmla="*/ 6757 w 10059"/>
                  <a:gd name="T35" fmla="*/ 9750 h 10054"/>
                  <a:gd name="T36" fmla="*/ 7841 w 10059"/>
                  <a:gd name="T37" fmla="*/ 9198 h 10054"/>
                  <a:gd name="T38" fmla="*/ 8750 w 10059"/>
                  <a:gd name="T39" fmla="*/ 8411 h 10054"/>
                  <a:gd name="T40" fmla="*/ 9452 w 10059"/>
                  <a:gd name="T41" fmla="*/ 7422 h 10054"/>
                  <a:gd name="T42" fmla="*/ 9898 w 10059"/>
                  <a:gd name="T43" fmla="*/ 6284 h 10054"/>
                  <a:gd name="T44" fmla="*/ 10042 w 10059"/>
                  <a:gd name="T45" fmla="*/ 5412 h 10054"/>
                  <a:gd name="T46" fmla="*/ 10058 w 10059"/>
                  <a:gd name="T47" fmla="*/ 4897 h 10054"/>
                  <a:gd name="T48" fmla="*/ 10000 w 10059"/>
                  <a:gd name="T49" fmla="*/ 4264 h 10054"/>
                  <a:gd name="T50" fmla="*/ 9665 w 10059"/>
                  <a:gd name="T51" fmla="*/ 3067 h 10054"/>
                  <a:gd name="T52" fmla="*/ 9058 w 10059"/>
                  <a:gd name="T53" fmla="*/ 2020 h 10054"/>
                  <a:gd name="T54" fmla="*/ 8229 w 10059"/>
                  <a:gd name="T55" fmla="*/ 1149 h 10054"/>
                  <a:gd name="T56" fmla="*/ 7209 w 10059"/>
                  <a:gd name="T57" fmla="*/ 494 h 10054"/>
                  <a:gd name="T58" fmla="*/ 6045 w 10059"/>
                  <a:gd name="T59" fmla="*/ 101 h 10054"/>
                  <a:gd name="T60" fmla="*/ 5289 w 10059"/>
                  <a:gd name="T61" fmla="*/ 5 h 10054"/>
                  <a:gd name="T62" fmla="*/ 4795 w 10059"/>
                  <a:gd name="T63" fmla="*/ 9628 h 10054"/>
                  <a:gd name="T64" fmla="*/ 3663 w 10059"/>
                  <a:gd name="T65" fmla="*/ 9431 h 10054"/>
                  <a:gd name="T66" fmla="*/ 2642 w 10059"/>
                  <a:gd name="T67" fmla="*/ 8969 h 10054"/>
                  <a:gd name="T68" fmla="*/ 1770 w 10059"/>
                  <a:gd name="T69" fmla="*/ 8283 h 10054"/>
                  <a:gd name="T70" fmla="*/ 1090 w 10059"/>
                  <a:gd name="T71" fmla="*/ 7416 h 10054"/>
                  <a:gd name="T72" fmla="*/ 627 w 10059"/>
                  <a:gd name="T73" fmla="*/ 6396 h 10054"/>
                  <a:gd name="T74" fmla="*/ 425 w 10059"/>
                  <a:gd name="T75" fmla="*/ 5264 h 10054"/>
                  <a:gd name="T76" fmla="*/ 473 w 10059"/>
                  <a:gd name="T77" fmla="*/ 4328 h 10054"/>
                  <a:gd name="T78" fmla="*/ 782 w 10059"/>
                  <a:gd name="T79" fmla="*/ 3233 h 10054"/>
                  <a:gd name="T80" fmla="*/ 1340 w 10059"/>
                  <a:gd name="T81" fmla="*/ 2270 h 10054"/>
                  <a:gd name="T82" fmla="*/ 2100 w 10059"/>
                  <a:gd name="T83" fmla="*/ 1473 h 10054"/>
                  <a:gd name="T84" fmla="*/ 3036 w 10059"/>
                  <a:gd name="T85" fmla="*/ 872 h 10054"/>
                  <a:gd name="T86" fmla="*/ 4104 w 10059"/>
                  <a:gd name="T87" fmla="*/ 510 h 10054"/>
                  <a:gd name="T88" fmla="*/ 5029 w 10059"/>
                  <a:gd name="T89" fmla="*/ 420 h 10054"/>
                  <a:gd name="T90" fmla="*/ 6183 w 10059"/>
                  <a:gd name="T91" fmla="*/ 563 h 10054"/>
                  <a:gd name="T92" fmla="*/ 7224 w 10059"/>
                  <a:gd name="T93" fmla="*/ 973 h 10054"/>
                  <a:gd name="T94" fmla="*/ 8128 w 10059"/>
                  <a:gd name="T95" fmla="*/ 1616 h 10054"/>
                  <a:gd name="T96" fmla="*/ 8851 w 10059"/>
                  <a:gd name="T97" fmla="*/ 2451 h 10054"/>
                  <a:gd name="T98" fmla="*/ 9356 w 10059"/>
                  <a:gd name="T99" fmla="*/ 3445 h 10054"/>
                  <a:gd name="T100" fmla="*/ 9617 w 10059"/>
                  <a:gd name="T101" fmla="*/ 4556 h 10054"/>
                  <a:gd name="T102" fmla="*/ 9617 w 10059"/>
                  <a:gd name="T103" fmla="*/ 5497 h 10054"/>
                  <a:gd name="T104" fmla="*/ 9356 w 10059"/>
                  <a:gd name="T105" fmla="*/ 6608 h 10054"/>
                  <a:gd name="T106" fmla="*/ 8851 w 10059"/>
                  <a:gd name="T107" fmla="*/ 7602 h 10054"/>
                  <a:gd name="T108" fmla="*/ 8128 w 10059"/>
                  <a:gd name="T109" fmla="*/ 8437 h 10054"/>
                  <a:gd name="T110" fmla="*/ 7224 w 10059"/>
                  <a:gd name="T111" fmla="*/ 9081 h 10054"/>
                  <a:gd name="T112" fmla="*/ 6183 w 10059"/>
                  <a:gd name="T113" fmla="*/ 9490 h 10054"/>
                  <a:gd name="T114" fmla="*/ 5029 w 10059"/>
                  <a:gd name="T115" fmla="*/ 9639 h 10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9" h="10054">
                    <a:moveTo>
                      <a:pt x="5029" y="0"/>
                    </a:moveTo>
                    <a:lnTo>
                      <a:pt x="5029" y="0"/>
                    </a:lnTo>
                    <a:lnTo>
                      <a:pt x="4901" y="0"/>
                    </a:lnTo>
                    <a:lnTo>
                      <a:pt x="4769" y="5"/>
                    </a:lnTo>
                    <a:lnTo>
                      <a:pt x="4641" y="11"/>
                    </a:lnTo>
                    <a:lnTo>
                      <a:pt x="4513" y="27"/>
                    </a:lnTo>
                    <a:lnTo>
                      <a:pt x="4391" y="37"/>
                    </a:lnTo>
                    <a:lnTo>
                      <a:pt x="4264" y="58"/>
                    </a:lnTo>
                    <a:lnTo>
                      <a:pt x="4014" y="101"/>
                    </a:lnTo>
                    <a:lnTo>
                      <a:pt x="3774" y="160"/>
                    </a:lnTo>
                    <a:lnTo>
                      <a:pt x="3535" y="224"/>
                    </a:lnTo>
                    <a:lnTo>
                      <a:pt x="3301" y="303"/>
                    </a:lnTo>
                    <a:lnTo>
                      <a:pt x="3073" y="394"/>
                    </a:lnTo>
                    <a:lnTo>
                      <a:pt x="2849" y="494"/>
                    </a:lnTo>
                    <a:lnTo>
                      <a:pt x="2632" y="606"/>
                    </a:lnTo>
                    <a:lnTo>
                      <a:pt x="2424" y="729"/>
                    </a:lnTo>
                    <a:lnTo>
                      <a:pt x="2217" y="856"/>
                    </a:lnTo>
                    <a:lnTo>
                      <a:pt x="2020" y="999"/>
                    </a:lnTo>
                    <a:lnTo>
                      <a:pt x="1829" y="1149"/>
                    </a:lnTo>
                    <a:lnTo>
                      <a:pt x="1648" y="1302"/>
                    </a:lnTo>
                    <a:lnTo>
                      <a:pt x="1472" y="1473"/>
                    </a:lnTo>
                    <a:lnTo>
                      <a:pt x="1308" y="1648"/>
                    </a:lnTo>
                    <a:lnTo>
                      <a:pt x="1148" y="1829"/>
                    </a:lnTo>
                    <a:lnTo>
                      <a:pt x="999" y="2020"/>
                    </a:lnTo>
                    <a:lnTo>
                      <a:pt x="861" y="2217"/>
                    </a:lnTo>
                    <a:lnTo>
                      <a:pt x="729" y="2419"/>
                    </a:lnTo>
                    <a:lnTo>
                      <a:pt x="606" y="2632"/>
                    </a:lnTo>
                    <a:lnTo>
                      <a:pt x="500" y="2849"/>
                    </a:lnTo>
                    <a:lnTo>
                      <a:pt x="399" y="3067"/>
                    </a:lnTo>
                    <a:lnTo>
                      <a:pt x="309" y="3296"/>
                    </a:lnTo>
                    <a:lnTo>
                      <a:pt x="228" y="3530"/>
                    </a:lnTo>
                    <a:lnTo>
                      <a:pt x="160" y="3770"/>
                    </a:lnTo>
                    <a:lnTo>
                      <a:pt x="101" y="4014"/>
                    </a:lnTo>
                    <a:lnTo>
                      <a:pt x="58" y="4264"/>
                    </a:lnTo>
                    <a:lnTo>
                      <a:pt x="43" y="4386"/>
                    </a:lnTo>
                    <a:lnTo>
                      <a:pt x="27" y="4514"/>
                    </a:lnTo>
                    <a:lnTo>
                      <a:pt x="16" y="4641"/>
                    </a:lnTo>
                    <a:lnTo>
                      <a:pt x="5" y="4769"/>
                    </a:lnTo>
                    <a:lnTo>
                      <a:pt x="5" y="4897"/>
                    </a:lnTo>
                    <a:lnTo>
                      <a:pt x="0" y="5029"/>
                    </a:lnTo>
                    <a:lnTo>
                      <a:pt x="0" y="5029"/>
                    </a:lnTo>
                    <a:lnTo>
                      <a:pt x="5" y="5157"/>
                    </a:lnTo>
                    <a:lnTo>
                      <a:pt x="5" y="5285"/>
                    </a:lnTo>
                    <a:lnTo>
                      <a:pt x="16" y="5412"/>
                    </a:lnTo>
                    <a:lnTo>
                      <a:pt x="27" y="5540"/>
                    </a:lnTo>
                    <a:lnTo>
                      <a:pt x="43" y="5667"/>
                    </a:lnTo>
                    <a:lnTo>
                      <a:pt x="58" y="5795"/>
                    </a:lnTo>
                    <a:lnTo>
                      <a:pt x="101" y="6040"/>
                    </a:lnTo>
                    <a:lnTo>
                      <a:pt x="160" y="6284"/>
                    </a:lnTo>
                    <a:lnTo>
                      <a:pt x="228" y="6523"/>
                    </a:lnTo>
                    <a:lnTo>
                      <a:pt x="309" y="6757"/>
                    </a:lnTo>
                    <a:lnTo>
                      <a:pt x="399" y="6986"/>
                    </a:lnTo>
                    <a:lnTo>
                      <a:pt x="500" y="7209"/>
                    </a:lnTo>
                    <a:lnTo>
                      <a:pt x="606" y="7422"/>
                    </a:lnTo>
                    <a:lnTo>
                      <a:pt x="729" y="7634"/>
                    </a:lnTo>
                    <a:lnTo>
                      <a:pt x="861" y="7836"/>
                    </a:lnTo>
                    <a:lnTo>
                      <a:pt x="999" y="8033"/>
                    </a:lnTo>
                    <a:lnTo>
                      <a:pt x="1148" y="8224"/>
                    </a:lnTo>
                    <a:lnTo>
                      <a:pt x="1308" y="8411"/>
                    </a:lnTo>
                    <a:lnTo>
                      <a:pt x="1472" y="8581"/>
                    </a:lnTo>
                    <a:lnTo>
                      <a:pt x="1648" y="8751"/>
                    </a:lnTo>
                    <a:lnTo>
                      <a:pt x="1829" y="8905"/>
                    </a:lnTo>
                    <a:lnTo>
                      <a:pt x="2020" y="9054"/>
                    </a:lnTo>
                    <a:lnTo>
                      <a:pt x="2217" y="9198"/>
                    </a:lnTo>
                    <a:lnTo>
                      <a:pt x="2424" y="9325"/>
                    </a:lnTo>
                    <a:lnTo>
                      <a:pt x="2632" y="9447"/>
                    </a:lnTo>
                    <a:lnTo>
                      <a:pt x="2849" y="9559"/>
                    </a:lnTo>
                    <a:lnTo>
                      <a:pt x="3073" y="9660"/>
                    </a:lnTo>
                    <a:lnTo>
                      <a:pt x="3301" y="9750"/>
                    </a:lnTo>
                    <a:lnTo>
                      <a:pt x="3535" y="9830"/>
                    </a:lnTo>
                    <a:lnTo>
                      <a:pt x="3774" y="9899"/>
                    </a:lnTo>
                    <a:lnTo>
                      <a:pt x="4014" y="9952"/>
                    </a:lnTo>
                    <a:lnTo>
                      <a:pt x="4264" y="9995"/>
                    </a:lnTo>
                    <a:lnTo>
                      <a:pt x="4391" y="10016"/>
                    </a:lnTo>
                    <a:lnTo>
                      <a:pt x="4513" y="10027"/>
                    </a:lnTo>
                    <a:lnTo>
                      <a:pt x="4641" y="10043"/>
                    </a:lnTo>
                    <a:lnTo>
                      <a:pt x="4769" y="10048"/>
                    </a:lnTo>
                    <a:lnTo>
                      <a:pt x="4901" y="10053"/>
                    </a:lnTo>
                    <a:lnTo>
                      <a:pt x="5029" y="10053"/>
                    </a:lnTo>
                    <a:lnTo>
                      <a:pt x="5029" y="10053"/>
                    </a:lnTo>
                    <a:lnTo>
                      <a:pt x="5157" y="10053"/>
                    </a:lnTo>
                    <a:lnTo>
                      <a:pt x="5289" y="10048"/>
                    </a:lnTo>
                    <a:lnTo>
                      <a:pt x="5417" y="10043"/>
                    </a:lnTo>
                    <a:lnTo>
                      <a:pt x="5545" y="10027"/>
                    </a:lnTo>
                    <a:lnTo>
                      <a:pt x="5672" y="10016"/>
                    </a:lnTo>
                    <a:lnTo>
                      <a:pt x="5794" y="9995"/>
                    </a:lnTo>
                    <a:lnTo>
                      <a:pt x="6045" y="9952"/>
                    </a:lnTo>
                    <a:lnTo>
                      <a:pt x="6284" y="9899"/>
                    </a:lnTo>
                    <a:lnTo>
                      <a:pt x="6523" y="9830"/>
                    </a:lnTo>
                    <a:lnTo>
                      <a:pt x="6757" y="9750"/>
                    </a:lnTo>
                    <a:lnTo>
                      <a:pt x="6985" y="9660"/>
                    </a:lnTo>
                    <a:lnTo>
                      <a:pt x="7209" y="9559"/>
                    </a:lnTo>
                    <a:lnTo>
                      <a:pt x="7426" y="9447"/>
                    </a:lnTo>
                    <a:lnTo>
                      <a:pt x="7639" y="9325"/>
                    </a:lnTo>
                    <a:lnTo>
                      <a:pt x="7841" y="9198"/>
                    </a:lnTo>
                    <a:lnTo>
                      <a:pt x="8038" y="9054"/>
                    </a:lnTo>
                    <a:lnTo>
                      <a:pt x="8229" y="8905"/>
                    </a:lnTo>
                    <a:lnTo>
                      <a:pt x="8410" y="8751"/>
                    </a:lnTo>
                    <a:lnTo>
                      <a:pt x="8585" y="8581"/>
                    </a:lnTo>
                    <a:lnTo>
                      <a:pt x="8750" y="8411"/>
                    </a:lnTo>
                    <a:lnTo>
                      <a:pt x="8909" y="8224"/>
                    </a:lnTo>
                    <a:lnTo>
                      <a:pt x="9058" y="8033"/>
                    </a:lnTo>
                    <a:lnTo>
                      <a:pt x="9197" y="7836"/>
                    </a:lnTo>
                    <a:lnTo>
                      <a:pt x="9330" y="7634"/>
                    </a:lnTo>
                    <a:lnTo>
                      <a:pt x="9452" y="7422"/>
                    </a:lnTo>
                    <a:lnTo>
                      <a:pt x="9563" y="7209"/>
                    </a:lnTo>
                    <a:lnTo>
                      <a:pt x="9665" y="6986"/>
                    </a:lnTo>
                    <a:lnTo>
                      <a:pt x="9755" y="6757"/>
                    </a:lnTo>
                    <a:lnTo>
                      <a:pt x="9829" y="6523"/>
                    </a:lnTo>
                    <a:lnTo>
                      <a:pt x="9898" y="6284"/>
                    </a:lnTo>
                    <a:lnTo>
                      <a:pt x="9957" y="6040"/>
                    </a:lnTo>
                    <a:lnTo>
                      <a:pt x="10000" y="5795"/>
                    </a:lnTo>
                    <a:lnTo>
                      <a:pt x="10015" y="5667"/>
                    </a:lnTo>
                    <a:lnTo>
                      <a:pt x="10032" y="5540"/>
                    </a:lnTo>
                    <a:lnTo>
                      <a:pt x="10042" y="5412"/>
                    </a:lnTo>
                    <a:lnTo>
                      <a:pt x="10053" y="5285"/>
                    </a:lnTo>
                    <a:lnTo>
                      <a:pt x="10058" y="5157"/>
                    </a:lnTo>
                    <a:lnTo>
                      <a:pt x="10058" y="5029"/>
                    </a:lnTo>
                    <a:lnTo>
                      <a:pt x="10058" y="5029"/>
                    </a:lnTo>
                    <a:lnTo>
                      <a:pt x="10058" y="4897"/>
                    </a:lnTo>
                    <a:lnTo>
                      <a:pt x="10053" y="4769"/>
                    </a:lnTo>
                    <a:lnTo>
                      <a:pt x="10042" y="4641"/>
                    </a:lnTo>
                    <a:lnTo>
                      <a:pt x="10032" y="4514"/>
                    </a:lnTo>
                    <a:lnTo>
                      <a:pt x="10015" y="4386"/>
                    </a:lnTo>
                    <a:lnTo>
                      <a:pt x="10000" y="4264"/>
                    </a:lnTo>
                    <a:lnTo>
                      <a:pt x="9957" y="4014"/>
                    </a:lnTo>
                    <a:lnTo>
                      <a:pt x="9898" y="3770"/>
                    </a:lnTo>
                    <a:lnTo>
                      <a:pt x="9829" y="3530"/>
                    </a:lnTo>
                    <a:lnTo>
                      <a:pt x="9755" y="3296"/>
                    </a:lnTo>
                    <a:lnTo>
                      <a:pt x="9665" y="3067"/>
                    </a:lnTo>
                    <a:lnTo>
                      <a:pt x="9563" y="2849"/>
                    </a:lnTo>
                    <a:lnTo>
                      <a:pt x="9452" y="2632"/>
                    </a:lnTo>
                    <a:lnTo>
                      <a:pt x="9330" y="2419"/>
                    </a:lnTo>
                    <a:lnTo>
                      <a:pt x="9197" y="2217"/>
                    </a:lnTo>
                    <a:lnTo>
                      <a:pt x="9058" y="2020"/>
                    </a:lnTo>
                    <a:lnTo>
                      <a:pt x="8909" y="1829"/>
                    </a:lnTo>
                    <a:lnTo>
                      <a:pt x="8750" y="1648"/>
                    </a:lnTo>
                    <a:lnTo>
                      <a:pt x="8585" y="1473"/>
                    </a:lnTo>
                    <a:lnTo>
                      <a:pt x="8410" y="1302"/>
                    </a:lnTo>
                    <a:lnTo>
                      <a:pt x="8229" y="1149"/>
                    </a:lnTo>
                    <a:lnTo>
                      <a:pt x="8038" y="999"/>
                    </a:lnTo>
                    <a:lnTo>
                      <a:pt x="7841" y="856"/>
                    </a:lnTo>
                    <a:lnTo>
                      <a:pt x="7639" y="729"/>
                    </a:lnTo>
                    <a:lnTo>
                      <a:pt x="7426" y="606"/>
                    </a:lnTo>
                    <a:lnTo>
                      <a:pt x="7209" y="494"/>
                    </a:lnTo>
                    <a:lnTo>
                      <a:pt x="6985" y="394"/>
                    </a:lnTo>
                    <a:lnTo>
                      <a:pt x="6757" y="303"/>
                    </a:lnTo>
                    <a:lnTo>
                      <a:pt x="6523" y="224"/>
                    </a:lnTo>
                    <a:lnTo>
                      <a:pt x="6284" y="160"/>
                    </a:lnTo>
                    <a:lnTo>
                      <a:pt x="6045" y="101"/>
                    </a:lnTo>
                    <a:lnTo>
                      <a:pt x="5794" y="58"/>
                    </a:lnTo>
                    <a:lnTo>
                      <a:pt x="5672" y="37"/>
                    </a:lnTo>
                    <a:lnTo>
                      <a:pt x="5545" y="27"/>
                    </a:lnTo>
                    <a:lnTo>
                      <a:pt x="5417" y="11"/>
                    </a:lnTo>
                    <a:lnTo>
                      <a:pt x="5289" y="5"/>
                    </a:lnTo>
                    <a:lnTo>
                      <a:pt x="5157" y="0"/>
                    </a:lnTo>
                    <a:lnTo>
                      <a:pt x="5029" y="0"/>
                    </a:lnTo>
                    <a:close/>
                    <a:moveTo>
                      <a:pt x="5029" y="9639"/>
                    </a:moveTo>
                    <a:lnTo>
                      <a:pt x="5029" y="9639"/>
                    </a:lnTo>
                    <a:lnTo>
                      <a:pt x="4795" y="9628"/>
                    </a:lnTo>
                    <a:lnTo>
                      <a:pt x="4561" y="9612"/>
                    </a:lnTo>
                    <a:lnTo>
                      <a:pt x="4327" y="9586"/>
                    </a:lnTo>
                    <a:lnTo>
                      <a:pt x="4104" y="9543"/>
                    </a:lnTo>
                    <a:lnTo>
                      <a:pt x="3881" y="9490"/>
                    </a:lnTo>
                    <a:lnTo>
                      <a:pt x="3663" y="9431"/>
                    </a:lnTo>
                    <a:lnTo>
                      <a:pt x="3445" y="9357"/>
                    </a:lnTo>
                    <a:lnTo>
                      <a:pt x="3237" y="9272"/>
                    </a:lnTo>
                    <a:lnTo>
                      <a:pt x="3036" y="9181"/>
                    </a:lnTo>
                    <a:lnTo>
                      <a:pt x="2834" y="9081"/>
                    </a:lnTo>
                    <a:lnTo>
                      <a:pt x="2642" y="8969"/>
                    </a:lnTo>
                    <a:lnTo>
                      <a:pt x="2456" y="8846"/>
                    </a:lnTo>
                    <a:lnTo>
                      <a:pt x="2275" y="8719"/>
                    </a:lnTo>
                    <a:lnTo>
                      <a:pt x="2100" y="8581"/>
                    </a:lnTo>
                    <a:lnTo>
                      <a:pt x="1930" y="8437"/>
                    </a:lnTo>
                    <a:lnTo>
                      <a:pt x="1770" y="8283"/>
                    </a:lnTo>
                    <a:lnTo>
                      <a:pt x="1621" y="8124"/>
                    </a:lnTo>
                    <a:lnTo>
                      <a:pt x="1472" y="7959"/>
                    </a:lnTo>
                    <a:lnTo>
                      <a:pt x="1340" y="7783"/>
                    </a:lnTo>
                    <a:lnTo>
                      <a:pt x="1206" y="7602"/>
                    </a:lnTo>
                    <a:lnTo>
                      <a:pt x="1090" y="7416"/>
                    </a:lnTo>
                    <a:lnTo>
                      <a:pt x="978" y="7220"/>
                    </a:lnTo>
                    <a:lnTo>
                      <a:pt x="877" y="7023"/>
                    </a:lnTo>
                    <a:lnTo>
                      <a:pt x="782" y="6821"/>
                    </a:lnTo>
                    <a:lnTo>
                      <a:pt x="701" y="6608"/>
                    </a:lnTo>
                    <a:lnTo>
                      <a:pt x="627" y="6396"/>
                    </a:lnTo>
                    <a:lnTo>
                      <a:pt x="563" y="6178"/>
                    </a:lnTo>
                    <a:lnTo>
                      <a:pt x="516" y="5954"/>
                    </a:lnTo>
                    <a:lnTo>
                      <a:pt x="473" y="5726"/>
                    </a:lnTo>
                    <a:lnTo>
                      <a:pt x="447" y="5497"/>
                    </a:lnTo>
                    <a:lnTo>
                      <a:pt x="425" y="5264"/>
                    </a:lnTo>
                    <a:lnTo>
                      <a:pt x="420" y="5029"/>
                    </a:lnTo>
                    <a:lnTo>
                      <a:pt x="420" y="5029"/>
                    </a:lnTo>
                    <a:lnTo>
                      <a:pt x="425" y="4790"/>
                    </a:lnTo>
                    <a:lnTo>
                      <a:pt x="447" y="4556"/>
                    </a:lnTo>
                    <a:lnTo>
                      <a:pt x="473" y="4328"/>
                    </a:lnTo>
                    <a:lnTo>
                      <a:pt x="516" y="4099"/>
                    </a:lnTo>
                    <a:lnTo>
                      <a:pt x="563" y="3876"/>
                    </a:lnTo>
                    <a:lnTo>
                      <a:pt x="627" y="3657"/>
                    </a:lnTo>
                    <a:lnTo>
                      <a:pt x="701" y="3445"/>
                    </a:lnTo>
                    <a:lnTo>
                      <a:pt x="782" y="3233"/>
                    </a:lnTo>
                    <a:lnTo>
                      <a:pt x="877" y="3030"/>
                    </a:lnTo>
                    <a:lnTo>
                      <a:pt x="978" y="2834"/>
                    </a:lnTo>
                    <a:lnTo>
                      <a:pt x="1090" y="2637"/>
                    </a:lnTo>
                    <a:lnTo>
                      <a:pt x="1206" y="2451"/>
                    </a:lnTo>
                    <a:lnTo>
                      <a:pt x="1340" y="2270"/>
                    </a:lnTo>
                    <a:lnTo>
                      <a:pt x="1472" y="2095"/>
                    </a:lnTo>
                    <a:lnTo>
                      <a:pt x="1621" y="1930"/>
                    </a:lnTo>
                    <a:lnTo>
                      <a:pt x="1770" y="1771"/>
                    </a:lnTo>
                    <a:lnTo>
                      <a:pt x="1930" y="1616"/>
                    </a:lnTo>
                    <a:lnTo>
                      <a:pt x="2100" y="1473"/>
                    </a:lnTo>
                    <a:lnTo>
                      <a:pt x="2275" y="1334"/>
                    </a:lnTo>
                    <a:lnTo>
                      <a:pt x="2456" y="1207"/>
                    </a:lnTo>
                    <a:lnTo>
                      <a:pt x="2642" y="1085"/>
                    </a:lnTo>
                    <a:lnTo>
                      <a:pt x="2834" y="973"/>
                    </a:lnTo>
                    <a:lnTo>
                      <a:pt x="3036" y="872"/>
                    </a:lnTo>
                    <a:lnTo>
                      <a:pt x="3237" y="782"/>
                    </a:lnTo>
                    <a:lnTo>
                      <a:pt x="3445" y="697"/>
                    </a:lnTo>
                    <a:lnTo>
                      <a:pt x="3663" y="627"/>
                    </a:lnTo>
                    <a:lnTo>
                      <a:pt x="3881" y="563"/>
                    </a:lnTo>
                    <a:lnTo>
                      <a:pt x="4104" y="510"/>
                    </a:lnTo>
                    <a:lnTo>
                      <a:pt x="4327" y="473"/>
                    </a:lnTo>
                    <a:lnTo>
                      <a:pt x="4561" y="441"/>
                    </a:lnTo>
                    <a:lnTo>
                      <a:pt x="4795" y="425"/>
                    </a:lnTo>
                    <a:lnTo>
                      <a:pt x="5029" y="420"/>
                    </a:lnTo>
                    <a:lnTo>
                      <a:pt x="5029" y="420"/>
                    </a:lnTo>
                    <a:lnTo>
                      <a:pt x="5268" y="425"/>
                    </a:lnTo>
                    <a:lnTo>
                      <a:pt x="5502" y="441"/>
                    </a:lnTo>
                    <a:lnTo>
                      <a:pt x="5731" y="473"/>
                    </a:lnTo>
                    <a:lnTo>
                      <a:pt x="5960" y="510"/>
                    </a:lnTo>
                    <a:lnTo>
                      <a:pt x="6183" y="563"/>
                    </a:lnTo>
                    <a:lnTo>
                      <a:pt x="6401" y="627"/>
                    </a:lnTo>
                    <a:lnTo>
                      <a:pt x="6613" y="697"/>
                    </a:lnTo>
                    <a:lnTo>
                      <a:pt x="6821" y="782"/>
                    </a:lnTo>
                    <a:lnTo>
                      <a:pt x="7028" y="872"/>
                    </a:lnTo>
                    <a:lnTo>
                      <a:pt x="7224" y="973"/>
                    </a:lnTo>
                    <a:lnTo>
                      <a:pt x="7416" y="1085"/>
                    </a:lnTo>
                    <a:lnTo>
                      <a:pt x="7602" y="1207"/>
                    </a:lnTo>
                    <a:lnTo>
                      <a:pt x="7783" y="1334"/>
                    </a:lnTo>
                    <a:lnTo>
                      <a:pt x="7958" y="1473"/>
                    </a:lnTo>
                    <a:lnTo>
                      <a:pt x="8128" y="1616"/>
                    </a:lnTo>
                    <a:lnTo>
                      <a:pt x="8288" y="1771"/>
                    </a:lnTo>
                    <a:lnTo>
                      <a:pt x="8442" y="1930"/>
                    </a:lnTo>
                    <a:lnTo>
                      <a:pt x="8585" y="2095"/>
                    </a:lnTo>
                    <a:lnTo>
                      <a:pt x="8724" y="2270"/>
                    </a:lnTo>
                    <a:lnTo>
                      <a:pt x="8851" y="2451"/>
                    </a:lnTo>
                    <a:lnTo>
                      <a:pt x="8968" y="2637"/>
                    </a:lnTo>
                    <a:lnTo>
                      <a:pt x="9080" y="2834"/>
                    </a:lnTo>
                    <a:lnTo>
                      <a:pt x="9181" y="3030"/>
                    </a:lnTo>
                    <a:lnTo>
                      <a:pt x="9276" y="3233"/>
                    </a:lnTo>
                    <a:lnTo>
                      <a:pt x="9356" y="3445"/>
                    </a:lnTo>
                    <a:lnTo>
                      <a:pt x="9431" y="3657"/>
                    </a:lnTo>
                    <a:lnTo>
                      <a:pt x="9495" y="3876"/>
                    </a:lnTo>
                    <a:lnTo>
                      <a:pt x="9542" y="4099"/>
                    </a:lnTo>
                    <a:lnTo>
                      <a:pt x="9585" y="4328"/>
                    </a:lnTo>
                    <a:lnTo>
                      <a:pt x="9617" y="4556"/>
                    </a:lnTo>
                    <a:lnTo>
                      <a:pt x="9633" y="4790"/>
                    </a:lnTo>
                    <a:lnTo>
                      <a:pt x="9638" y="5029"/>
                    </a:lnTo>
                    <a:lnTo>
                      <a:pt x="9638" y="5029"/>
                    </a:lnTo>
                    <a:lnTo>
                      <a:pt x="9633" y="5264"/>
                    </a:lnTo>
                    <a:lnTo>
                      <a:pt x="9617" y="5497"/>
                    </a:lnTo>
                    <a:lnTo>
                      <a:pt x="9585" y="5726"/>
                    </a:lnTo>
                    <a:lnTo>
                      <a:pt x="9542" y="5954"/>
                    </a:lnTo>
                    <a:lnTo>
                      <a:pt x="9495" y="6178"/>
                    </a:lnTo>
                    <a:lnTo>
                      <a:pt x="9431" y="6396"/>
                    </a:lnTo>
                    <a:lnTo>
                      <a:pt x="9356" y="6608"/>
                    </a:lnTo>
                    <a:lnTo>
                      <a:pt x="9276" y="6821"/>
                    </a:lnTo>
                    <a:lnTo>
                      <a:pt x="9181" y="7023"/>
                    </a:lnTo>
                    <a:lnTo>
                      <a:pt x="9080" y="7220"/>
                    </a:lnTo>
                    <a:lnTo>
                      <a:pt x="8968" y="7416"/>
                    </a:lnTo>
                    <a:lnTo>
                      <a:pt x="8851" y="7602"/>
                    </a:lnTo>
                    <a:lnTo>
                      <a:pt x="8724" y="7783"/>
                    </a:lnTo>
                    <a:lnTo>
                      <a:pt x="8585" y="7959"/>
                    </a:lnTo>
                    <a:lnTo>
                      <a:pt x="8442" y="8124"/>
                    </a:lnTo>
                    <a:lnTo>
                      <a:pt x="8288" y="8283"/>
                    </a:lnTo>
                    <a:lnTo>
                      <a:pt x="8128" y="8437"/>
                    </a:lnTo>
                    <a:lnTo>
                      <a:pt x="7958" y="8581"/>
                    </a:lnTo>
                    <a:lnTo>
                      <a:pt x="7783" y="8719"/>
                    </a:lnTo>
                    <a:lnTo>
                      <a:pt x="7602" y="8846"/>
                    </a:lnTo>
                    <a:lnTo>
                      <a:pt x="7416" y="8969"/>
                    </a:lnTo>
                    <a:lnTo>
                      <a:pt x="7224" y="9081"/>
                    </a:lnTo>
                    <a:lnTo>
                      <a:pt x="7028" y="9181"/>
                    </a:lnTo>
                    <a:lnTo>
                      <a:pt x="6821" y="9272"/>
                    </a:lnTo>
                    <a:lnTo>
                      <a:pt x="6613" y="9357"/>
                    </a:lnTo>
                    <a:lnTo>
                      <a:pt x="6401" y="9431"/>
                    </a:lnTo>
                    <a:lnTo>
                      <a:pt x="6183" y="9490"/>
                    </a:lnTo>
                    <a:lnTo>
                      <a:pt x="5960" y="9543"/>
                    </a:lnTo>
                    <a:lnTo>
                      <a:pt x="5731" y="9586"/>
                    </a:lnTo>
                    <a:lnTo>
                      <a:pt x="5502" y="9612"/>
                    </a:lnTo>
                    <a:lnTo>
                      <a:pt x="5268" y="9628"/>
                    </a:lnTo>
                    <a:lnTo>
                      <a:pt x="5029" y="96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8" name="Freeform 20">
                <a:extLst>
                  <a:ext uri="{FF2B5EF4-FFF2-40B4-BE49-F238E27FC236}">
                    <a16:creationId xmlns:a16="http://schemas.microsoft.com/office/drawing/2014/main" id="{61CC6D11-0312-B642-9D52-457E42C5EA42}"/>
                  </a:ext>
                </a:extLst>
              </p:cNvPr>
              <p:cNvSpPr>
                <a:spLocks noChangeArrowheads="1"/>
              </p:cNvSpPr>
              <p:nvPr/>
            </p:nvSpPr>
            <p:spPr bwMode="auto">
              <a:xfrm>
                <a:off x="2452688" y="1906588"/>
                <a:ext cx="584200" cy="584200"/>
              </a:xfrm>
              <a:custGeom>
                <a:avLst/>
                <a:gdLst>
                  <a:gd name="T0" fmla="*/ 808 w 1623"/>
                  <a:gd name="T1" fmla="*/ 0 h 1623"/>
                  <a:gd name="T2" fmla="*/ 643 w 1623"/>
                  <a:gd name="T3" fmla="*/ 17 h 1623"/>
                  <a:gd name="T4" fmla="*/ 495 w 1623"/>
                  <a:gd name="T5" fmla="*/ 64 h 1623"/>
                  <a:gd name="T6" fmla="*/ 357 w 1623"/>
                  <a:gd name="T7" fmla="*/ 139 h 1623"/>
                  <a:gd name="T8" fmla="*/ 234 w 1623"/>
                  <a:gd name="T9" fmla="*/ 234 h 1623"/>
                  <a:gd name="T10" fmla="*/ 138 w 1623"/>
                  <a:gd name="T11" fmla="*/ 357 h 1623"/>
                  <a:gd name="T12" fmla="*/ 64 w 1623"/>
                  <a:gd name="T13" fmla="*/ 495 h 1623"/>
                  <a:gd name="T14" fmla="*/ 16 w 1623"/>
                  <a:gd name="T15" fmla="*/ 644 h 1623"/>
                  <a:gd name="T16" fmla="*/ 0 w 1623"/>
                  <a:gd name="T17" fmla="*/ 809 h 1623"/>
                  <a:gd name="T18" fmla="*/ 0 w 1623"/>
                  <a:gd name="T19" fmla="*/ 893 h 1623"/>
                  <a:gd name="T20" fmla="*/ 32 w 1623"/>
                  <a:gd name="T21" fmla="*/ 1053 h 1623"/>
                  <a:gd name="T22" fmla="*/ 96 w 1623"/>
                  <a:gd name="T23" fmla="*/ 1197 h 1623"/>
                  <a:gd name="T24" fmla="*/ 181 w 1623"/>
                  <a:gd name="T25" fmla="*/ 1324 h 1623"/>
                  <a:gd name="T26" fmla="*/ 293 w 1623"/>
                  <a:gd name="T27" fmla="*/ 1436 h 1623"/>
                  <a:gd name="T28" fmla="*/ 420 w 1623"/>
                  <a:gd name="T29" fmla="*/ 1526 h 1623"/>
                  <a:gd name="T30" fmla="*/ 569 w 1623"/>
                  <a:gd name="T31" fmla="*/ 1585 h 1623"/>
                  <a:gd name="T32" fmla="*/ 728 w 1623"/>
                  <a:gd name="T33" fmla="*/ 1617 h 1623"/>
                  <a:gd name="T34" fmla="*/ 808 w 1623"/>
                  <a:gd name="T35" fmla="*/ 1622 h 1623"/>
                  <a:gd name="T36" fmla="*/ 973 w 1623"/>
                  <a:gd name="T37" fmla="*/ 1606 h 1623"/>
                  <a:gd name="T38" fmla="*/ 1127 w 1623"/>
                  <a:gd name="T39" fmla="*/ 1558 h 1623"/>
                  <a:gd name="T40" fmla="*/ 1265 w 1623"/>
                  <a:gd name="T41" fmla="*/ 1483 h 1623"/>
                  <a:gd name="T42" fmla="*/ 1382 w 1623"/>
                  <a:gd name="T43" fmla="*/ 1383 h 1623"/>
                  <a:gd name="T44" fmla="*/ 1484 w 1623"/>
                  <a:gd name="T45" fmla="*/ 1266 h 1623"/>
                  <a:gd name="T46" fmla="*/ 1558 w 1623"/>
                  <a:gd name="T47" fmla="*/ 1127 h 1623"/>
                  <a:gd name="T48" fmla="*/ 1606 w 1623"/>
                  <a:gd name="T49" fmla="*/ 974 h 1623"/>
                  <a:gd name="T50" fmla="*/ 1622 w 1623"/>
                  <a:gd name="T51" fmla="*/ 809 h 1623"/>
                  <a:gd name="T52" fmla="*/ 1616 w 1623"/>
                  <a:gd name="T53" fmla="*/ 729 h 1623"/>
                  <a:gd name="T54" fmla="*/ 1584 w 1623"/>
                  <a:gd name="T55" fmla="*/ 569 h 1623"/>
                  <a:gd name="T56" fmla="*/ 1526 w 1623"/>
                  <a:gd name="T57" fmla="*/ 420 h 1623"/>
                  <a:gd name="T58" fmla="*/ 1435 w 1623"/>
                  <a:gd name="T59" fmla="*/ 293 h 1623"/>
                  <a:gd name="T60" fmla="*/ 1324 w 1623"/>
                  <a:gd name="T61" fmla="*/ 181 h 1623"/>
                  <a:gd name="T62" fmla="*/ 1196 w 1623"/>
                  <a:gd name="T63" fmla="*/ 96 h 1623"/>
                  <a:gd name="T64" fmla="*/ 1053 w 1623"/>
                  <a:gd name="T65" fmla="*/ 32 h 1623"/>
                  <a:gd name="T66" fmla="*/ 894 w 1623"/>
                  <a:gd name="T67" fmla="*/ 0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3" h="1623">
                    <a:moveTo>
                      <a:pt x="808" y="0"/>
                    </a:moveTo>
                    <a:lnTo>
                      <a:pt x="808" y="0"/>
                    </a:lnTo>
                    <a:lnTo>
                      <a:pt x="728" y="0"/>
                    </a:lnTo>
                    <a:lnTo>
                      <a:pt x="643" y="17"/>
                    </a:lnTo>
                    <a:lnTo>
                      <a:pt x="569" y="32"/>
                    </a:lnTo>
                    <a:lnTo>
                      <a:pt x="495" y="64"/>
                    </a:lnTo>
                    <a:lnTo>
                      <a:pt x="420" y="96"/>
                    </a:lnTo>
                    <a:lnTo>
                      <a:pt x="357" y="139"/>
                    </a:lnTo>
                    <a:lnTo>
                      <a:pt x="293" y="181"/>
                    </a:lnTo>
                    <a:lnTo>
                      <a:pt x="234" y="234"/>
                    </a:lnTo>
                    <a:lnTo>
                      <a:pt x="181" y="293"/>
                    </a:lnTo>
                    <a:lnTo>
                      <a:pt x="138" y="357"/>
                    </a:lnTo>
                    <a:lnTo>
                      <a:pt x="96" y="420"/>
                    </a:lnTo>
                    <a:lnTo>
                      <a:pt x="64" y="495"/>
                    </a:lnTo>
                    <a:lnTo>
                      <a:pt x="32" y="569"/>
                    </a:lnTo>
                    <a:lnTo>
                      <a:pt x="16" y="644"/>
                    </a:lnTo>
                    <a:lnTo>
                      <a:pt x="0" y="729"/>
                    </a:lnTo>
                    <a:lnTo>
                      <a:pt x="0" y="809"/>
                    </a:lnTo>
                    <a:lnTo>
                      <a:pt x="0" y="809"/>
                    </a:lnTo>
                    <a:lnTo>
                      <a:pt x="0" y="893"/>
                    </a:lnTo>
                    <a:lnTo>
                      <a:pt x="16" y="974"/>
                    </a:lnTo>
                    <a:lnTo>
                      <a:pt x="32" y="1053"/>
                    </a:lnTo>
                    <a:lnTo>
                      <a:pt x="64" y="1127"/>
                    </a:lnTo>
                    <a:lnTo>
                      <a:pt x="96" y="1197"/>
                    </a:lnTo>
                    <a:lnTo>
                      <a:pt x="138" y="1266"/>
                    </a:lnTo>
                    <a:lnTo>
                      <a:pt x="181" y="1324"/>
                    </a:lnTo>
                    <a:lnTo>
                      <a:pt x="234" y="1383"/>
                    </a:lnTo>
                    <a:lnTo>
                      <a:pt x="293" y="1436"/>
                    </a:lnTo>
                    <a:lnTo>
                      <a:pt x="357" y="1483"/>
                    </a:lnTo>
                    <a:lnTo>
                      <a:pt x="420" y="1526"/>
                    </a:lnTo>
                    <a:lnTo>
                      <a:pt x="495" y="1558"/>
                    </a:lnTo>
                    <a:lnTo>
                      <a:pt x="569" y="1585"/>
                    </a:lnTo>
                    <a:lnTo>
                      <a:pt x="643" y="1606"/>
                    </a:lnTo>
                    <a:lnTo>
                      <a:pt x="728" y="1617"/>
                    </a:lnTo>
                    <a:lnTo>
                      <a:pt x="808" y="1622"/>
                    </a:lnTo>
                    <a:lnTo>
                      <a:pt x="808" y="1622"/>
                    </a:lnTo>
                    <a:lnTo>
                      <a:pt x="894" y="1617"/>
                    </a:lnTo>
                    <a:lnTo>
                      <a:pt x="973" y="1606"/>
                    </a:lnTo>
                    <a:lnTo>
                      <a:pt x="1053" y="1585"/>
                    </a:lnTo>
                    <a:lnTo>
                      <a:pt x="1127" y="1558"/>
                    </a:lnTo>
                    <a:lnTo>
                      <a:pt x="1196" y="1526"/>
                    </a:lnTo>
                    <a:lnTo>
                      <a:pt x="1265" y="1483"/>
                    </a:lnTo>
                    <a:lnTo>
                      <a:pt x="1324" y="1436"/>
                    </a:lnTo>
                    <a:lnTo>
                      <a:pt x="1382" y="1383"/>
                    </a:lnTo>
                    <a:lnTo>
                      <a:pt x="1435" y="1324"/>
                    </a:lnTo>
                    <a:lnTo>
                      <a:pt x="1484" y="1266"/>
                    </a:lnTo>
                    <a:lnTo>
                      <a:pt x="1526" y="1197"/>
                    </a:lnTo>
                    <a:lnTo>
                      <a:pt x="1558" y="1127"/>
                    </a:lnTo>
                    <a:lnTo>
                      <a:pt x="1584" y="1053"/>
                    </a:lnTo>
                    <a:lnTo>
                      <a:pt x="1606" y="974"/>
                    </a:lnTo>
                    <a:lnTo>
                      <a:pt x="1616" y="893"/>
                    </a:lnTo>
                    <a:lnTo>
                      <a:pt x="1622" y="809"/>
                    </a:lnTo>
                    <a:lnTo>
                      <a:pt x="1622" y="809"/>
                    </a:lnTo>
                    <a:lnTo>
                      <a:pt x="1616" y="729"/>
                    </a:lnTo>
                    <a:lnTo>
                      <a:pt x="1606" y="644"/>
                    </a:lnTo>
                    <a:lnTo>
                      <a:pt x="1584" y="569"/>
                    </a:lnTo>
                    <a:lnTo>
                      <a:pt x="1558" y="495"/>
                    </a:lnTo>
                    <a:lnTo>
                      <a:pt x="1526" y="420"/>
                    </a:lnTo>
                    <a:lnTo>
                      <a:pt x="1484" y="357"/>
                    </a:lnTo>
                    <a:lnTo>
                      <a:pt x="1435" y="293"/>
                    </a:lnTo>
                    <a:lnTo>
                      <a:pt x="1382" y="234"/>
                    </a:lnTo>
                    <a:lnTo>
                      <a:pt x="1324" y="181"/>
                    </a:lnTo>
                    <a:lnTo>
                      <a:pt x="1265" y="139"/>
                    </a:lnTo>
                    <a:lnTo>
                      <a:pt x="1196" y="96"/>
                    </a:lnTo>
                    <a:lnTo>
                      <a:pt x="1127" y="64"/>
                    </a:lnTo>
                    <a:lnTo>
                      <a:pt x="1053" y="32"/>
                    </a:lnTo>
                    <a:lnTo>
                      <a:pt x="973" y="17"/>
                    </a:lnTo>
                    <a:lnTo>
                      <a:pt x="894" y="0"/>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9" name="Freeform 21">
                <a:extLst>
                  <a:ext uri="{FF2B5EF4-FFF2-40B4-BE49-F238E27FC236}">
                    <a16:creationId xmlns:a16="http://schemas.microsoft.com/office/drawing/2014/main" id="{EC5306A2-17EC-1D43-A4D6-305793325A70}"/>
                  </a:ext>
                </a:extLst>
              </p:cNvPr>
              <p:cNvSpPr>
                <a:spLocks noChangeArrowheads="1"/>
              </p:cNvSpPr>
              <p:nvPr/>
            </p:nvSpPr>
            <p:spPr bwMode="auto">
              <a:xfrm>
                <a:off x="1420813" y="2314575"/>
                <a:ext cx="584200" cy="585788"/>
              </a:xfrm>
              <a:custGeom>
                <a:avLst/>
                <a:gdLst>
                  <a:gd name="T0" fmla="*/ 808 w 1622"/>
                  <a:gd name="T1" fmla="*/ 0 h 1628"/>
                  <a:gd name="T2" fmla="*/ 648 w 1622"/>
                  <a:gd name="T3" fmla="*/ 16 h 1628"/>
                  <a:gd name="T4" fmla="*/ 494 w 1622"/>
                  <a:gd name="T5" fmla="*/ 64 h 1628"/>
                  <a:gd name="T6" fmla="*/ 356 w 1622"/>
                  <a:gd name="T7" fmla="*/ 138 h 1628"/>
                  <a:gd name="T8" fmla="*/ 234 w 1622"/>
                  <a:gd name="T9" fmla="*/ 239 h 1628"/>
                  <a:gd name="T10" fmla="*/ 138 w 1622"/>
                  <a:gd name="T11" fmla="*/ 356 h 1628"/>
                  <a:gd name="T12" fmla="*/ 64 w 1622"/>
                  <a:gd name="T13" fmla="*/ 495 h 1628"/>
                  <a:gd name="T14" fmla="*/ 16 w 1622"/>
                  <a:gd name="T15" fmla="*/ 648 h 1628"/>
                  <a:gd name="T16" fmla="*/ 0 w 1622"/>
                  <a:gd name="T17" fmla="*/ 813 h 1628"/>
                  <a:gd name="T18" fmla="*/ 0 w 1622"/>
                  <a:gd name="T19" fmla="*/ 893 h 1628"/>
                  <a:gd name="T20" fmla="*/ 32 w 1622"/>
                  <a:gd name="T21" fmla="*/ 1053 h 1628"/>
                  <a:gd name="T22" fmla="*/ 96 w 1622"/>
                  <a:gd name="T23" fmla="*/ 1201 h 1628"/>
                  <a:gd name="T24" fmla="*/ 181 w 1622"/>
                  <a:gd name="T25" fmla="*/ 1329 h 1628"/>
                  <a:gd name="T26" fmla="*/ 292 w 1622"/>
                  <a:gd name="T27" fmla="*/ 1441 h 1628"/>
                  <a:gd name="T28" fmla="*/ 425 w 1622"/>
                  <a:gd name="T29" fmla="*/ 1526 h 1628"/>
                  <a:gd name="T30" fmla="*/ 569 w 1622"/>
                  <a:gd name="T31" fmla="*/ 1590 h 1628"/>
                  <a:gd name="T32" fmla="*/ 728 w 1622"/>
                  <a:gd name="T33" fmla="*/ 1621 h 1628"/>
                  <a:gd name="T34" fmla="*/ 808 w 1622"/>
                  <a:gd name="T35" fmla="*/ 1627 h 1628"/>
                  <a:gd name="T36" fmla="*/ 973 w 1622"/>
                  <a:gd name="T37" fmla="*/ 1605 h 1628"/>
                  <a:gd name="T38" fmla="*/ 1127 w 1622"/>
                  <a:gd name="T39" fmla="*/ 1563 h 1628"/>
                  <a:gd name="T40" fmla="*/ 1265 w 1622"/>
                  <a:gd name="T41" fmla="*/ 1483 h 1628"/>
                  <a:gd name="T42" fmla="*/ 1382 w 1622"/>
                  <a:gd name="T43" fmla="*/ 1388 h 1628"/>
                  <a:gd name="T44" fmla="*/ 1483 w 1622"/>
                  <a:gd name="T45" fmla="*/ 1265 h 1628"/>
                  <a:gd name="T46" fmla="*/ 1558 w 1622"/>
                  <a:gd name="T47" fmla="*/ 1127 h 1628"/>
                  <a:gd name="T48" fmla="*/ 1605 w 1622"/>
                  <a:gd name="T49" fmla="*/ 978 h 1628"/>
                  <a:gd name="T50" fmla="*/ 1621 w 1622"/>
                  <a:gd name="T51" fmla="*/ 813 h 1628"/>
                  <a:gd name="T52" fmla="*/ 1616 w 1622"/>
                  <a:gd name="T53" fmla="*/ 728 h 1628"/>
                  <a:gd name="T54" fmla="*/ 1584 w 1622"/>
                  <a:gd name="T55" fmla="*/ 569 h 1628"/>
                  <a:gd name="T56" fmla="*/ 1526 w 1622"/>
                  <a:gd name="T57" fmla="*/ 425 h 1628"/>
                  <a:gd name="T58" fmla="*/ 1435 w 1622"/>
                  <a:gd name="T59" fmla="*/ 297 h 1628"/>
                  <a:gd name="T60" fmla="*/ 1329 w 1622"/>
                  <a:gd name="T61" fmla="*/ 186 h 1628"/>
                  <a:gd name="T62" fmla="*/ 1196 w 1622"/>
                  <a:gd name="T63" fmla="*/ 96 h 1628"/>
                  <a:gd name="T64" fmla="*/ 1052 w 1622"/>
                  <a:gd name="T65" fmla="*/ 37 h 1628"/>
                  <a:gd name="T66" fmla="*/ 893 w 1622"/>
                  <a:gd name="T67" fmla="*/ 5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2" h="1628">
                    <a:moveTo>
                      <a:pt x="808" y="0"/>
                    </a:moveTo>
                    <a:lnTo>
                      <a:pt x="808" y="0"/>
                    </a:lnTo>
                    <a:lnTo>
                      <a:pt x="728" y="5"/>
                    </a:lnTo>
                    <a:lnTo>
                      <a:pt x="648" y="16"/>
                    </a:lnTo>
                    <a:lnTo>
                      <a:pt x="569" y="37"/>
                    </a:lnTo>
                    <a:lnTo>
                      <a:pt x="494" y="64"/>
                    </a:lnTo>
                    <a:lnTo>
                      <a:pt x="425" y="96"/>
                    </a:lnTo>
                    <a:lnTo>
                      <a:pt x="356" y="138"/>
                    </a:lnTo>
                    <a:lnTo>
                      <a:pt x="292" y="186"/>
                    </a:lnTo>
                    <a:lnTo>
                      <a:pt x="234" y="239"/>
                    </a:lnTo>
                    <a:lnTo>
                      <a:pt x="181" y="297"/>
                    </a:lnTo>
                    <a:lnTo>
                      <a:pt x="138" y="356"/>
                    </a:lnTo>
                    <a:lnTo>
                      <a:pt x="96" y="425"/>
                    </a:lnTo>
                    <a:lnTo>
                      <a:pt x="64" y="495"/>
                    </a:lnTo>
                    <a:lnTo>
                      <a:pt x="32" y="569"/>
                    </a:lnTo>
                    <a:lnTo>
                      <a:pt x="16" y="648"/>
                    </a:lnTo>
                    <a:lnTo>
                      <a:pt x="0" y="728"/>
                    </a:lnTo>
                    <a:lnTo>
                      <a:pt x="0" y="813"/>
                    </a:lnTo>
                    <a:lnTo>
                      <a:pt x="0" y="813"/>
                    </a:lnTo>
                    <a:lnTo>
                      <a:pt x="0" y="893"/>
                    </a:lnTo>
                    <a:lnTo>
                      <a:pt x="16" y="978"/>
                    </a:lnTo>
                    <a:lnTo>
                      <a:pt x="32" y="1053"/>
                    </a:lnTo>
                    <a:lnTo>
                      <a:pt x="64" y="1127"/>
                    </a:lnTo>
                    <a:lnTo>
                      <a:pt x="96" y="1201"/>
                    </a:lnTo>
                    <a:lnTo>
                      <a:pt x="138" y="1265"/>
                    </a:lnTo>
                    <a:lnTo>
                      <a:pt x="181" y="1329"/>
                    </a:lnTo>
                    <a:lnTo>
                      <a:pt x="234" y="1388"/>
                    </a:lnTo>
                    <a:lnTo>
                      <a:pt x="292" y="1441"/>
                    </a:lnTo>
                    <a:lnTo>
                      <a:pt x="356" y="1483"/>
                    </a:lnTo>
                    <a:lnTo>
                      <a:pt x="425" y="1526"/>
                    </a:lnTo>
                    <a:lnTo>
                      <a:pt x="494" y="1563"/>
                    </a:lnTo>
                    <a:lnTo>
                      <a:pt x="569" y="1590"/>
                    </a:lnTo>
                    <a:lnTo>
                      <a:pt x="648" y="1605"/>
                    </a:lnTo>
                    <a:lnTo>
                      <a:pt x="728" y="1621"/>
                    </a:lnTo>
                    <a:lnTo>
                      <a:pt x="808" y="1627"/>
                    </a:lnTo>
                    <a:lnTo>
                      <a:pt x="808" y="1627"/>
                    </a:lnTo>
                    <a:lnTo>
                      <a:pt x="893" y="1621"/>
                    </a:lnTo>
                    <a:lnTo>
                      <a:pt x="973" y="1605"/>
                    </a:lnTo>
                    <a:lnTo>
                      <a:pt x="1052" y="1590"/>
                    </a:lnTo>
                    <a:lnTo>
                      <a:pt x="1127" y="1563"/>
                    </a:lnTo>
                    <a:lnTo>
                      <a:pt x="1196" y="1526"/>
                    </a:lnTo>
                    <a:lnTo>
                      <a:pt x="1265" y="1483"/>
                    </a:lnTo>
                    <a:lnTo>
                      <a:pt x="1329" y="1441"/>
                    </a:lnTo>
                    <a:lnTo>
                      <a:pt x="1382" y="1388"/>
                    </a:lnTo>
                    <a:lnTo>
                      <a:pt x="1435" y="1329"/>
                    </a:lnTo>
                    <a:lnTo>
                      <a:pt x="1483" y="1265"/>
                    </a:lnTo>
                    <a:lnTo>
                      <a:pt x="1526" y="1201"/>
                    </a:lnTo>
                    <a:lnTo>
                      <a:pt x="1558" y="1127"/>
                    </a:lnTo>
                    <a:lnTo>
                      <a:pt x="1584" y="1053"/>
                    </a:lnTo>
                    <a:lnTo>
                      <a:pt x="1605" y="978"/>
                    </a:lnTo>
                    <a:lnTo>
                      <a:pt x="1616" y="893"/>
                    </a:lnTo>
                    <a:lnTo>
                      <a:pt x="1621" y="813"/>
                    </a:lnTo>
                    <a:lnTo>
                      <a:pt x="1621" y="813"/>
                    </a:lnTo>
                    <a:lnTo>
                      <a:pt x="1616" y="728"/>
                    </a:lnTo>
                    <a:lnTo>
                      <a:pt x="1605" y="648"/>
                    </a:lnTo>
                    <a:lnTo>
                      <a:pt x="1584" y="569"/>
                    </a:lnTo>
                    <a:lnTo>
                      <a:pt x="1558" y="495"/>
                    </a:lnTo>
                    <a:lnTo>
                      <a:pt x="1526" y="425"/>
                    </a:lnTo>
                    <a:lnTo>
                      <a:pt x="1483" y="356"/>
                    </a:lnTo>
                    <a:lnTo>
                      <a:pt x="1435" y="297"/>
                    </a:lnTo>
                    <a:lnTo>
                      <a:pt x="1382" y="239"/>
                    </a:lnTo>
                    <a:lnTo>
                      <a:pt x="1329" y="186"/>
                    </a:lnTo>
                    <a:lnTo>
                      <a:pt x="1265" y="138"/>
                    </a:lnTo>
                    <a:lnTo>
                      <a:pt x="1196" y="96"/>
                    </a:lnTo>
                    <a:lnTo>
                      <a:pt x="1127" y="64"/>
                    </a:lnTo>
                    <a:lnTo>
                      <a:pt x="1052" y="37"/>
                    </a:lnTo>
                    <a:lnTo>
                      <a:pt x="973" y="16"/>
                    </a:lnTo>
                    <a:lnTo>
                      <a:pt x="893" y="5"/>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0" name="Freeform 22">
                <a:extLst>
                  <a:ext uri="{FF2B5EF4-FFF2-40B4-BE49-F238E27FC236}">
                    <a16:creationId xmlns:a16="http://schemas.microsoft.com/office/drawing/2014/main" id="{1D960C10-C00B-6643-95C5-AB99B1621EAB}"/>
                  </a:ext>
                </a:extLst>
              </p:cNvPr>
              <p:cNvSpPr>
                <a:spLocks noChangeArrowheads="1"/>
              </p:cNvSpPr>
              <p:nvPr/>
            </p:nvSpPr>
            <p:spPr bwMode="auto">
              <a:xfrm>
                <a:off x="2833688" y="908050"/>
                <a:ext cx="584200" cy="584200"/>
              </a:xfrm>
              <a:custGeom>
                <a:avLst/>
                <a:gdLst>
                  <a:gd name="T0" fmla="*/ 808 w 1622"/>
                  <a:gd name="T1" fmla="*/ 0 h 1623"/>
                  <a:gd name="T2" fmla="*/ 649 w 1622"/>
                  <a:gd name="T3" fmla="*/ 16 h 1623"/>
                  <a:gd name="T4" fmla="*/ 494 w 1622"/>
                  <a:gd name="T5" fmla="*/ 64 h 1623"/>
                  <a:gd name="T6" fmla="*/ 356 w 1622"/>
                  <a:gd name="T7" fmla="*/ 139 h 1623"/>
                  <a:gd name="T8" fmla="*/ 234 w 1622"/>
                  <a:gd name="T9" fmla="*/ 239 h 1623"/>
                  <a:gd name="T10" fmla="*/ 138 w 1622"/>
                  <a:gd name="T11" fmla="*/ 356 h 1623"/>
                  <a:gd name="T12" fmla="*/ 64 w 1622"/>
                  <a:gd name="T13" fmla="*/ 495 h 1623"/>
                  <a:gd name="T14" fmla="*/ 16 w 1622"/>
                  <a:gd name="T15" fmla="*/ 649 h 1623"/>
                  <a:gd name="T16" fmla="*/ 0 w 1622"/>
                  <a:gd name="T17" fmla="*/ 814 h 1623"/>
                  <a:gd name="T18" fmla="*/ 0 w 1622"/>
                  <a:gd name="T19" fmla="*/ 893 h 1623"/>
                  <a:gd name="T20" fmla="*/ 32 w 1622"/>
                  <a:gd name="T21" fmla="*/ 1053 h 1623"/>
                  <a:gd name="T22" fmla="*/ 96 w 1622"/>
                  <a:gd name="T23" fmla="*/ 1196 h 1623"/>
                  <a:gd name="T24" fmla="*/ 181 w 1622"/>
                  <a:gd name="T25" fmla="*/ 1330 h 1623"/>
                  <a:gd name="T26" fmla="*/ 292 w 1622"/>
                  <a:gd name="T27" fmla="*/ 1436 h 1623"/>
                  <a:gd name="T28" fmla="*/ 426 w 1622"/>
                  <a:gd name="T29" fmla="*/ 1526 h 1623"/>
                  <a:gd name="T30" fmla="*/ 569 w 1622"/>
                  <a:gd name="T31" fmla="*/ 1585 h 1623"/>
                  <a:gd name="T32" fmla="*/ 728 w 1622"/>
                  <a:gd name="T33" fmla="*/ 1622 h 1623"/>
                  <a:gd name="T34" fmla="*/ 808 w 1622"/>
                  <a:gd name="T35" fmla="*/ 1622 h 1623"/>
                  <a:gd name="T36" fmla="*/ 973 w 1622"/>
                  <a:gd name="T37" fmla="*/ 1606 h 1623"/>
                  <a:gd name="T38" fmla="*/ 1127 w 1622"/>
                  <a:gd name="T39" fmla="*/ 1558 h 1623"/>
                  <a:gd name="T40" fmla="*/ 1265 w 1622"/>
                  <a:gd name="T41" fmla="*/ 1483 h 1623"/>
                  <a:gd name="T42" fmla="*/ 1382 w 1622"/>
                  <a:gd name="T43" fmla="*/ 1388 h 1623"/>
                  <a:gd name="T44" fmla="*/ 1483 w 1622"/>
                  <a:gd name="T45" fmla="*/ 1266 h 1623"/>
                  <a:gd name="T46" fmla="*/ 1558 w 1622"/>
                  <a:gd name="T47" fmla="*/ 1127 h 1623"/>
                  <a:gd name="T48" fmla="*/ 1606 w 1622"/>
                  <a:gd name="T49" fmla="*/ 973 h 1623"/>
                  <a:gd name="T50" fmla="*/ 1621 w 1622"/>
                  <a:gd name="T51" fmla="*/ 814 h 1623"/>
                  <a:gd name="T52" fmla="*/ 1616 w 1622"/>
                  <a:gd name="T53" fmla="*/ 729 h 1623"/>
                  <a:gd name="T54" fmla="*/ 1584 w 1622"/>
                  <a:gd name="T55" fmla="*/ 569 h 1623"/>
                  <a:gd name="T56" fmla="*/ 1526 w 1622"/>
                  <a:gd name="T57" fmla="*/ 426 h 1623"/>
                  <a:gd name="T58" fmla="*/ 1436 w 1622"/>
                  <a:gd name="T59" fmla="*/ 292 h 1623"/>
                  <a:gd name="T60" fmla="*/ 1324 w 1622"/>
                  <a:gd name="T61" fmla="*/ 186 h 1623"/>
                  <a:gd name="T62" fmla="*/ 1196 w 1622"/>
                  <a:gd name="T63" fmla="*/ 96 h 1623"/>
                  <a:gd name="T64" fmla="*/ 1053 w 1622"/>
                  <a:gd name="T65" fmla="*/ 38 h 1623"/>
                  <a:gd name="T66" fmla="*/ 893 w 1622"/>
                  <a:gd name="T67" fmla="*/ 6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2" h="1623">
                    <a:moveTo>
                      <a:pt x="808" y="0"/>
                    </a:moveTo>
                    <a:lnTo>
                      <a:pt x="808" y="0"/>
                    </a:lnTo>
                    <a:lnTo>
                      <a:pt x="728" y="6"/>
                    </a:lnTo>
                    <a:lnTo>
                      <a:pt x="649" y="16"/>
                    </a:lnTo>
                    <a:lnTo>
                      <a:pt x="569" y="38"/>
                    </a:lnTo>
                    <a:lnTo>
                      <a:pt x="494" y="64"/>
                    </a:lnTo>
                    <a:lnTo>
                      <a:pt x="426" y="96"/>
                    </a:lnTo>
                    <a:lnTo>
                      <a:pt x="356" y="139"/>
                    </a:lnTo>
                    <a:lnTo>
                      <a:pt x="292" y="186"/>
                    </a:lnTo>
                    <a:lnTo>
                      <a:pt x="234" y="239"/>
                    </a:lnTo>
                    <a:lnTo>
                      <a:pt x="181" y="292"/>
                    </a:lnTo>
                    <a:lnTo>
                      <a:pt x="138" y="356"/>
                    </a:lnTo>
                    <a:lnTo>
                      <a:pt x="96" y="426"/>
                    </a:lnTo>
                    <a:lnTo>
                      <a:pt x="64" y="495"/>
                    </a:lnTo>
                    <a:lnTo>
                      <a:pt x="32" y="569"/>
                    </a:lnTo>
                    <a:lnTo>
                      <a:pt x="16" y="649"/>
                    </a:lnTo>
                    <a:lnTo>
                      <a:pt x="0" y="729"/>
                    </a:lnTo>
                    <a:lnTo>
                      <a:pt x="0" y="814"/>
                    </a:lnTo>
                    <a:lnTo>
                      <a:pt x="0" y="814"/>
                    </a:lnTo>
                    <a:lnTo>
                      <a:pt x="0" y="893"/>
                    </a:lnTo>
                    <a:lnTo>
                      <a:pt x="16" y="973"/>
                    </a:lnTo>
                    <a:lnTo>
                      <a:pt x="32" y="1053"/>
                    </a:lnTo>
                    <a:lnTo>
                      <a:pt x="64" y="1127"/>
                    </a:lnTo>
                    <a:lnTo>
                      <a:pt x="96" y="1196"/>
                    </a:lnTo>
                    <a:lnTo>
                      <a:pt x="138" y="1266"/>
                    </a:lnTo>
                    <a:lnTo>
                      <a:pt x="181" y="1330"/>
                    </a:lnTo>
                    <a:lnTo>
                      <a:pt x="234" y="1388"/>
                    </a:lnTo>
                    <a:lnTo>
                      <a:pt x="292" y="1436"/>
                    </a:lnTo>
                    <a:lnTo>
                      <a:pt x="356" y="1483"/>
                    </a:lnTo>
                    <a:lnTo>
                      <a:pt x="426" y="1526"/>
                    </a:lnTo>
                    <a:lnTo>
                      <a:pt x="494" y="1558"/>
                    </a:lnTo>
                    <a:lnTo>
                      <a:pt x="569" y="1585"/>
                    </a:lnTo>
                    <a:lnTo>
                      <a:pt x="649" y="1606"/>
                    </a:lnTo>
                    <a:lnTo>
                      <a:pt x="728" y="1622"/>
                    </a:lnTo>
                    <a:lnTo>
                      <a:pt x="808" y="1622"/>
                    </a:lnTo>
                    <a:lnTo>
                      <a:pt x="808" y="1622"/>
                    </a:lnTo>
                    <a:lnTo>
                      <a:pt x="893" y="1622"/>
                    </a:lnTo>
                    <a:lnTo>
                      <a:pt x="973" y="1606"/>
                    </a:lnTo>
                    <a:lnTo>
                      <a:pt x="1053" y="1585"/>
                    </a:lnTo>
                    <a:lnTo>
                      <a:pt x="1127" y="1558"/>
                    </a:lnTo>
                    <a:lnTo>
                      <a:pt x="1196" y="1526"/>
                    </a:lnTo>
                    <a:lnTo>
                      <a:pt x="1265" y="1483"/>
                    </a:lnTo>
                    <a:lnTo>
                      <a:pt x="1324" y="1436"/>
                    </a:lnTo>
                    <a:lnTo>
                      <a:pt x="1382" y="1388"/>
                    </a:lnTo>
                    <a:lnTo>
                      <a:pt x="1436" y="1330"/>
                    </a:lnTo>
                    <a:lnTo>
                      <a:pt x="1483" y="1266"/>
                    </a:lnTo>
                    <a:lnTo>
                      <a:pt x="1526" y="1196"/>
                    </a:lnTo>
                    <a:lnTo>
                      <a:pt x="1558" y="1127"/>
                    </a:lnTo>
                    <a:lnTo>
                      <a:pt x="1584" y="1053"/>
                    </a:lnTo>
                    <a:lnTo>
                      <a:pt x="1606" y="973"/>
                    </a:lnTo>
                    <a:lnTo>
                      <a:pt x="1616" y="893"/>
                    </a:lnTo>
                    <a:lnTo>
                      <a:pt x="1621" y="814"/>
                    </a:lnTo>
                    <a:lnTo>
                      <a:pt x="1621" y="814"/>
                    </a:lnTo>
                    <a:lnTo>
                      <a:pt x="1616" y="729"/>
                    </a:lnTo>
                    <a:lnTo>
                      <a:pt x="1606" y="649"/>
                    </a:lnTo>
                    <a:lnTo>
                      <a:pt x="1584" y="569"/>
                    </a:lnTo>
                    <a:lnTo>
                      <a:pt x="1558" y="495"/>
                    </a:lnTo>
                    <a:lnTo>
                      <a:pt x="1526" y="426"/>
                    </a:lnTo>
                    <a:lnTo>
                      <a:pt x="1483" y="356"/>
                    </a:lnTo>
                    <a:lnTo>
                      <a:pt x="1436" y="292"/>
                    </a:lnTo>
                    <a:lnTo>
                      <a:pt x="1382" y="239"/>
                    </a:lnTo>
                    <a:lnTo>
                      <a:pt x="1324" y="186"/>
                    </a:lnTo>
                    <a:lnTo>
                      <a:pt x="1265" y="139"/>
                    </a:lnTo>
                    <a:lnTo>
                      <a:pt x="1196" y="96"/>
                    </a:lnTo>
                    <a:lnTo>
                      <a:pt x="1127" y="64"/>
                    </a:lnTo>
                    <a:lnTo>
                      <a:pt x="1053" y="38"/>
                    </a:lnTo>
                    <a:lnTo>
                      <a:pt x="973" y="16"/>
                    </a:lnTo>
                    <a:lnTo>
                      <a:pt x="893" y="6"/>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23">
                <a:extLst>
                  <a:ext uri="{FF2B5EF4-FFF2-40B4-BE49-F238E27FC236}">
                    <a16:creationId xmlns:a16="http://schemas.microsoft.com/office/drawing/2014/main" id="{9D20B365-6C80-CF42-96C9-D16DAD8A939D}"/>
                  </a:ext>
                </a:extLst>
              </p:cNvPr>
              <p:cNvSpPr>
                <a:spLocks noChangeArrowheads="1"/>
              </p:cNvSpPr>
              <p:nvPr/>
            </p:nvSpPr>
            <p:spPr bwMode="auto">
              <a:xfrm>
                <a:off x="1382713" y="869950"/>
                <a:ext cx="660400" cy="660400"/>
              </a:xfrm>
              <a:custGeom>
                <a:avLst/>
                <a:gdLst>
                  <a:gd name="T0" fmla="*/ 1010 w 1836"/>
                  <a:gd name="T1" fmla="*/ 1829 h 1835"/>
                  <a:gd name="T2" fmla="*/ 1271 w 1836"/>
                  <a:gd name="T3" fmla="*/ 1765 h 1835"/>
                  <a:gd name="T4" fmla="*/ 1500 w 1836"/>
                  <a:gd name="T5" fmla="*/ 1627 h 1835"/>
                  <a:gd name="T6" fmla="*/ 1675 w 1836"/>
                  <a:gd name="T7" fmla="*/ 1430 h 1835"/>
                  <a:gd name="T8" fmla="*/ 1792 w 1836"/>
                  <a:gd name="T9" fmla="*/ 1191 h 1835"/>
                  <a:gd name="T10" fmla="*/ 1835 w 1836"/>
                  <a:gd name="T11" fmla="*/ 920 h 1835"/>
                  <a:gd name="T12" fmla="*/ 1813 w 1836"/>
                  <a:gd name="T13" fmla="*/ 733 h 1835"/>
                  <a:gd name="T14" fmla="*/ 1723 w 1836"/>
                  <a:gd name="T15" fmla="*/ 479 h 1835"/>
                  <a:gd name="T16" fmla="*/ 1563 w 1836"/>
                  <a:gd name="T17" fmla="*/ 271 h 1835"/>
                  <a:gd name="T18" fmla="*/ 1356 w 1836"/>
                  <a:gd name="T19" fmla="*/ 112 h 1835"/>
                  <a:gd name="T20" fmla="*/ 1101 w 1836"/>
                  <a:gd name="T21" fmla="*/ 21 h 1835"/>
                  <a:gd name="T22" fmla="*/ 915 w 1836"/>
                  <a:gd name="T23" fmla="*/ 0 h 1835"/>
                  <a:gd name="T24" fmla="*/ 644 w 1836"/>
                  <a:gd name="T25" fmla="*/ 42 h 1835"/>
                  <a:gd name="T26" fmla="*/ 405 w 1836"/>
                  <a:gd name="T27" fmla="*/ 159 h 1835"/>
                  <a:gd name="T28" fmla="*/ 208 w 1836"/>
                  <a:gd name="T29" fmla="*/ 335 h 1835"/>
                  <a:gd name="T30" fmla="*/ 70 w 1836"/>
                  <a:gd name="T31" fmla="*/ 558 h 1835"/>
                  <a:gd name="T32" fmla="*/ 6 w 1836"/>
                  <a:gd name="T33" fmla="*/ 824 h 1835"/>
                  <a:gd name="T34" fmla="*/ 6 w 1836"/>
                  <a:gd name="T35" fmla="*/ 1010 h 1835"/>
                  <a:gd name="T36" fmla="*/ 70 w 1836"/>
                  <a:gd name="T37" fmla="*/ 1276 h 1835"/>
                  <a:gd name="T38" fmla="*/ 208 w 1836"/>
                  <a:gd name="T39" fmla="*/ 1499 h 1835"/>
                  <a:gd name="T40" fmla="*/ 405 w 1836"/>
                  <a:gd name="T41" fmla="*/ 1680 h 1835"/>
                  <a:gd name="T42" fmla="*/ 644 w 1836"/>
                  <a:gd name="T43" fmla="*/ 1792 h 1835"/>
                  <a:gd name="T44" fmla="*/ 915 w 1836"/>
                  <a:gd name="T45" fmla="*/ 1834 h 1835"/>
                  <a:gd name="T46" fmla="*/ 963 w 1836"/>
                  <a:gd name="T47" fmla="*/ 457 h 1835"/>
                  <a:gd name="T48" fmla="*/ 1096 w 1836"/>
                  <a:gd name="T49" fmla="*/ 489 h 1835"/>
                  <a:gd name="T50" fmla="*/ 1213 w 1836"/>
                  <a:gd name="T51" fmla="*/ 558 h 1835"/>
                  <a:gd name="T52" fmla="*/ 1303 w 1836"/>
                  <a:gd name="T53" fmla="*/ 659 h 1835"/>
                  <a:gd name="T54" fmla="*/ 1362 w 1836"/>
                  <a:gd name="T55" fmla="*/ 782 h 1835"/>
                  <a:gd name="T56" fmla="*/ 1383 w 1836"/>
                  <a:gd name="T57" fmla="*/ 920 h 1835"/>
                  <a:gd name="T58" fmla="*/ 1372 w 1836"/>
                  <a:gd name="T59" fmla="*/ 1010 h 1835"/>
                  <a:gd name="T60" fmla="*/ 1324 w 1836"/>
                  <a:gd name="T61" fmla="*/ 1138 h 1835"/>
                  <a:gd name="T62" fmla="*/ 1245 w 1836"/>
                  <a:gd name="T63" fmla="*/ 1244 h 1835"/>
                  <a:gd name="T64" fmla="*/ 1138 w 1836"/>
                  <a:gd name="T65" fmla="*/ 1329 h 1835"/>
                  <a:gd name="T66" fmla="*/ 1010 w 1836"/>
                  <a:gd name="T67" fmla="*/ 1372 h 1835"/>
                  <a:gd name="T68" fmla="*/ 915 w 1836"/>
                  <a:gd name="T69" fmla="*/ 1382 h 1835"/>
                  <a:gd name="T70" fmla="*/ 776 w 1836"/>
                  <a:gd name="T71" fmla="*/ 1361 h 1835"/>
                  <a:gd name="T72" fmla="*/ 654 w 1836"/>
                  <a:gd name="T73" fmla="*/ 1302 h 1835"/>
                  <a:gd name="T74" fmla="*/ 559 w 1836"/>
                  <a:gd name="T75" fmla="*/ 1212 h 1835"/>
                  <a:gd name="T76" fmla="*/ 490 w 1836"/>
                  <a:gd name="T77" fmla="*/ 1101 h 1835"/>
                  <a:gd name="T78" fmla="*/ 452 w 1836"/>
                  <a:gd name="T79" fmla="*/ 967 h 1835"/>
                  <a:gd name="T80" fmla="*/ 452 w 1836"/>
                  <a:gd name="T81" fmla="*/ 872 h 1835"/>
                  <a:gd name="T82" fmla="*/ 490 w 1836"/>
                  <a:gd name="T83" fmla="*/ 739 h 1835"/>
                  <a:gd name="T84" fmla="*/ 559 w 1836"/>
                  <a:gd name="T85" fmla="*/ 622 h 1835"/>
                  <a:gd name="T86" fmla="*/ 654 w 1836"/>
                  <a:gd name="T87" fmla="*/ 532 h 1835"/>
                  <a:gd name="T88" fmla="*/ 776 w 1836"/>
                  <a:gd name="T89" fmla="*/ 473 h 1835"/>
                  <a:gd name="T90" fmla="*/ 915 w 1836"/>
                  <a:gd name="T91" fmla="*/ 452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36" h="1835">
                    <a:moveTo>
                      <a:pt x="915" y="1834"/>
                    </a:moveTo>
                    <a:lnTo>
                      <a:pt x="915" y="1834"/>
                    </a:lnTo>
                    <a:lnTo>
                      <a:pt x="1010" y="1829"/>
                    </a:lnTo>
                    <a:lnTo>
                      <a:pt x="1101" y="1818"/>
                    </a:lnTo>
                    <a:lnTo>
                      <a:pt x="1191" y="1792"/>
                    </a:lnTo>
                    <a:lnTo>
                      <a:pt x="1271" y="1765"/>
                    </a:lnTo>
                    <a:lnTo>
                      <a:pt x="1356" y="1722"/>
                    </a:lnTo>
                    <a:lnTo>
                      <a:pt x="1430" y="1680"/>
                    </a:lnTo>
                    <a:lnTo>
                      <a:pt x="1500" y="1627"/>
                    </a:lnTo>
                    <a:lnTo>
                      <a:pt x="1563" y="1568"/>
                    </a:lnTo>
                    <a:lnTo>
                      <a:pt x="1622" y="1499"/>
                    </a:lnTo>
                    <a:lnTo>
                      <a:pt x="1675" y="1430"/>
                    </a:lnTo>
                    <a:lnTo>
                      <a:pt x="1723" y="1355"/>
                    </a:lnTo>
                    <a:lnTo>
                      <a:pt x="1760" y="1276"/>
                    </a:lnTo>
                    <a:lnTo>
                      <a:pt x="1792" y="1191"/>
                    </a:lnTo>
                    <a:lnTo>
                      <a:pt x="1813" y="1101"/>
                    </a:lnTo>
                    <a:lnTo>
                      <a:pt x="1829" y="1010"/>
                    </a:lnTo>
                    <a:lnTo>
                      <a:pt x="1835" y="920"/>
                    </a:lnTo>
                    <a:lnTo>
                      <a:pt x="1835" y="920"/>
                    </a:lnTo>
                    <a:lnTo>
                      <a:pt x="1829" y="824"/>
                    </a:lnTo>
                    <a:lnTo>
                      <a:pt x="1813" y="733"/>
                    </a:lnTo>
                    <a:lnTo>
                      <a:pt x="1792" y="643"/>
                    </a:lnTo>
                    <a:lnTo>
                      <a:pt x="1760" y="558"/>
                    </a:lnTo>
                    <a:lnTo>
                      <a:pt x="1723" y="479"/>
                    </a:lnTo>
                    <a:lnTo>
                      <a:pt x="1675" y="404"/>
                    </a:lnTo>
                    <a:lnTo>
                      <a:pt x="1622" y="335"/>
                    </a:lnTo>
                    <a:lnTo>
                      <a:pt x="1563" y="271"/>
                    </a:lnTo>
                    <a:lnTo>
                      <a:pt x="1500" y="207"/>
                    </a:lnTo>
                    <a:lnTo>
                      <a:pt x="1430" y="159"/>
                    </a:lnTo>
                    <a:lnTo>
                      <a:pt x="1356" y="112"/>
                    </a:lnTo>
                    <a:lnTo>
                      <a:pt x="1271" y="74"/>
                    </a:lnTo>
                    <a:lnTo>
                      <a:pt x="1191" y="42"/>
                    </a:lnTo>
                    <a:lnTo>
                      <a:pt x="1101" y="21"/>
                    </a:lnTo>
                    <a:lnTo>
                      <a:pt x="1010" y="5"/>
                    </a:lnTo>
                    <a:lnTo>
                      <a:pt x="915" y="0"/>
                    </a:lnTo>
                    <a:lnTo>
                      <a:pt x="915" y="0"/>
                    </a:lnTo>
                    <a:lnTo>
                      <a:pt x="825" y="5"/>
                    </a:lnTo>
                    <a:lnTo>
                      <a:pt x="734" y="21"/>
                    </a:lnTo>
                    <a:lnTo>
                      <a:pt x="644" y="42"/>
                    </a:lnTo>
                    <a:lnTo>
                      <a:pt x="559" y="74"/>
                    </a:lnTo>
                    <a:lnTo>
                      <a:pt x="479" y="112"/>
                    </a:lnTo>
                    <a:lnTo>
                      <a:pt x="405" y="159"/>
                    </a:lnTo>
                    <a:lnTo>
                      <a:pt x="335" y="207"/>
                    </a:lnTo>
                    <a:lnTo>
                      <a:pt x="267" y="271"/>
                    </a:lnTo>
                    <a:lnTo>
                      <a:pt x="208" y="335"/>
                    </a:lnTo>
                    <a:lnTo>
                      <a:pt x="155" y="404"/>
                    </a:lnTo>
                    <a:lnTo>
                      <a:pt x="112" y="479"/>
                    </a:lnTo>
                    <a:lnTo>
                      <a:pt x="70" y="558"/>
                    </a:lnTo>
                    <a:lnTo>
                      <a:pt x="43" y="643"/>
                    </a:lnTo>
                    <a:lnTo>
                      <a:pt x="17" y="733"/>
                    </a:lnTo>
                    <a:lnTo>
                      <a:pt x="6" y="824"/>
                    </a:lnTo>
                    <a:lnTo>
                      <a:pt x="0" y="920"/>
                    </a:lnTo>
                    <a:lnTo>
                      <a:pt x="0" y="920"/>
                    </a:lnTo>
                    <a:lnTo>
                      <a:pt x="6" y="1010"/>
                    </a:lnTo>
                    <a:lnTo>
                      <a:pt x="17" y="1101"/>
                    </a:lnTo>
                    <a:lnTo>
                      <a:pt x="43" y="1191"/>
                    </a:lnTo>
                    <a:lnTo>
                      <a:pt x="70" y="1276"/>
                    </a:lnTo>
                    <a:lnTo>
                      <a:pt x="112" y="1355"/>
                    </a:lnTo>
                    <a:lnTo>
                      <a:pt x="155" y="1430"/>
                    </a:lnTo>
                    <a:lnTo>
                      <a:pt x="208" y="1499"/>
                    </a:lnTo>
                    <a:lnTo>
                      <a:pt x="267" y="1568"/>
                    </a:lnTo>
                    <a:lnTo>
                      <a:pt x="335" y="1627"/>
                    </a:lnTo>
                    <a:lnTo>
                      <a:pt x="405" y="1680"/>
                    </a:lnTo>
                    <a:lnTo>
                      <a:pt x="479" y="1722"/>
                    </a:lnTo>
                    <a:lnTo>
                      <a:pt x="559" y="1765"/>
                    </a:lnTo>
                    <a:lnTo>
                      <a:pt x="644" y="1792"/>
                    </a:lnTo>
                    <a:lnTo>
                      <a:pt x="734" y="1818"/>
                    </a:lnTo>
                    <a:lnTo>
                      <a:pt x="825" y="1829"/>
                    </a:lnTo>
                    <a:lnTo>
                      <a:pt x="915" y="1834"/>
                    </a:lnTo>
                    <a:close/>
                    <a:moveTo>
                      <a:pt x="915" y="452"/>
                    </a:moveTo>
                    <a:lnTo>
                      <a:pt x="915" y="452"/>
                    </a:lnTo>
                    <a:lnTo>
                      <a:pt x="963" y="457"/>
                    </a:lnTo>
                    <a:lnTo>
                      <a:pt x="1010" y="462"/>
                    </a:lnTo>
                    <a:lnTo>
                      <a:pt x="1053" y="473"/>
                    </a:lnTo>
                    <a:lnTo>
                      <a:pt x="1096" y="489"/>
                    </a:lnTo>
                    <a:lnTo>
                      <a:pt x="1138" y="511"/>
                    </a:lnTo>
                    <a:lnTo>
                      <a:pt x="1175" y="532"/>
                    </a:lnTo>
                    <a:lnTo>
                      <a:pt x="1213" y="558"/>
                    </a:lnTo>
                    <a:lnTo>
                      <a:pt x="1245" y="590"/>
                    </a:lnTo>
                    <a:lnTo>
                      <a:pt x="1277" y="622"/>
                    </a:lnTo>
                    <a:lnTo>
                      <a:pt x="1303" y="659"/>
                    </a:lnTo>
                    <a:lnTo>
                      <a:pt x="1324" y="696"/>
                    </a:lnTo>
                    <a:lnTo>
                      <a:pt x="1345" y="739"/>
                    </a:lnTo>
                    <a:lnTo>
                      <a:pt x="1362" y="782"/>
                    </a:lnTo>
                    <a:lnTo>
                      <a:pt x="1372" y="824"/>
                    </a:lnTo>
                    <a:lnTo>
                      <a:pt x="1377" y="872"/>
                    </a:lnTo>
                    <a:lnTo>
                      <a:pt x="1383" y="920"/>
                    </a:lnTo>
                    <a:lnTo>
                      <a:pt x="1383" y="920"/>
                    </a:lnTo>
                    <a:lnTo>
                      <a:pt x="1377" y="967"/>
                    </a:lnTo>
                    <a:lnTo>
                      <a:pt x="1372" y="1010"/>
                    </a:lnTo>
                    <a:lnTo>
                      <a:pt x="1362" y="1058"/>
                    </a:lnTo>
                    <a:lnTo>
                      <a:pt x="1345" y="1101"/>
                    </a:lnTo>
                    <a:lnTo>
                      <a:pt x="1324" y="1138"/>
                    </a:lnTo>
                    <a:lnTo>
                      <a:pt x="1303" y="1180"/>
                    </a:lnTo>
                    <a:lnTo>
                      <a:pt x="1277" y="1212"/>
                    </a:lnTo>
                    <a:lnTo>
                      <a:pt x="1245" y="1244"/>
                    </a:lnTo>
                    <a:lnTo>
                      <a:pt x="1213" y="1276"/>
                    </a:lnTo>
                    <a:lnTo>
                      <a:pt x="1175" y="1302"/>
                    </a:lnTo>
                    <a:lnTo>
                      <a:pt x="1138" y="1329"/>
                    </a:lnTo>
                    <a:lnTo>
                      <a:pt x="1096" y="1345"/>
                    </a:lnTo>
                    <a:lnTo>
                      <a:pt x="1053" y="1361"/>
                    </a:lnTo>
                    <a:lnTo>
                      <a:pt x="1010" y="1372"/>
                    </a:lnTo>
                    <a:lnTo>
                      <a:pt x="963" y="1382"/>
                    </a:lnTo>
                    <a:lnTo>
                      <a:pt x="915" y="1382"/>
                    </a:lnTo>
                    <a:lnTo>
                      <a:pt x="915" y="1382"/>
                    </a:lnTo>
                    <a:lnTo>
                      <a:pt x="867" y="1382"/>
                    </a:lnTo>
                    <a:lnTo>
                      <a:pt x="825" y="1372"/>
                    </a:lnTo>
                    <a:lnTo>
                      <a:pt x="776" y="1361"/>
                    </a:lnTo>
                    <a:lnTo>
                      <a:pt x="734" y="1345"/>
                    </a:lnTo>
                    <a:lnTo>
                      <a:pt x="697" y="1329"/>
                    </a:lnTo>
                    <a:lnTo>
                      <a:pt x="654" y="1302"/>
                    </a:lnTo>
                    <a:lnTo>
                      <a:pt x="623" y="1276"/>
                    </a:lnTo>
                    <a:lnTo>
                      <a:pt x="585" y="1244"/>
                    </a:lnTo>
                    <a:lnTo>
                      <a:pt x="559" y="1212"/>
                    </a:lnTo>
                    <a:lnTo>
                      <a:pt x="532" y="1180"/>
                    </a:lnTo>
                    <a:lnTo>
                      <a:pt x="505" y="1138"/>
                    </a:lnTo>
                    <a:lnTo>
                      <a:pt x="490" y="1101"/>
                    </a:lnTo>
                    <a:lnTo>
                      <a:pt x="474" y="1058"/>
                    </a:lnTo>
                    <a:lnTo>
                      <a:pt x="463" y="1010"/>
                    </a:lnTo>
                    <a:lnTo>
                      <a:pt x="452" y="967"/>
                    </a:lnTo>
                    <a:lnTo>
                      <a:pt x="452" y="920"/>
                    </a:lnTo>
                    <a:lnTo>
                      <a:pt x="452" y="920"/>
                    </a:lnTo>
                    <a:lnTo>
                      <a:pt x="452" y="872"/>
                    </a:lnTo>
                    <a:lnTo>
                      <a:pt x="463" y="824"/>
                    </a:lnTo>
                    <a:lnTo>
                      <a:pt x="474" y="782"/>
                    </a:lnTo>
                    <a:lnTo>
                      <a:pt x="490" y="739"/>
                    </a:lnTo>
                    <a:lnTo>
                      <a:pt x="505" y="696"/>
                    </a:lnTo>
                    <a:lnTo>
                      <a:pt x="532" y="659"/>
                    </a:lnTo>
                    <a:lnTo>
                      <a:pt x="559" y="622"/>
                    </a:lnTo>
                    <a:lnTo>
                      <a:pt x="585" y="590"/>
                    </a:lnTo>
                    <a:lnTo>
                      <a:pt x="623" y="558"/>
                    </a:lnTo>
                    <a:lnTo>
                      <a:pt x="654" y="532"/>
                    </a:lnTo>
                    <a:lnTo>
                      <a:pt x="697" y="511"/>
                    </a:lnTo>
                    <a:lnTo>
                      <a:pt x="734" y="489"/>
                    </a:lnTo>
                    <a:lnTo>
                      <a:pt x="776" y="473"/>
                    </a:lnTo>
                    <a:lnTo>
                      <a:pt x="825" y="462"/>
                    </a:lnTo>
                    <a:lnTo>
                      <a:pt x="867" y="457"/>
                    </a:lnTo>
                    <a:lnTo>
                      <a:pt x="915" y="452"/>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24">
                <a:extLst>
                  <a:ext uri="{FF2B5EF4-FFF2-40B4-BE49-F238E27FC236}">
                    <a16:creationId xmlns:a16="http://schemas.microsoft.com/office/drawing/2014/main" id="{72EA2FDB-E392-BB40-BB72-CA5C3EED90F8}"/>
                  </a:ext>
                </a:extLst>
              </p:cNvPr>
              <p:cNvSpPr>
                <a:spLocks noChangeArrowheads="1"/>
              </p:cNvSpPr>
              <p:nvPr/>
            </p:nvSpPr>
            <p:spPr bwMode="auto">
              <a:xfrm>
                <a:off x="1631950" y="1627188"/>
                <a:ext cx="163513" cy="612775"/>
              </a:xfrm>
              <a:custGeom>
                <a:avLst/>
                <a:gdLst>
                  <a:gd name="T0" fmla="*/ 0 w 453"/>
                  <a:gd name="T1" fmla="*/ 1701 h 1702"/>
                  <a:gd name="T2" fmla="*/ 452 w 453"/>
                  <a:gd name="T3" fmla="*/ 1701 h 1702"/>
                  <a:gd name="T4" fmla="*/ 452 w 453"/>
                  <a:gd name="T5" fmla="*/ 0 h 1702"/>
                  <a:gd name="T6" fmla="*/ 0 w 453"/>
                  <a:gd name="T7" fmla="*/ 0 h 1702"/>
                  <a:gd name="T8" fmla="*/ 0 w 453"/>
                  <a:gd name="T9" fmla="*/ 1701 h 1702"/>
                </a:gdLst>
                <a:ahLst/>
                <a:cxnLst>
                  <a:cxn ang="0">
                    <a:pos x="T0" y="T1"/>
                  </a:cxn>
                  <a:cxn ang="0">
                    <a:pos x="T2" y="T3"/>
                  </a:cxn>
                  <a:cxn ang="0">
                    <a:pos x="T4" y="T5"/>
                  </a:cxn>
                  <a:cxn ang="0">
                    <a:pos x="T6" y="T7"/>
                  </a:cxn>
                  <a:cxn ang="0">
                    <a:pos x="T8" y="T9"/>
                  </a:cxn>
                </a:cxnLst>
                <a:rect l="0" t="0" r="r" b="b"/>
                <a:pathLst>
                  <a:path w="453" h="1702">
                    <a:moveTo>
                      <a:pt x="0" y="1701"/>
                    </a:moveTo>
                    <a:lnTo>
                      <a:pt x="452" y="1701"/>
                    </a:lnTo>
                    <a:lnTo>
                      <a:pt x="452" y="0"/>
                    </a:lnTo>
                    <a:lnTo>
                      <a:pt x="0" y="0"/>
                    </a:lnTo>
                    <a:lnTo>
                      <a:pt x="0" y="170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25">
                <a:extLst>
                  <a:ext uri="{FF2B5EF4-FFF2-40B4-BE49-F238E27FC236}">
                    <a16:creationId xmlns:a16="http://schemas.microsoft.com/office/drawing/2014/main" id="{208FFE8C-A5D5-3D4B-98AA-79C0E857B96D}"/>
                  </a:ext>
                </a:extLst>
              </p:cNvPr>
              <p:cNvSpPr>
                <a:spLocks noChangeArrowheads="1"/>
              </p:cNvSpPr>
              <p:nvPr/>
            </p:nvSpPr>
            <p:spPr bwMode="auto">
              <a:xfrm>
                <a:off x="2132013" y="1119188"/>
                <a:ext cx="612775" cy="163512"/>
              </a:xfrm>
              <a:custGeom>
                <a:avLst/>
                <a:gdLst>
                  <a:gd name="T0" fmla="*/ 1701 w 1702"/>
                  <a:gd name="T1" fmla="*/ 0 h 453"/>
                  <a:gd name="T2" fmla="*/ 0 w 1702"/>
                  <a:gd name="T3" fmla="*/ 0 h 453"/>
                  <a:gd name="T4" fmla="*/ 0 w 1702"/>
                  <a:gd name="T5" fmla="*/ 452 h 453"/>
                  <a:gd name="T6" fmla="*/ 1701 w 1702"/>
                  <a:gd name="T7" fmla="*/ 452 h 453"/>
                  <a:gd name="T8" fmla="*/ 1701 w 1702"/>
                  <a:gd name="T9" fmla="*/ 0 h 453"/>
                </a:gdLst>
                <a:ahLst/>
                <a:cxnLst>
                  <a:cxn ang="0">
                    <a:pos x="T0" y="T1"/>
                  </a:cxn>
                  <a:cxn ang="0">
                    <a:pos x="T2" y="T3"/>
                  </a:cxn>
                  <a:cxn ang="0">
                    <a:pos x="T4" y="T5"/>
                  </a:cxn>
                  <a:cxn ang="0">
                    <a:pos x="T6" y="T7"/>
                  </a:cxn>
                  <a:cxn ang="0">
                    <a:pos x="T8" y="T9"/>
                  </a:cxn>
                </a:cxnLst>
                <a:rect l="0" t="0" r="r" b="b"/>
                <a:pathLst>
                  <a:path w="1702" h="453">
                    <a:moveTo>
                      <a:pt x="1701" y="0"/>
                    </a:moveTo>
                    <a:lnTo>
                      <a:pt x="0" y="0"/>
                    </a:lnTo>
                    <a:lnTo>
                      <a:pt x="0" y="452"/>
                    </a:lnTo>
                    <a:lnTo>
                      <a:pt x="1701" y="452"/>
                    </a:lnTo>
                    <a:lnTo>
                      <a:pt x="170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26">
                <a:extLst>
                  <a:ext uri="{FF2B5EF4-FFF2-40B4-BE49-F238E27FC236}">
                    <a16:creationId xmlns:a16="http://schemas.microsoft.com/office/drawing/2014/main" id="{A087EF4C-FDEB-E94F-AD3E-D8EDDA702458}"/>
                  </a:ext>
                </a:extLst>
              </p:cNvPr>
              <p:cNvSpPr>
                <a:spLocks noChangeArrowheads="1"/>
              </p:cNvSpPr>
              <p:nvPr/>
            </p:nvSpPr>
            <p:spPr bwMode="auto">
              <a:xfrm>
                <a:off x="1981200" y="1435100"/>
                <a:ext cx="547688" cy="549275"/>
              </a:xfrm>
              <a:custGeom>
                <a:avLst/>
                <a:gdLst>
                  <a:gd name="T0" fmla="*/ 319 w 1521"/>
                  <a:gd name="T1" fmla="*/ 0 h 1527"/>
                  <a:gd name="T2" fmla="*/ 0 w 1521"/>
                  <a:gd name="T3" fmla="*/ 319 h 1527"/>
                  <a:gd name="T4" fmla="*/ 1201 w 1521"/>
                  <a:gd name="T5" fmla="*/ 1526 h 1527"/>
                  <a:gd name="T6" fmla="*/ 1520 w 1521"/>
                  <a:gd name="T7" fmla="*/ 1202 h 1527"/>
                  <a:gd name="T8" fmla="*/ 319 w 1521"/>
                  <a:gd name="T9" fmla="*/ 0 h 1527"/>
                </a:gdLst>
                <a:ahLst/>
                <a:cxnLst>
                  <a:cxn ang="0">
                    <a:pos x="T0" y="T1"/>
                  </a:cxn>
                  <a:cxn ang="0">
                    <a:pos x="T2" y="T3"/>
                  </a:cxn>
                  <a:cxn ang="0">
                    <a:pos x="T4" y="T5"/>
                  </a:cxn>
                  <a:cxn ang="0">
                    <a:pos x="T6" y="T7"/>
                  </a:cxn>
                  <a:cxn ang="0">
                    <a:pos x="T8" y="T9"/>
                  </a:cxn>
                </a:cxnLst>
                <a:rect l="0" t="0" r="r" b="b"/>
                <a:pathLst>
                  <a:path w="1521" h="1527">
                    <a:moveTo>
                      <a:pt x="319" y="0"/>
                    </a:moveTo>
                    <a:lnTo>
                      <a:pt x="0" y="319"/>
                    </a:lnTo>
                    <a:lnTo>
                      <a:pt x="1201" y="1526"/>
                    </a:lnTo>
                    <a:lnTo>
                      <a:pt x="1520" y="1202"/>
                    </a:lnTo>
                    <a:lnTo>
                      <a:pt x="31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65" name="Group 164">
            <a:extLst>
              <a:ext uri="{FF2B5EF4-FFF2-40B4-BE49-F238E27FC236}">
                <a16:creationId xmlns:a16="http://schemas.microsoft.com/office/drawing/2014/main" id="{7052E593-9172-9B43-88D4-509E1DED1755}"/>
              </a:ext>
            </a:extLst>
          </p:cNvPr>
          <p:cNvGrpSpPr>
            <a:grpSpLocks noChangeAspect="1"/>
          </p:cNvGrpSpPr>
          <p:nvPr/>
        </p:nvGrpSpPr>
        <p:grpSpPr>
          <a:xfrm>
            <a:off x="5873930" y="3557238"/>
            <a:ext cx="457200" cy="457200"/>
            <a:chOff x="9752013" y="1371441"/>
            <a:chExt cx="1828959" cy="1828959"/>
          </a:xfrm>
        </p:grpSpPr>
        <p:sp>
          <p:nvSpPr>
            <p:cNvPr id="166" name="Oval 165">
              <a:extLst>
                <a:ext uri="{FF2B5EF4-FFF2-40B4-BE49-F238E27FC236}">
                  <a16:creationId xmlns:a16="http://schemas.microsoft.com/office/drawing/2014/main" id="{ACC8FD22-4EF9-E34D-89A2-2D219D7D1979}"/>
                </a:ext>
              </a:extLst>
            </p:cNvPr>
            <p:cNvSpPr/>
            <p:nvPr/>
          </p:nvSpPr>
          <p:spPr>
            <a:xfrm>
              <a:off x="9752013" y="1371441"/>
              <a:ext cx="1828959" cy="1828959"/>
            </a:xfrm>
            <a:prstGeom prst="ellipse">
              <a:avLst/>
            </a:prstGeom>
            <a:solidFill>
              <a:schemeClr val="accent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67" name="Group 166">
              <a:extLst>
                <a:ext uri="{FF2B5EF4-FFF2-40B4-BE49-F238E27FC236}">
                  <a16:creationId xmlns:a16="http://schemas.microsoft.com/office/drawing/2014/main" id="{79E347C7-1D12-C44F-87F7-F54B6DED4C79}"/>
                </a:ext>
              </a:extLst>
            </p:cNvPr>
            <p:cNvGrpSpPr/>
            <p:nvPr/>
          </p:nvGrpSpPr>
          <p:grpSpPr>
            <a:xfrm>
              <a:off x="10098490" y="1720432"/>
              <a:ext cx="1154290" cy="1153784"/>
              <a:chOff x="477838" y="30163"/>
              <a:chExt cx="3621087" cy="3619500"/>
            </a:xfrm>
            <a:solidFill>
              <a:schemeClr val="bg1"/>
            </a:solidFill>
          </p:grpSpPr>
          <p:sp>
            <p:nvSpPr>
              <p:cNvPr id="168" name="Freeform 19">
                <a:extLst>
                  <a:ext uri="{FF2B5EF4-FFF2-40B4-BE49-F238E27FC236}">
                    <a16:creationId xmlns:a16="http://schemas.microsoft.com/office/drawing/2014/main" id="{D0D25DA7-4DED-C341-BE5B-0F2504AAC9B2}"/>
                  </a:ext>
                </a:extLst>
              </p:cNvPr>
              <p:cNvSpPr>
                <a:spLocks noChangeArrowheads="1"/>
              </p:cNvSpPr>
              <p:nvPr/>
            </p:nvSpPr>
            <p:spPr bwMode="auto">
              <a:xfrm>
                <a:off x="477838" y="30163"/>
                <a:ext cx="3621087" cy="3619500"/>
              </a:xfrm>
              <a:custGeom>
                <a:avLst/>
                <a:gdLst>
                  <a:gd name="T0" fmla="*/ 4641 w 10059"/>
                  <a:gd name="T1" fmla="*/ 11 h 10054"/>
                  <a:gd name="T2" fmla="*/ 3774 w 10059"/>
                  <a:gd name="T3" fmla="*/ 160 h 10054"/>
                  <a:gd name="T4" fmla="*/ 2632 w 10059"/>
                  <a:gd name="T5" fmla="*/ 606 h 10054"/>
                  <a:gd name="T6" fmla="*/ 1648 w 10059"/>
                  <a:gd name="T7" fmla="*/ 1302 h 10054"/>
                  <a:gd name="T8" fmla="*/ 861 w 10059"/>
                  <a:gd name="T9" fmla="*/ 2217 h 10054"/>
                  <a:gd name="T10" fmla="*/ 309 w 10059"/>
                  <a:gd name="T11" fmla="*/ 3296 h 10054"/>
                  <a:gd name="T12" fmla="*/ 43 w 10059"/>
                  <a:gd name="T13" fmla="*/ 4386 h 10054"/>
                  <a:gd name="T14" fmla="*/ 0 w 10059"/>
                  <a:gd name="T15" fmla="*/ 5029 h 10054"/>
                  <a:gd name="T16" fmla="*/ 27 w 10059"/>
                  <a:gd name="T17" fmla="*/ 5540 h 10054"/>
                  <a:gd name="T18" fmla="*/ 228 w 10059"/>
                  <a:gd name="T19" fmla="*/ 6523 h 10054"/>
                  <a:gd name="T20" fmla="*/ 729 w 10059"/>
                  <a:gd name="T21" fmla="*/ 7634 h 10054"/>
                  <a:gd name="T22" fmla="*/ 1472 w 10059"/>
                  <a:gd name="T23" fmla="*/ 8581 h 10054"/>
                  <a:gd name="T24" fmla="*/ 2424 w 10059"/>
                  <a:gd name="T25" fmla="*/ 9325 h 10054"/>
                  <a:gd name="T26" fmla="*/ 3535 w 10059"/>
                  <a:gd name="T27" fmla="*/ 9830 h 10054"/>
                  <a:gd name="T28" fmla="*/ 4513 w 10059"/>
                  <a:gd name="T29" fmla="*/ 10027 h 10054"/>
                  <a:gd name="T30" fmla="*/ 5029 w 10059"/>
                  <a:gd name="T31" fmla="*/ 10053 h 10054"/>
                  <a:gd name="T32" fmla="*/ 5672 w 10059"/>
                  <a:gd name="T33" fmla="*/ 10016 h 10054"/>
                  <a:gd name="T34" fmla="*/ 6757 w 10059"/>
                  <a:gd name="T35" fmla="*/ 9750 h 10054"/>
                  <a:gd name="T36" fmla="*/ 7841 w 10059"/>
                  <a:gd name="T37" fmla="*/ 9198 h 10054"/>
                  <a:gd name="T38" fmla="*/ 8750 w 10059"/>
                  <a:gd name="T39" fmla="*/ 8411 h 10054"/>
                  <a:gd name="T40" fmla="*/ 9452 w 10059"/>
                  <a:gd name="T41" fmla="*/ 7422 h 10054"/>
                  <a:gd name="T42" fmla="*/ 9898 w 10059"/>
                  <a:gd name="T43" fmla="*/ 6284 h 10054"/>
                  <a:gd name="T44" fmla="*/ 10042 w 10059"/>
                  <a:gd name="T45" fmla="*/ 5412 h 10054"/>
                  <a:gd name="T46" fmla="*/ 10058 w 10059"/>
                  <a:gd name="T47" fmla="*/ 4897 h 10054"/>
                  <a:gd name="T48" fmla="*/ 10000 w 10059"/>
                  <a:gd name="T49" fmla="*/ 4264 h 10054"/>
                  <a:gd name="T50" fmla="*/ 9665 w 10059"/>
                  <a:gd name="T51" fmla="*/ 3067 h 10054"/>
                  <a:gd name="T52" fmla="*/ 9058 w 10059"/>
                  <a:gd name="T53" fmla="*/ 2020 h 10054"/>
                  <a:gd name="T54" fmla="*/ 8229 w 10059"/>
                  <a:gd name="T55" fmla="*/ 1149 h 10054"/>
                  <a:gd name="T56" fmla="*/ 7209 w 10059"/>
                  <a:gd name="T57" fmla="*/ 494 h 10054"/>
                  <a:gd name="T58" fmla="*/ 6045 w 10059"/>
                  <a:gd name="T59" fmla="*/ 101 h 10054"/>
                  <a:gd name="T60" fmla="*/ 5289 w 10059"/>
                  <a:gd name="T61" fmla="*/ 5 h 10054"/>
                  <a:gd name="T62" fmla="*/ 4795 w 10059"/>
                  <a:gd name="T63" fmla="*/ 9628 h 10054"/>
                  <a:gd name="T64" fmla="*/ 3663 w 10059"/>
                  <a:gd name="T65" fmla="*/ 9431 h 10054"/>
                  <a:gd name="T66" fmla="*/ 2642 w 10059"/>
                  <a:gd name="T67" fmla="*/ 8969 h 10054"/>
                  <a:gd name="T68" fmla="*/ 1770 w 10059"/>
                  <a:gd name="T69" fmla="*/ 8283 h 10054"/>
                  <a:gd name="T70" fmla="*/ 1090 w 10059"/>
                  <a:gd name="T71" fmla="*/ 7416 h 10054"/>
                  <a:gd name="T72" fmla="*/ 627 w 10059"/>
                  <a:gd name="T73" fmla="*/ 6396 h 10054"/>
                  <a:gd name="T74" fmla="*/ 425 w 10059"/>
                  <a:gd name="T75" fmla="*/ 5264 h 10054"/>
                  <a:gd name="T76" fmla="*/ 473 w 10059"/>
                  <a:gd name="T77" fmla="*/ 4328 h 10054"/>
                  <a:gd name="T78" fmla="*/ 782 w 10059"/>
                  <a:gd name="T79" fmla="*/ 3233 h 10054"/>
                  <a:gd name="T80" fmla="*/ 1340 w 10059"/>
                  <a:gd name="T81" fmla="*/ 2270 h 10054"/>
                  <a:gd name="T82" fmla="*/ 2100 w 10059"/>
                  <a:gd name="T83" fmla="*/ 1473 h 10054"/>
                  <a:gd name="T84" fmla="*/ 3036 w 10059"/>
                  <a:gd name="T85" fmla="*/ 872 h 10054"/>
                  <a:gd name="T86" fmla="*/ 4104 w 10059"/>
                  <a:gd name="T87" fmla="*/ 510 h 10054"/>
                  <a:gd name="T88" fmla="*/ 5029 w 10059"/>
                  <a:gd name="T89" fmla="*/ 420 h 10054"/>
                  <a:gd name="T90" fmla="*/ 6183 w 10059"/>
                  <a:gd name="T91" fmla="*/ 563 h 10054"/>
                  <a:gd name="T92" fmla="*/ 7224 w 10059"/>
                  <a:gd name="T93" fmla="*/ 973 h 10054"/>
                  <a:gd name="T94" fmla="*/ 8128 w 10059"/>
                  <a:gd name="T95" fmla="*/ 1616 h 10054"/>
                  <a:gd name="T96" fmla="*/ 8851 w 10059"/>
                  <a:gd name="T97" fmla="*/ 2451 h 10054"/>
                  <a:gd name="T98" fmla="*/ 9356 w 10059"/>
                  <a:gd name="T99" fmla="*/ 3445 h 10054"/>
                  <a:gd name="T100" fmla="*/ 9617 w 10059"/>
                  <a:gd name="T101" fmla="*/ 4556 h 10054"/>
                  <a:gd name="T102" fmla="*/ 9617 w 10059"/>
                  <a:gd name="T103" fmla="*/ 5497 h 10054"/>
                  <a:gd name="T104" fmla="*/ 9356 w 10059"/>
                  <a:gd name="T105" fmla="*/ 6608 h 10054"/>
                  <a:gd name="T106" fmla="*/ 8851 w 10059"/>
                  <a:gd name="T107" fmla="*/ 7602 h 10054"/>
                  <a:gd name="T108" fmla="*/ 8128 w 10059"/>
                  <a:gd name="T109" fmla="*/ 8437 h 10054"/>
                  <a:gd name="T110" fmla="*/ 7224 w 10059"/>
                  <a:gd name="T111" fmla="*/ 9081 h 10054"/>
                  <a:gd name="T112" fmla="*/ 6183 w 10059"/>
                  <a:gd name="T113" fmla="*/ 9490 h 10054"/>
                  <a:gd name="T114" fmla="*/ 5029 w 10059"/>
                  <a:gd name="T115" fmla="*/ 9639 h 100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059" h="10054">
                    <a:moveTo>
                      <a:pt x="5029" y="0"/>
                    </a:moveTo>
                    <a:lnTo>
                      <a:pt x="5029" y="0"/>
                    </a:lnTo>
                    <a:lnTo>
                      <a:pt x="4901" y="0"/>
                    </a:lnTo>
                    <a:lnTo>
                      <a:pt x="4769" y="5"/>
                    </a:lnTo>
                    <a:lnTo>
                      <a:pt x="4641" y="11"/>
                    </a:lnTo>
                    <a:lnTo>
                      <a:pt x="4513" y="27"/>
                    </a:lnTo>
                    <a:lnTo>
                      <a:pt x="4391" y="37"/>
                    </a:lnTo>
                    <a:lnTo>
                      <a:pt x="4264" y="58"/>
                    </a:lnTo>
                    <a:lnTo>
                      <a:pt x="4014" y="101"/>
                    </a:lnTo>
                    <a:lnTo>
                      <a:pt x="3774" y="160"/>
                    </a:lnTo>
                    <a:lnTo>
                      <a:pt x="3535" y="224"/>
                    </a:lnTo>
                    <a:lnTo>
                      <a:pt x="3301" y="303"/>
                    </a:lnTo>
                    <a:lnTo>
                      <a:pt x="3073" y="394"/>
                    </a:lnTo>
                    <a:lnTo>
                      <a:pt x="2849" y="494"/>
                    </a:lnTo>
                    <a:lnTo>
                      <a:pt x="2632" y="606"/>
                    </a:lnTo>
                    <a:lnTo>
                      <a:pt x="2424" y="729"/>
                    </a:lnTo>
                    <a:lnTo>
                      <a:pt x="2217" y="856"/>
                    </a:lnTo>
                    <a:lnTo>
                      <a:pt x="2020" y="999"/>
                    </a:lnTo>
                    <a:lnTo>
                      <a:pt x="1829" y="1149"/>
                    </a:lnTo>
                    <a:lnTo>
                      <a:pt x="1648" y="1302"/>
                    </a:lnTo>
                    <a:lnTo>
                      <a:pt x="1472" y="1473"/>
                    </a:lnTo>
                    <a:lnTo>
                      <a:pt x="1308" y="1648"/>
                    </a:lnTo>
                    <a:lnTo>
                      <a:pt x="1148" y="1829"/>
                    </a:lnTo>
                    <a:lnTo>
                      <a:pt x="999" y="2020"/>
                    </a:lnTo>
                    <a:lnTo>
                      <a:pt x="861" y="2217"/>
                    </a:lnTo>
                    <a:lnTo>
                      <a:pt x="729" y="2419"/>
                    </a:lnTo>
                    <a:lnTo>
                      <a:pt x="606" y="2632"/>
                    </a:lnTo>
                    <a:lnTo>
                      <a:pt x="500" y="2849"/>
                    </a:lnTo>
                    <a:lnTo>
                      <a:pt x="399" y="3067"/>
                    </a:lnTo>
                    <a:lnTo>
                      <a:pt x="309" y="3296"/>
                    </a:lnTo>
                    <a:lnTo>
                      <a:pt x="228" y="3530"/>
                    </a:lnTo>
                    <a:lnTo>
                      <a:pt x="160" y="3770"/>
                    </a:lnTo>
                    <a:lnTo>
                      <a:pt x="101" y="4014"/>
                    </a:lnTo>
                    <a:lnTo>
                      <a:pt x="58" y="4264"/>
                    </a:lnTo>
                    <a:lnTo>
                      <a:pt x="43" y="4386"/>
                    </a:lnTo>
                    <a:lnTo>
                      <a:pt x="27" y="4514"/>
                    </a:lnTo>
                    <a:lnTo>
                      <a:pt x="16" y="4641"/>
                    </a:lnTo>
                    <a:lnTo>
                      <a:pt x="5" y="4769"/>
                    </a:lnTo>
                    <a:lnTo>
                      <a:pt x="5" y="4897"/>
                    </a:lnTo>
                    <a:lnTo>
                      <a:pt x="0" y="5029"/>
                    </a:lnTo>
                    <a:lnTo>
                      <a:pt x="0" y="5029"/>
                    </a:lnTo>
                    <a:lnTo>
                      <a:pt x="5" y="5157"/>
                    </a:lnTo>
                    <a:lnTo>
                      <a:pt x="5" y="5285"/>
                    </a:lnTo>
                    <a:lnTo>
                      <a:pt x="16" y="5412"/>
                    </a:lnTo>
                    <a:lnTo>
                      <a:pt x="27" y="5540"/>
                    </a:lnTo>
                    <a:lnTo>
                      <a:pt x="43" y="5667"/>
                    </a:lnTo>
                    <a:lnTo>
                      <a:pt x="58" y="5795"/>
                    </a:lnTo>
                    <a:lnTo>
                      <a:pt x="101" y="6040"/>
                    </a:lnTo>
                    <a:lnTo>
                      <a:pt x="160" y="6284"/>
                    </a:lnTo>
                    <a:lnTo>
                      <a:pt x="228" y="6523"/>
                    </a:lnTo>
                    <a:lnTo>
                      <a:pt x="309" y="6757"/>
                    </a:lnTo>
                    <a:lnTo>
                      <a:pt x="399" y="6986"/>
                    </a:lnTo>
                    <a:lnTo>
                      <a:pt x="500" y="7209"/>
                    </a:lnTo>
                    <a:lnTo>
                      <a:pt x="606" y="7422"/>
                    </a:lnTo>
                    <a:lnTo>
                      <a:pt x="729" y="7634"/>
                    </a:lnTo>
                    <a:lnTo>
                      <a:pt x="861" y="7836"/>
                    </a:lnTo>
                    <a:lnTo>
                      <a:pt x="999" y="8033"/>
                    </a:lnTo>
                    <a:lnTo>
                      <a:pt x="1148" y="8224"/>
                    </a:lnTo>
                    <a:lnTo>
                      <a:pt x="1308" y="8411"/>
                    </a:lnTo>
                    <a:lnTo>
                      <a:pt x="1472" y="8581"/>
                    </a:lnTo>
                    <a:lnTo>
                      <a:pt x="1648" y="8751"/>
                    </a:lnTo>
                    <a:lnTo>
                      <a:pt x="1829" y="8905"/>
                    </a:lnTo>
                    <a:lnTo>
                      <a:pt x="2020" y="9054"/>
                    </a:lnTo>
                    <a:lnTo>
                      <a:pt x="2217" y="9198"/>
                    </a:lnTo>
                    <a:lnTo>
                      <a:pt x="2424" y="9325"/>
                    </a:lnTo>
                    <a:lnTo>
                      <a:pt x="2632" y="9447"/>
                    </a:lnTo>
                    <a:lnTo>
                      <a:pt x="2849" y="9559"/>
                    </a:lnTo>
                    <a:lnTo>
                      <a:pt x="3073" y="9660"/>
                    </a:lnTo>
                    <a:lnTo>
                      <a:pt x="3301" y="9750"/>
                    </a:lnTo>
                    <a:lnTo>
                      <a:pt x="3535" y="9830"/>
                    </a:lnTo>
                    <a:lnTo>
                      <a:pt x="3774" y="9899"/>
                    </a:lnTo>
                    <a:lnTo>
                      <a:pt x="4014" y="9952"/>
                    </a:lnTo>
                    <a:lnTo>
                      <a:pt x="4264" y="9995"/>
                    </a:lnTo>
                    <a:lnTo>
                      <a:pt x="4391" y="10016"/>
                    </a:lnTo>
                    <a:lnTo>
                      <a:pt x="4513" y="10027"/>
                    </a:lnTo>
                    <a:lnTo>
                      <a:pt x="4641" y="10043"/>
                    </a:lnTo>
                    <a:lnTo>
                      <a:pt x="4769" y="10048"/>
                    </a:lnTo>
                    <a:lnTo>
                      <a:pt x="4901" y="10053"/>
                    </a:lnTo>
                    <a:lnTo>
                      <a:pt x="5029" y="10053"/>
                    </a:lnTo>
                    <a:lnTo>
                      <a:pt x="5029" y="10053"/>
                    </a:lnTo>
                    <a:lnTo>
                      <a:pt x="5157" y="10053"/>
                    </a:lnTo>
                    <a:lnTo>
                      <a:pt x="5289" y="10048"/>
                    </a:lnTo>
                    <a:lnTo>
                      <a:pt x="5417" y="10043"/>
                    </a:lnTo>
                    <a:lnTo>
                      <a:pt x="5545" y="10027"/>
                    </a:lnTo>
                    <a:lnTo>
                      <a:pt x="5672" y="10016"/>
                    </a:lnTo>
                    <a:lnTo>
                      <a:pt x="5794" y="9995"/>
                    </a:lnTo>
                    <a:lnTo>
                      <a:pt x="6045" y="9952"/>
                    </a:lnTo>
                    <a:lnTo>
                      <a:pt x="6284" y="9899"/>
                    </a:lnTo>
                    <a:lnTo>
                      <a:pt x="6523" y="9830"/>
                    </a:lnTo>
                    <a:lnTo>
                      <a:pt x="6757" y="9750"/>
                    </a:lnTo>
                    <a:lnTo>
                      <a:pt x="6985" y="9660"/>
                    </a:lnTo>
                    <a:lnTo>
                      <a:pt x="7209" y="9559"/>
                    </a:lnTo>
                    <a:lnTo>
                      <a:pt x="7426" y="9447"/>
                    </a:lnTo>
                    <a:lnTo>
                      <a:pt x="7639" y="9325"/>
                    </a:lnTo>
                    <a:lnTo>
                      <a:pt x="7841" y="9198"/>
                    </a:lnTo>
                    <a:lnTo>
                      <a:pt x="8038" y="9054"/>
                    </a:lnTo>
                    <a:lnTo>
                      <a:pt x="8229" y="8905"/>
                    </a:lnTo>
                    <a:lnTo>
                      <a:pt x="8410" y="8751"/>
                    </a:lnTo>
                    <a:lnTo>
                      <a:pt x="8585" y="8581"/>
                    </a:lnTo>
                    <a:lnTo>
                      <a:pt x="8750" y="8411"/>
                    </a:lnTo>
                    <a:lnTo>
                      <a:pt x="8909" y="8224"/>
                    </a:lnTo>
                    <a:lnTo>
                      <a:pt x="9058" y="8033"/>
                    </a:lnTo>
                    <a:lnTo>
                      <a:pt x="9197" y="7836"/>
                    </a:lnTo>
                    <a:lnTo>
                      <a:pt x="9330" y="7634"/>
                    </a:lnTo>
                    <a:lnTo>
                      <a:pt x="9452" y="7422"/>
                    </a:lnTo>
                    <a:lnTo>
                      <a:pt x="9563" y="7209"/>
                    </a:lnTo>
                    <a:lnTo>
                      <a:pt x="9665" y="6986"/>
                    </a:lnTo>
                    <a:lnTo>
                      <a:pt x="9755" y="6757"/>
                    </a:lnTo>
                    <a:lnTo>
                      <a:pt x="9829" y="6523"/>
                    </a:lnTo>
                    <a:lnTo>
                      <a:pt x="9898" y="6284"/>
                    </a:lnTo>
                    <a:lnTo>
                      <a:pt x="9957" y="6040"/>
                    </a:lnTo>
                    <a:lnTo>
                      <a:pt x="10000" y="5795"/>
                    </a:lnTo>
                    <a:lnTo>
                      <a:pt x="10015" y="5667"/>
                    </a:lnTo>
                    <a:lnTo>
                      <a:pt x="10032" y="5540"/>
                    </a:lnTo>
                    <a:lnTo>
                      <a:pt x="10042" y="5412"/>
                    </a:lnTo>
                    <a:lnTo>
                      <a:pt x="10053" y="5285"/>
                    </a:lnTo>
                    <a:lnTo>
                      <a:pt x="10058" y="5157"/>
                    </a:lnTo>
                    <a:lnTo>
                      <a:pt x="10058" y="5029"/>
                    </a:lnTo>
                    <a:lnTo>
                      <a:pt x="10058" y="5029"/>
                    </a:lnTo>
                    <a:lnTo>
                      <a:pt x="10058" y="4897"/>
                    </a:lnTo>
                    <a:lnTo>
                      <a:pt x="10053" y="4769"/>
                    </a:lnTo>
                    <a:lnTo>
                      <a:pt x="10042" y="4641"/>
                    </a:lnTo>
                    <a:lnTo>
                      <a:pt x="10032" y="4514"/>
                    </a:lnTo>
                    <a:lnTo>
                      <a:pt x="10015" y="4386"/>
                    </a:lnTo>
                    <a:lnTo>
                      <a:pt x="10000" y="4264"/>
                    </a:lnTo>
                    <a:lnTo>
                      <a:pt x="9957" y="4014"/>
                    </a:lnTo>
                    <a:lnTo>
                      <a:pt x="9898" y="3770"/>
                    </a:lnTo>
                    <a:lnTo>
                      <a:pt x="9829" y="3530"/>
                    </a:lnTo>
                    <a:lnTo>
                      <a:pt x="9755" y="3296"/>
                    </a:lnTo>
                    <a:lnTo>
                      <a:pt x="9665" y="3067"/>
                    </a:lnTo>
                    <a:lnTo>
                      <a:pt x="9563" y="2849"/>
                    </a:lnTo>
                    <a:lnTo>
                      <a:pt x="9452" y="2632"/>
                    </a:lnTo>
                    <a:lnTo>
                      <a:pt x="9330" y="2419"/>
                    </a:lnTo>
                    <a:lnTo>
                      <a:pt x="9197" y="2217"/>
                    </a:lnTo>
                    <a:lnTo>
                      <a:pt x="9058" y="2020"/>
                    </a:lnTo>
                    <a:lnTo>
                      <a:pt x="8909" y="1829"/>
                    </a:lnTo>
                    <a:lnTo>
                      <a:pt x="8750" y="1648"/>
                    </a:lnTo>
                    <a:lnTo>
                      <a:pt x="8585" y="1473"/>
                    </a:lnTo>
                    <a:lnTo>
                      <a:pt x="8410" y="1302"/>
                    </a:lnTo>
                    <a:lnTo>
                      <a:pt x="8229" y="1149"/>
                    </a:lnTo>
                    <a:lnTo>
                      <a:pt x="8038" y="999"/>
                    </a:lnTo>
                    <a:lnTo>
                      <a:pt x="7841" y="856"/>
                    </a:lnTo>
                    <a:lnTo>
                      <a:pt x="7639" y="729"/>
                    </a:lnTo>
                    <a:lnTo>
                      <a:pt x="7426" y="606"/>
                    </a:lnTo>
                    <a:lnTo>
                      <a:pt x="7209" y="494"/>
                    </a:lnTo>
                    <a:lnTo>
                      <a:pt x="6985" y="394"/>
                    </a:lnTo>
                    <a:lnTo>
                      <a:pt x="6757" y="303"/>
                    </a:lnTo>
                    <a:lnTo>
                      <a:pt x="6523" y="224"/>
                    </a:lnTo>
                    <a:lnTo>
                      <a:pt x="6284" y="160"/>
                    </a:lnTo>
                    <a:lnTo>
                      <a:pt x="6045" y="101"/>
                    </a:lnTo>
                    <a:lnTo>
                      <a:pt x="5794" y="58"/>
                    </a:lnTo>
                    <a:lnTo>
                      <a:pt x="5672" y="37"/>
                    </a:lnTo>
                    <a:lnTo>
                      <a:pt x="5545" y="27"/>
                    </a:lnTo>
                    <a:lnTo>
                      <a:pt x="5417" y="11"/>
                    </a:lnTo>
                    <a:lnTo>
                      <a:pt x="5289" y="5"/>
                    </a:lnTo>
                    <a:lnTo>
                      <a:pt x="5157" y="0"/>
                    </a:lnTo>
                    <a:lnTo>
                      <a:pt x="5029" y="0"/>
                    </a:lnTo>
                    <a:close/>
                    <a:moveTo>
                      <a:pt x="5029" y="9639"/>
                    </a:moveTo>
                    <a:lnTo>
                      <a:pt x="5029" y="9639"/>
                    </a:lnTo>
                    <a:lnTo>
                      <a:pt x="4795" y="9628"/>
                    </a:lnTo>
                    <a:lnTo>
                      <a:pt x="4561" y="9612"/>
                    </a:lnTo>
                    <a:lnTo>
                      <a:pt x="4327" y="9586"/>
                    </a:lnTo>
                    <a:lnTo>
                      <a:pt x="4104" y="9543"/>
                    </a:lnTo>
                    <a:lnTo>
                      <a:pt x="3881" y="9490"/>
                    </a:lnTo>
                    <a:lnTo>
                      <a:pt x="3663" y="9431"/>
                    </a:lnTo>
                    <a:lnTo>
                      <a:pt x="3445" y="9357"/>
                    </a:lnTo>
                    <a:lnTo>
                      <a:pt x="3237" y="9272"/>
                    </a:lnTo>
                    <a:lnTo>
                      <a:pt x="3036" y="9181"/>
                    </a:lnTo>
                    <a:lnTo>
                      <a:pt x="2834" y="9081"/>
                    </a:lnTo>
                    <a:lnTo>
                      <a:pt x="2642" y="8969"/>
                    </a:lnTo>
                    <a:lnTo>
                      <a:pt x="2456" y="8846"/>
                    </a:lnTo>
                    <a:lnTo>
                      <a:pt x="2275" y="8719"/>
                    </a:lnTo>
                    <a:lnTo>
                      <a:pt x="2100" y="8581"/>
                    </a:lnTo>
                    <a:lnTo>
                      <a:pt x="1930" y="8437"/>
                    </a:lnTo>
                    <a:lnTo>
                      <a:pt x="1770" y="8283"/>
                    </a:lnTo>
                    <a:lnTo>
                      <a:pt x="1621" y="8124"/>
                    </a:lnTo>
                    <a:lnTo>
                      <a:pt x="1472" y="7959"/>
                    </a:lnTo>
                    <a:lnTo>
                      <a:pt x="1340" y="7783"/>
                    </a:lnTo>
                    <a:lnTo>
                      <a:pt x="1206" y="7602"/>
                    </a:lnTo>
                    <a:lnTo>
                      <a:pt x="1090" y="7416"/>
                    </a:lnTo>
                    <a:lnTo>
                      <a:pt x="978" y="7220"/>
                    </a:lnTo>
                    <a:lnTo>
                      <a:pt x="877" y="7023"/>
                    </a:lnTo>
                    <a:lnTo>
                      <a:pt x="782" y="6821"/>
                    </a:lnTo>
                    <a:lnTo>
                      <a:pt x="701" y="6608"/>
                    </a:lnTo>
                    <a:lnTo>
                      <a:pt x="627" y="6396"/>
                    </a:lnTo>
                    <a:lnTo>
                      <a:pt x="563" y="6178"/>
                    </a:lnTo>
                    <a:lnTo>
                      <a:pt x="516" y="5954"/>
                    </a:lnTo>
                    <a:lnTo>
                      <a:pt x="473" y="5726"/>
                    </a:lnTo>
                    <a:lnTo>
                      <a:pt x="447" y="5497"/>
                    </a:lnTo>
                    <a:lnTo>
                      <a:pt x="425" y="5264"/>
                    </a:lnTo>
                    <a:lnTo>
                      <a:pt x="420" y="5029"/>
                    </a:lnTo>
                    <a:lnTo>
                      <a:pt x="420" y="5029"/>
                    </a:lnTo>
                    <a:lnTo>
                      <a:pt x="425" y="4790"/>
                    </a:lnTo>
                    <a:lnTo>
                      <a:pt x="447" y="4556"/>
                    </a:lnTo>
                    <a:lnTo>
                      <a:pt x="473" y="4328"/>
                    </a:lnTo>
                    <a:lnTo>
                      <a:pt x="516" y="4099"/>
                    </a:lnTo>
                    <a:lnTo>
                      <a:pt x="563" y="3876"/>
                    </a:lnTo>
                    <a:lnTo>
                      <a:pt x="627" y="3657"/>
                    </a:lnTo>
                    <a:lnTo>
                      <a:pt x="701" y="3445"/>
                    </a:lnTo>
                    <a:lnTo>
                      <a:pt x="782" y="3233"/>
                    </a:lnTo>
                    <a:lnTo>
                      <a:pt x="877" y="3030"/>
                    </a:lnTo>
                    <a:lnTo>
                      <a:pt x="978" y="2834"/>
                    </a:lnTo>
                    <a:lnTo>
                      <a:pt x="1090" y="2637"/>
                    </a:lnTo>
                    <a:lnTo>
                      <a:pt x="1206" y="2451"/>
                    </a:lnTo>
                    <a:lnTo>
                      <a:pt x="1340" y="2270"/>
                    </a:lnTo>
                    <a:lnTo>
                      <a:pt x="1472" y="2095"/>
                    </a:lnTo>
                    <a:lnTo>
                      <a:pt x="1621" y="1930"/>
                    </a:lnTo>
                    <a:lnTo>
                      <a:pt x="1770" y="1771"/>
                    </a:lnTo>
                    <a:lnTo>
                      <a:pt x="1930" y="1616"/>
                    </a:lnTo>
                    <a:lnTo>
                      <a:pt x="2100" y="1473"/>
                    </a:lnTo>
                    <a:lnTo>
                      <a:pt x="2275" y="1334"/>
                    </a:lnTo>
                    <a:lnTo>
                      <a:pt x="2456" y="1207"/>
                    </a:lnTo>
                    <a:lnTo>
                      <a:pt x="2642" y="1085"/>
                    </a:lnTo>
                    <a:lnTo>
                      <a:pt x="2834" y="973"/>
                    </a:lnTo>
                    <a:lnTo>
                      <a:pt x="3036" y="872"/>
                    </a:lnTo>
                    <a:lnTo>
                      <a:pt x="3237" y="782"/>
                    </a:lnTo>
                    <a:lnTo>
                      <a:pt x="3445" y="697"/>
                    </a:lnTo>
                    <a:lnTo>
                      <a:pt x="3663" y="627"/>
                    </a:lnTo>
                    <a:lnTo>
                      <a:pt x="3881" y="563"/>
                    </a:lnTo>
                    <a:lnTo>
                      <a:pt x="4104" y="510"/>
                    </a:lnTo>
                    <a:lnTo>
                      <a:pt x="4327" y="473"/>
                    </a:lnTo>
                    <a:lnTo>
                      <a:pt x="4561" y="441"/>
                    </a:lnTo>
                    <a:lnTo>
                      <a:pt x="4795" y="425"/>
                    </a:lnTo>
                    <a:lnTo>
                      <a:pt x="5029" y="420"/>
                    </a:lnTo>
                    <a:lnTo>
                      <a:pt x="5029" y="420"/>
                    </a:lnTo>
                    <a:lnTo>
                      <a:pt x="5268" y="425"/>
                    </a:lnTo>
                    <a:lnTo>
                      <a:pt x="5502" y="441"/>
                    </a:lnTo>
                    <a:lnTo>
                      <a:pt x="5731" y="473"/>
                    </a:lnTo>
                    <a:lnTo>
                      <a:pt x="5960" y="510"/>
                    </a:lnTo>
                    <a:lnTo>
                      <a:pt x="6183" y="563"/>
                    </a:lnTo>
                    <a:lnTo>
                      <a:pt x="6401" y="627"/>
                    </a:lnTo>
                    <a:lnTo>
                      <a:pt x="6613" y="697"/>
                    </a:lnTo>
                    <a:lnTo>
                      <a:pt x="6821" y="782"/>
                    </a:lnTo>
                    <a:lnTo>
                      <a:pt x="7028" y="872"/>
                    </a:lnTo>
                    <a:lnTo>
                      <a:pt x="7224" y="973"/>
                    </a:lnTo>
                    <a:lnTo>
                      <a:pt x="7416" y="1085"/>
                    </a:lnTo>
                    <a:lnTo>
                      <a:pt x="7602" y="1207"/>
                    </a:lnTo>
                    <a:lnTo>
                      <a:pt x="7783" y="1334"/>
                    </a:lnTo>
                    <a:lnTo>
                      <a:pt x="7958" y="1473"/>
                    </a:lnTo>
                    <a:lnTo>
                      <a:pt x="8128" y="1616"/>
                    </a:lnTo>
                    <a:lnTo>
                      <a:pt x="8288" y="1771"/>
                    </a:lnTo>
                    <a:lnTo>
                      <a:pt x="8442" y="1930"/>
                    </a:lnTo>
                    <a:lnTo>
                      <a:pt x="8585" y="2095"/>
                    </a:lnTo>
                    <a:lnTo>
                      <a:pt x="8724" y="2270"/>
                    </a:lnTo>
                    <a:lnTo>
                      <a:pt x="8851" y="2451"/>
                    </a:lnTo>
                    <a:lnTo>
                      <a:pt x="8968" y="2637"/>
                    </a:lnTo>
                    <a:lnTo>
                      <a:pt x="9080" y="2834"/>
                    </a:lnTo>
                    <a:lnTo>
                      <a:pt x="9181" y="3030"/>
                    </a:lnTo>
                    <a:lnTo>
                      <a:pt x="9276" y="3233"/>
                    </a:lnTo>
                    <a:lnTo>
                      <a:pt x="9356" y="3445"/>
                    </a:lnTo>
                    <a:lnTo>
                      <a:pt x="9431" y="3657"/>
                    </a:lnTo>
                    <a:lnTo>
                      <a:pt x="9495" y="3876"/>
                    </a:lnTo>
                    <a:lnTo>
                      <a:pt x="9542" y="4099"/>
                    </a:lnTo>
                    <a:lnTo>
                      <a:pt x="9585" y="4328"/>
                    </a:lnTo>
                    <a:lnTo>
                      <a:pt x="9617" y="4556"/>
                    </a:lnTo>
                    <a:lnTo>
                      <a:pt x="9633" y="4790"/>
                    </a:lnTo>
                    <a:lnTo>
                      <a:pt x="9638" y="5029"/>
                    </a:lnTo>
                    <a:lnTo>
                      <a:pt x="9638" y="5029"/>
                    </a:lnTo>
                    <a:lnTo>
                      <a:pt x="9633" y="5264"/>
                    </a:lnTo>
                    <a:lnTo>
                      <a:pt x="9617" y="5497"/>
                    </a:lnTo>
                    <a:lnTo>
                      <a:pt x="9585" y="5726"/>
                    </a:lnTo>
                    <a:lnTo>
                      <a:pt x="9542" y="5954"/>
                    </a:lnTo>
                    <a:lnTo>
                      <a:pt x="9495" y="6178"/>
                    </a:lnTo>
                    <a:lnTo>
                      <a:pt x="9431" y="6396"/>
                    </a:lnTo>
                    <a:lnTo>
                      <a:pt x="9356" y="6608"/>
                    </a:lnTo>
                    <a:lnTo>
                      <a:pt x="9276" y="6821"/>
                    </a:lnTo>
                    <a:lnTo>
                      <a:pt x="9181" y="7023"/>
                    </a:lnTo>
                    <a:lnTo>
                      <a:pt x="9080" y="7220"/>
                    </a:lnTo>
                    <a:lnTo>
                      <a:pt x="8968" y="7416"/>
                    </a:lnTo>
                    <a:lnTo>
                      <a:pt x="8851" y="7602"/>
                    </a:lnTo>
                    <a:lnTo>
                      <a:pt x="8724" y="7783"/>
                    </a:lnTo>
                    <a:lnTo>
                      <a:pt x="8585" y="7959"/>
                    </a:lnTo>
                    <a:lnTo>
                      <a:pt x="8442" y="8124"/>
                    </a:lnTo>
                    <a:lnTo>
                      <a:pt x="8288" y="8283"/>
                    </a:lnTo>
                    <a:lnTo>
                      <a:pt x="8128" y="8437"/>
                    </a:lnTo>
                    <a:lnTo>
                      <a:pt x="7958" y="8581"/>
                    </a:lnTo>
                    <a:lnTo>
                      <a:pt x="7783" y="8719"/>
                    </a:lnTo>
                    <a:lnTo>
                      <a:pt x="7602" y="8846"/>
                    </a:lnTo>
                    <a:lnTo>
                      <a:pt x="7416" y="8969"/>
                    </a:lnTo>
                    <a:lnTo>
                      <a:pt x="7224" y="9081"/>
                    </a:lnTo>
                    <a:lnTo>
                      <a:pt x="7028" y="9181"/>
                    </a:lnTo>
                    <a:lnTo>
                      <a:pt x="6821" y="9272"/>
                    </a:lnTo>
                    <a:lnTo>
                      <a:pt x="6613" y="9357"/>
                    </a:lnTo>
                    <a:lnTo>
                      <a:pt x="6401" y="9431"/>
                    </a:lnTo>
                    <a:lnTo>
                      <a:pt x="6183" y="9490"/>
                    </a:lnTo>
                    <a:lnTo>
                      <a:pt x="5960" y="9543"/>
                    </a:lnTo>
                    <a:lnTo>
                      <a:pt x="5731" y="9586"/>
                    </a:lnTo>
                    <a:lnTo>
                      <a:pt x="5502" y="9612"/>
                    </a:lnTo>
                    <a:lnTo>
                      <a:pt x="5268" y="9628"/>
                    </a:lnTo>
                    <a:lnTo>
                      <a:pt x="5029" y="963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20">
                <a:extLst>
                  <a:ext uri="{FF2B5EF4-FFF2-40B4-BE49-F238E27FC236}">
                    <a16:creationId xmlns:a16="http://schemas.microsoft.com/office/drawing/2014/main" id="{EFE93705-4D61-B143-8B83-C00F7404B976}"/>
                  </a:ext>
                </a:extLst>
              </p:cNvPr>
              <p:cNvSpPr>
                <a:spLocks noChangeArrowheads="1"/>
              </p:cNvSpPr>
              <p:nvPr/>
            </p:nvSpPr>
            <p:spPr bwMode="auto">
              <a:xfrm>
                <a:off x="2452688" y="1906588"/>
                <a:ext cx="584200" cy="584200"/>
              </a:xfrm>
              <a:custGeom>
                <a:avLst/>
                <a:gdLst>
                  <a:gd name="T0" fmla="*/ 808 w 1623"/>
                  <a:gd name="T1" fmla="*/ 0 h 1623"/>
                  <a:gd name="T2" fmla="*/ 643 w 1623"/>
                  <a:gd name="T3" fmla="*/ 17 h 1623"/>
                  <a:gd name="T4" fmla="*/ 495 w 1623"/>
                  <a:gd name="T5" fmla="*/ 64 h 1623"/>
                  <a:gd name="T6" fmla="*/ 357 w 1623"/>
                  <a:gd name="T7" fmla="*/ 139 h 1623"/>
                  <a:gd name="T8" fmla="*/ 234 w 1623"/>
                  <a:gd name="T9" fmla="*/ 234 h 1623"/>
                  <a:gd name="T10" fmla="*/ 138 w 1623"/>
                  <a:gd name="T11" fmla="*/ 357 h 1623"/>
                  <a:gd name="T12" fmla="*/ 64 w 1623"/>
                  <a:gd name="T13" fmla="*/ 495 h 1623"/>
                  <a:gd name="T14" fmla="*/ 16 w 1623"/>
                  <a:gd name="T15" fmla="*/ 644 h 1623"/>
                  <a:gd name="T16" fmla="*/ 0 w 1623"/>
                  <a:gd name="T17" fmla="*/ 809 h 1623"/>
                  <a:gd name="T18" fmla="*/ 0 w 1623"/>
                  <a:gd name="T19" fmla="*/ 893 h 1623"/>
                  <a:gd name="T20" fmla="*/ 32 w 1623"/>
                  <a:gd name="T21" fmla="*/ 1053 h 1623"/>
                  <a:gd name="T22" fmla="*/ 96 w 1623"/>
                  <a:gd name="T23" fmla="*/ 1197 h 1623"/>
                  <a:gd name="T24" fmla="*/ 181 w 1623"/>
                  <a:gd name="T25" fmla="*/ 1324 h 1623"/>
                  <a:gd name="T26" fmla="*/ 293 w 1623"/>
                  <a:gd name="T27" fmla="*/ 1436 h 1623"/>
                  <a:gd name="T28" fmla="*/ 420 w 1623"/>
                  <a:gd name="T29" fmla="*/ 1526 h 1623"/>
                  <a:gd name="T30" fmla="*/ 569 w 1623"/>
                  <a:gd name="T31" fmla="*/ 1585 h 1623"/>
                  <a:gd name="T32" fmla="*/ 728 w 1623"/>
                  <a:gd name="T33" fmla="*/ 1617 h 1623"/>
                  <a:gd name="T34" fmla="*/ 808 w 1623"/>
                  <a:gd name="T35" fmla="*/ 1622 h 1623"/>
                  <a:gd name="T36" fmla="*/ 973 w 1623"/>
                  <a:gd name="T37" fmla="*/ 1606 h 1623"/>
                  <a:gd name="T38" fmla="*/ 1127 w 1623"/>
                  <a:gd name="T39" fmla="*/ 1558 h 1623"/>
                  <a:gd name="T40" fmla="*/ 1265 w 1623"/>
                  <a:gd name="T41" fmla="*/ 1483 h 1623"/>
                  <a:gd name="T42" fmla="*/ 1382 w 1623"/>
                  <a:gd name="T43" fmla="*/ 1383 h 1623"/>
                  <a:gd name="T44" fmla="*/ 1484 w 1623"/>
                  <a:gd name="T45" fmla="*/ 1266 h 1623"/>
                  <a:gd name="T46" fmla="*/ 1558 w 1623"/>
                  <a:gd name="T47" fmla="*/ 1127 h 1623"/>
                  <a:gd name="T48" fmla="*/ 1606 w 1623"/>
                  <a:gd name="T49" fmla="*/ 974 h 1623"/>
                  <a:gd name="T50" fmla="*/ 1622 w 1623"/>
                  <a:gd name="T51" fmla="*/ 809 h 1623"/>
                  <a:gd name="T52" fmla="*/ 1616 w 1623"/>
                  <a:gd name="T53" fmla="*/ 729 h 1623"/>
                  <a:gd name="T54" fmla="*/ 1584 w 1623"/>
                  <a:gd name="T55" fmla="*/ 569 h 1623"/>
                  <a:gd name="T56" fmla="*/ 1526 w 1623"/>
                  <a:gd name="T57" fmla="*/ 420 h 1623"/>
                  <a:gd name="T58" fmla="*/ 1435 w 1623"/>
                  <a:gd name="T59" fmla="*/ 293 h 1623"/>
                  <a:gd name="T60" fmla="*/ 1324 w 1623"/>
                  <a:gd name="T61" fmla="*/ 181 h 1623"/>
                  <a:gd name="T62" fmla="*/ 1196 w 1623"/>
                  <a:gd name="T63" fmla="*/ 96 h 1623"/>
                  <a:gd name="T64" fmla="*/ 1053 w 1623"/>
                  <a:gd name="T65" fmla="*/ 32 h 1623"/>
                  <a:gd name="T66" fmla="*/ 894 w 1623"/>
                  <a:gd name="T67" fmla="*/ 0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3" h="1623">
                    <a:moveTo>
                      <a:pt x="808" y="0"/>
                    </a:moveTo>
                    <a:lnTo>
                      <a:pt x="808" y="0"/>
                    </a:lnTo>
                    <a:lnTo>
                      <a:pt x="728" y="0"/>
                    </a:lnTo>
                    <a:lnTo>
                      <a:pt x="643" y="17"/>
                    </a:lnTo>
                    <a:lnTo>
                      <a:pt x="569" y="32"/>
                    </a:lnTo>
                    <a:lnTo>
                      <a:pt x="495" y="64"/>
                    </a:lnTo>
                    <a:lnTo>
                      <a:pt x="420" y="96"/>
                    </a:lnTo>
                    <a:lnTo>
                      <a:pt x="357" y="139"/>
                    </a:lnTo>
                    <a:lnTo>
                      <a:pt x="293" y="181"/>
                    </a:lnTo>
                    <a:lnTo>
                      <a:pt x="234" y="234"/>
                    </a:lnTo>
                    <a:lnTo>
                      <a:pt x="181" y="293"/>
                    </a:lnTo>
                    <a:lnTo>
                      <a:pt x="138" y="357"/>
                    </a:lnTo>
                    <a:lnTo>
                      <a:pt x="96" y="420"/>
                    </a:lnTo>
                    <a:lnTo>
                      <a:pt x="64" y="495"/>
                    </a:lnTo>
                    <a:lnTo>
                      <a:pt x="32" y="569"/>
                    </a:lnTo>
                    <a:lnTo>
                      <a:pt x="16" y="644"/>
                    </a:lnTo>
                    <a:lnTo>
                      <a:pt x="0" y="729"/>
                    </a:lnTo>
                    <a:lnTo>
                      <a:pt x="0" y="809"/>
                    </a:lnTo>
                    <a:lnTo>
                      <a:pt x="0" y="809"/>
                    </a:lnTo>
                    <a:lnTo>
                      <a:pt x="0" y="893"/>
                    </a:lnTo>
                    <a:lnTo>
                      <a:pt x="16" y="974"/>
                    </a:lnTo>
                    <a:lnTo>
                      <a:pt x="32" y="1053"/>
                    </a:lnTo>
                    <a:lnTo>
                      <a:pt x="64" y="1127"/>
                    </a:lnTo>
                    <a:lnTo>
                      <a:pt x="96" y="1197"/>
                    </a:lnTo>
                    <a:lnTo>
                      <a:pt x="138" y="1266"/>
                    </a:lnTo>
                    <a:lnTo>
                      <a:pt x="181" y="1324"/>
                    </a:lnTo>
                    <a:lnTo>
                      <a:pt x="234" y="1383"/>
                    </a:lnTo>
                    <a:lnTo>
                      <a:pt x="293" y="1436"/>
                    </a:lnTo>
                    <a:lnTo>
                      <a:pt x="357" y="1483"/>
                    </a:lnTo>
                    <a:lnTo>
                      <a:pt x="420" y="1526"/>
                    </a:lnTo>
                    <a:lnTo>
                      <a:pt x="495" y="1558"/>
                    </a:lnTo>
                    <a:lnTo>
                      <a:pt x="569" y="1585"/>
                    </a:lnTo>
                    <a:lnTo>
                      <a:pt x="643" y="1606"/>
                    </a:lnTo>
                    <a:lnTo>
                      <a:pt x="728" y="1617"/>
                    </a:lnTo>
                    <a:lnTo>
                      <a:pt x="808" y="1622"/>
                    </a:lnTo>
                    <a:lnTo>
                      <a:pt x="808" y="1622"/>
                    </a:lnTo>
                    <a:lnTo>
                      <a:pt x="894" y="1617"/>
                    </a:lnTo>
                    <a:lnTo>
                      <a:pt x="973" y="1606"/>
                    </a:lnTo>
                    <a:lnTo>
                      <a:pt x="1053" y="1585"/>
                    </a:lnTo>
                    <a:lnTo>
                      <a:pt x="1127" y="1558"/>
                    </a:lnTo>
                    <a:lnTo>
                      <a:pt x="1196" y="1526"/>
                    </a:lnTo>
                    <a:lnTo>
                      <a:pt x="1265" y="1483"/>
                    </a:lnTo>
                    <a:lnTo>
                      <a:pt x="1324" y="1436"/>
                    </a:lnTo>
                    <a:lnTo>
                      <a:pt x="1382" y="1383"/>
                    </a:lnTo>
                    <a:lnTo>
                      <a:pt x="1435" y="1324"/>
                    </a:lnTo>
                    <a:lnTo>
                      <a:pt x="1484" y="1266"/>
                    </a:lnTo>
                    <a:lnTo>
                      <a:pt x="1526" y="1197"/>
                    </a:lnTo>
                    <a:lnTo>
                      <a:pt x="1558" y="1127"/>
                    </a:lnTo>
                    <a:lnTo>
                      <a:pt x="1584" y="1053"/>
                    </a:lnTo>
                    <a:lnTo>
                      <a:pt x="1606" y="974"/>
                    </a:lnTo>
                    <a:lnTo>
                      <a:pt x="1616" y="893"/>
                    </a:lnTo>
                    <a:lnTo>
                      <a:pt x="1622" y="809"/>
                    </a:lnTo>
                    <a:lnTo>
                      <a:pt x="1622" y="809"/>
                    </a:lnTo>
                    <a:lnTo>
                      <a:pt x="1616" y="729"/>
                    </a:lnTo>
                    <a:lnTo>
                      <a:pt x="1606" y="644"/>
                    </a:lnTo>
                    <a:lnTo>
                      <a:pt x="1584" y="569"/>
                    </a:lnTo>
                    <a:lnTo>
                      <a:pt x="1558" y="495"/>
                    </a:lnTo>
                    <a:lnTo>
                      <a:pt x="1526" y="420"/>
                    </a:lnTo>
                    <a:lnTo>
                      <a:pt x="1484" y="357"/>
                    </a:lnTo>
                    <a:lnTo>
                      <a:pt x="1435" y="293"/>
                    </a:lnTo>
                    <a:lnTo>
                      <a:pt x="1382" y="234"/>
                    </a:lnTo>
                    <a:lnTo>
                      <a:pt x="1324" y="181"/>
                    </a:lnTo>
                    <a:lnTo>
                      <a:pt x="1265" y="139"/>
                    </a:lnTo>
                    <a:lnTo>
                      <a:pt x="1196" y="96"/>
                    </a:lnTo>
                    <a:lnTo>
                      <a:pt x="1127" y="64"/>
                    </a:lnTo>
                    <a:lnTo>
                      <a:pt x="1053" y="32"/>
                    </a:lnTo>
                    <a:lnTo>
                      <a:pt x="973" y="17"/>
                    </a:lnTo>
                    <a:lnTo>
                      <a:pt x="894" y="0"/>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21">
                <a:extLst>
                  <a:ext uri="{FF2B5EF4-FFF2-40B4-BE49-F238E27FC236}">
                    <a16:creationId xmlns:a16="http://schemas.microsoft.com/office/drawing/2014/main" id="{29B20A09-35CB-7D4D-889F-F63E7CEB19FE}"/>
                  </a:ext>
                </a:extLst>
              </p:cNvPr>
              <p:cNvSpPr>
                <a:spLocks noChangeArrowheads="1"/>
              </p:cNvSpPr>
              <p:nvPr/>
            </p:nvSpPr>
            <p:spPr bwMode="auto">
              <a:xfrm>
                <a:off x="1420813" y="2314575"/>
                <a:ext cx="584200" cy="585788"/>
              </a:xfrm>
              <a:custGeom>
                <a:avLst/>
                <a:gdLst>
                  <a:gd name="T0" fmla="*/ 808 w 1622"/>
                  <a:gd name="T1" fmla="*/ 0 h 1628"/>
                  <a:gd name="T2" fmla="*/ 648 w 1622"/>
                  <a:gd name="T3" fmla="*/ 16 h 1628"/>
                  <a:gd name="T4" fmla="*/ 494 w 1622"/>
                  <a:gd name="T5" fmla="*/ 64 h 1628"/>
                  <a:gd name="T6" fmla="*/ 356 w 1622"/>
                  <a:gd name="T7" fmla="*/ 138 h 1628"/>
                  <a:gd name="T8" fmla="*/ 234 w 1622"/>
                  <a:gd name="T9" fmla="*/ 239 h 1628"/>
                  <a:gd name="T10" fmla="*/ 138 w 1622"/>
                  <a:gd name="T11" fmla="*/ 356 h 1628"/>
                  <a:gd name="T12" fmla="*/ 64 w 1622"/>
                  <a:gd name="T13" fmla="*/ 495 h 1628"/>
                  <a:gd name="T14" fmla="*/ 16 w 1622"/>
                  <a:gd name="T15" fmla="*/ 648 h 1628"/>
                  <a:gd name="T16" fmla="*/ 0 w 1622"/>
                  <a:gd name="T17" fmla="*/ 813 h 1628"/>
                  <a:gd name="T18" fmla="*/ 0 w 1622"/>
                  <a:gd name="T19" fmla="*/ 893 h 1628"/>
                  <a:gd name="T20" fmla="*/ 32 w 1622"/>
                  <a:gd name="T21" fmla="*/ 1053 h 1628"/>
                  <a:gd name="T22" fmla="*/ 96 w 1622"/>
                  <a:gd name="T23" fmla="*/ 1201 h 1628"/>
                  <a:gd name="T24" fmla="*/ 181 w 1622"/>
                  <a:gd name="T25" fmla="*/ 1329 h 1628"/>
                  <a:gd name="T26" fmla="*/ 292 w 1622"/>
                  <a:gd name="T27" fmla="*/ 1441 h 1628"/>
                  <a:gd name="T28" fmla="*/ 425 w 1622"/>
                  <a:gd name="T29" fmla="*/ 1526 h 1628"/>
                  <a:gd name="T30" fmla="*/ 569 w 1622"/>
                  <a:gd name="T31" fmla="*/ 1590 h 1628"/>
                  <a:gd name="T32" fmla="*/ 728 w 1622"/>
                  <a:gd name="T33" fmla="*/ 1621 h 1628"/>
                  <a:gd name="T34" fmla="*/ 808 w 1622"/>
                  <a:gd name="T35" fmla="*/ 1627 h 1628"/>
                  <a:gd name="T36" fmla="*/ 973 w 1622"/>
                  <a:gd name="T37" fmla="*/ 1605 h 1628"/>
                  <a:gd name="T38" fmla="*/ 1127 w 1622"/>
                  <a:gd name="T39" fmla="*/ 1563 h 1628"/>
                  <a:gd name="T40" fmla="*/ 1265 w 1622"/>
                  <a:gd name="T41" fmla="*/ 1483 h 1628"/>
                  <a:gd name="T42" fmla="*/ 1382 w 1622"/>
                  <a:gd name="T43" fmla="*/ 1388 h 1628"/>
                  <a:gd name="T44" fmla="*/ 1483 w 1622"/>
                  <a:gd name="T45" fmla="*/ 1265 h 1628"/>
                  <a:gd name="T46" fmla="*/ 1558 w 1622"/>
                  <a:gd name="T47" fmla="*/ 1127 h 1628"/>
                  <a:gd name="T48" fmla="*/ 1605 w 1622"/>
                  <a:gd name="T49" fmla="*/ 978 h 1628"/>
                  <a:gd name="T50" fmla="*/ 1621 w 1622"/>
                  <a:gd name="T51" fmla="*/ 813 h 1628"/>
                  <a:gd name="T52" fmla="*/ 1616 w 1622"/>
                  <a:gd name="T53" fmla="*/ 728 h 1628"/>
                  <a:gd name="T54" fmla="*/ 1584 w 1622"/>
                  <a:gd name="T55" fmla="*/ 569 h 1628"/>
                  <a:gd name="T56" fmla="*/ 1526 w 1622"/>
                  <a:gd name="T57" fmla="*/ 425 h 1628"/>
                  <a:gd name="T58" fmla="*/ 1435 w 1622"/>
                  <a:gd name="T59" fmla="*/ 297 h 1628"/>
                  <a:gd name="T60" fmla="*/ 1329 w 1622"/>
                  <a:gd name="T61" fmla="*/ 186 h 1628"/>
                  <a:gd name="T62" fmla="*/ 1196 w 1622"/>
                  <a:gd name="T63" fmla="*/ 96 h 1628"/>
                  <a:gd name="T64" fmla="*/ 1052 w 1622"/>
                  <a:gd name="T65" fmla="*/ 37 h 1628"/>
                  <a:gd name="T66" fmla="*/ 893 w 1622"/>
                  <a:gd name="T67" fmla="*/ 5 h 1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2" h="1628">
                    <a:moveTo>
                      <a:pt x="808" y="0"/>
                    </a:moveTo>
                    <a:lnTo>
                      <a:pt x="808" y="0"/>
                    </a:lnTo>
                    <a:lnTo>
                      <a:pt x="728" y="5"/>
                    </a:lnTo>
                    <a:lnTo>
                      <a:pt x="648" y="16"/>
                    </a:lnTo>
                    <a:lnTo>
                      <a:pt x="569" y="37"/>
                    </a:lnTo>
                    <a:lnTo>
                      <a:pt x="494" y="64"/>
                    </a:lnTo>
                    <a:lnTo>
                      <a:pt x="425" y="96"/>
                    </a:lnTo>
                    <a:lnTo>
                      <a:pt x="356" y="138"/>
                    </a:lnTo>
                    <a:lnTo>
                      <a:pt x="292" y="186"/>
                    </a:lnTo>
                    <a:lnTo>
                      <a:pt x="234" y="239"/>
                    </a:lnTo>
                    <a:lnTo>
                      <a:pt x="181" y="297"/>
                    </a:lnTo>
                    <a:lnTo>
                      <a:pt x="138" y="356"/>
                    </a:lnTo>
                    <a:lnTo>
                      <a:pt x="96" y="425"/>
                    </a:lnTo>
                    <a:lnTo>
                      <a:pt x="64" y="495"/>
                    </a:lnTo>
                    <a:lnTo>
                      <a:pt x="32" y="569"/>
                    </a:lnTo>
                    <a:lnTo>
                      <a:pt x="16" y="648"/>
                    </a:lnTo>
                    <a:lnTo>
                      <a:pt x="0" y="728"/>
                    </a:lnTo>
                    <a:lnTo>
                      <a:pt x="0" y="813"/>
                    </a:lnTo>
                    <a:lnTo>
                      <a:pt x="0" y="813"/>
                    </a:lnTo>
                    <a:lnTo>
                      <a:pt x="0" y="893"/>
                    </a:lnTo>
                    <a:lnTo>
                      <a:pt x="16" y="978"/>
                    </a:lnTo>
                    <a:lnTo>
                      <a:pt x="32" y="1053"/>
                    </a:lnTo>
                    <a:lnTo>
                      <a:pt x="64" y="1127"/>
                    </a:lnTo>
                    <a:lnTo>
                      <a:pt x="96" y="1201"/>
                    </a:lnTo>
                    <a:lnTo>
                      <a:pt x="138" y="1265"/>
                    </a:lnTo>
                    <a:lnTo>
                      <a:pt x="181" y="1329"/>
                    </a:lnTo>
                    <a:lnTo>
                      <a:pt x="234" y="1388"/>
                    </a:lnTo>
                    <a:lnTo>
                      <a:pt x="292" y="1441"/>
                    </a:lnTo>
                    <a:lnTo>
                      <a:pt x="356" y="1483"/>
                    </a:lnTo>
                    <a:lnTo>
                      <a:pt x="425" y="1526"/>
                    </a:lnTo>
                    <a:lnTo>
                      <a:pt x="494" y="1563"/>
                    </a:lnTo>
                    <a:lnTo>
                      <a:pt x="569" y="1590"/>
                    </a:lnTo>
                    <a:lnTo>
                      <a:pt x="648" y="1605"/>
                    </a:lnTo>
                    <a:lnTo>
                      <a:pt x="728" y="1621"/>
                    </a:lnTo>
                    <a:lnTo>
                      <a:pt x="808" y="1627"/>
                    </a:lnTo>
                    <a:lnTo>
                      <a:pt x="808" y="1627"/>
                    </a:lnTo>
                    <a:lnTo>
                      <a:pt x="893" y="1621"/>
                    </a:lnTo>
                    <a:lnTo>
                      <a:pt x="973" y="1605"/>
                    </a:lnTo>
                    <a:lnTo>
                      <a:pt x="1052" y="1590"/>
                    </a:lnTo>
                    <a:lnTo>
                      <a:pt x="1127" y="1563"/>
                    </a:lnTo>
                    <a:lnTo>
                      <a:pt x="1196" y="1526"/>
                    </a:lnTo>
                    <a:lnTo>
                      <a:pt x="1265" y="1483"/>
                    </a:lnTo>
                    <a:lnTo>
                      <a:pt x="1329" y="1441"/>
                    </a:lnTo>
                    <a:lnTo>
                      <a:pt x="1382" y="1388"/>
                    </a:lnTo>
                    <a:lnTo>
                      <a:pt x="1435" y="1329"/>
                    </a:lnTo>
                    <a:lnTo>
                      <a:pt x="1483" y="1265"/>
                    </a:lnTo>
                    <a:lnTo>
                      <a:pt x="1526" y="1201"/>
                    </a:lnTo>
                    <a:lnTo>
                      <a:pt x="1558" y="1127"/>
                    </a:lnTo>
                    <a:lnTo>
                      <a:pt x="1584" y="1053"/>
                    </a:lnTo>
                    <a:lnTo>
                      <a:pt x="1605" y="978"/>
                    </a:lnTo>
                    <a:lnTo>
                      <a:pt x="1616" y="893"/>
                    </a:lnTo>
                    <a:lnTo>
                      <a:pt x="1621" y="813"/>
                    </a:lnTo>
                    <a:lnTo>
                      <a:pt x="1621" y="813"/>
                    </a:lnTo>
                    <a:lnTo>
                      <a:pt x="1616" y="728"/>
                    </a:lnTo>
                    <a:lnTo>
                      <a:pt x="1605" y="648"/>
                    </a:lnTo>
                    <a:lnTo>
                      <a:pt x="1584" y="569"/>
                    </a:lnTo>
                    <a:lnTo>
                      <a:pt x="1558" y="495"/>
                    </a:lnTo>
                    <a:lnTo>
                      <a:pt x="1526" y="425"/>
                    </a:lnTo>
                    <a:lnTo>
                      <a:pt x="1483" y="356"/>
                    </a:lnTo>
                    <a:lnTo>
                      <a:pt x="1435" y="297"/>
                    </a:lnTo>
                    <a:lnTo>
                      <a:pt x="1382" y="239"/>
                    </a:lnTo>
                    <a:lnTo>
                      <a:pt x="1329" y="186"/>
                    </a:lnTo>
                    <a:lnTo>
                      <a:pt x="1265" y="138"/>
                    </a:lnTo>
                    <a:lnTo>
                      <a:pt x="1196" y="96"/>
                    </a:lnTo>
                    <a:lnTo>
                      <a:pt x="1127" y="64"/>
                    </a:lnTo>
                    <a:lnTo>
                      <a:pt x="1052" y="37"/>
                    </a:lnTo>
                    <a:lnTo>
                      <a:pt x="973" y="16"/>
                    </a:lnTo>
                    <a:lnTo>
                      <a:pt x="893" y="5"/>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22">
                <a:extLst>
                  <a:ext uri="{FF2B5EF4-FFF2-40B4-BE49-F238E27FC236}">
                    <a16:creationId xmlns:a16="http://schemas.microsoft.com/office/drawing/2014/main" id="{F09FFC46-3E64-754F-96E3-99B3A5D59818}"/>
                  </a:ext>
                </a:extLst>
              </p:cNvPr>
              <p:cNvSpPr>
                <a:spLocks noChangeArrowheads="1"/>
              </p:cNvSpPr>
              <p:nvPr/>
            </p:nvSpPr>
            <p:spPr bwMode="auto">
              <a:xfrm>
                <a:off x="2833688" y="908050"/>
                <a:ext cx="584200" cy="584200"/>
              </a:xfrm>
              <a:custGeom>
                <a:avLst/>
                <a:gdLst>
                  <a:gd name="T0" fmla="*/ 808 w 1622"/>
                  <a:gd name="T1" fmla="*/ 0 h 1623"/>
                  <a:gd name="T2" fmla="*/ 649 w 1622"/>
                  <a:gd name="T3" fmla="*/ 16 h 1623"/>
                  <a:gd name="T4" fmla="*/ 494 w 1622"/>
                  <a:gd name="T5" fmla="*/ 64 h 1623"/>
                  <a:gd name="T6" fmla="*/ 356 w 1622"/>
                  <a:gd name="T7" fmla="*/ 139 h 1623"/>
                  <a:gd name="T8" fmla="*/ 234 w 1622"/>
                  <a:gd name="T9" fmla="*/ 239 h 1623"/>
                  <a:gd name="T10" fmla="*/ 138 w 1622"/>
                  <a:gd name="T11" fmla="*/ 356 h 1623"/>
                  <a:gd name="T12" fmla="*/ 64 w 1622"/>
                  <a:gd name="T13" fmla="*/ 495 h 1623"/>
                  <a:gd name="T14" fmla="*/ 16 w 1622"/>
                  <a:gd name="T15" fmla="*/ 649 h 1623"/>
                  <a:gd name="T16" fmla="*/ 0 w 1622"/>
                  <a:gd name="T17" fmla="*/ 814 h 1623"/>
                  <a:gd name="T18" fmla="*/ 0 w 1622"/>
                  <a:gd name="T19" fmla="*/ 893 h 1623"/>
                  <a:gd name="T20" fmla="*/ 32 w 1622"/>
                  <a:gd name="T21" fmla="*/ 1053 h 1623"/>
                  <a:gd name="T22" fmla="*/ 96 w 1622"/>
                  <a:gd name="T23" fmla="*/ 1196 h 1623"/>
                  <a:gd name="T24" fmla="*/ 181 w 1622"/>
                  <a:gd name="T25" fmla="*/ 1330 h 1623"/>
                  <a:gd name="T26" fmla="*/ 292 w 1622"/>
                  <a:gd name="T27" fmla="*/ 1436 h 1623"/>
                  <a:gd name="T28" fmla="*/ 426 w 1622"/>
                  <a:gd name="T29" fmla="*/ 1526 h 1623"/>
                  <a:gd name="T30" fmla="*/ 569 w 1622"/>
                  <a:gd name="T31" fmla="*/ 1585 h 1623"/>
                  <a:gd name="T32" fmla="*/ 728 w 1622"/>
                  <a:gd name="T33" fmla="*/ 1622 h 1623"/>
                  <a:gd name="T34" fmla="*/ 808 w 1622"/>
                  <a:gd name="T35" fmla="*/ 1622 h 1623"/>
                  <a:gd name="T36" fmla="*/ 973 w 1622"/>
                  <a:gd name="T37" fmla="*/ 1606 h 1623"/>
                  <a:gd name="T38" fmla="*/ 1127 w 1622"/>
                  <a:gd name="T39" fmla="*/ 1558 h 1623"/>
                  <a:gd name="T40" fmla="*/ 1265 w 1622"/>
                  <a:gd name="T41" fmla="*/ 1483 h 1623"/>
                  <a:gd name="T42" fmla="*/ 1382 w 1622"/>
                  <a:gd name="T43" fmla="*/ 1388 h 1623"/>
                  <a:gd name="T44" fmla="*/ 1483 w 1622"/>
                  <a:gd name="T45" fmla="*/ 1266 h 1623"/>
                  <a:gd name="T46" fmla="*/ 1558 w 1622"/>
                  <a:gd name="T47" fmla="*/ 1127 h 1623"/>
                  <a:gd name="T48" fmla="*/ 1606 w 1622"/>
                  <a:gd name="T49" fmla="*/ 973 h 1623"/>
                  <a:gd name="T50" fmla="*/ 1621 w 1622"/>
                  <a:gd name="T51" fmla="*/ 814 h 1623"/>
                  <a:gd name="T52" fmla="*/ 1616 w 1622"/>
                  <a:gd name="T53" fmla="*/ 729 h 1623"/>
                  <a:gd name="T54" fmla="*/ 1584 w 1622"/>
                  <a:gd name="T55" fmla="*/ 569 h 1623"/>
                  <a:gd name="T56" fmla="*/ 1526 w 1622"/>
                  <a:gd name="T57" fmla="*/ 426 h 1623"/>
                  <a:gd name="T58" fmla="*/ 1436 w 1622"/>
                  <a:gd name="T59" fmla="*/ 292 h 1623"/>
                  <a:gd name="T60" fmla="*/ 1324 w 1622"/>
                  <a:gd name="T61" fmla="*/ 186 h 1623"/>
                  <a:gd name="T62" fmla="*/ 1196 w 1622"/>
                  <a:gd name="T63" fmla="*/ 96 h 1623"/>
                  <a:gd name="T64" fmla="*/ 1053 w 1622"/>
                  <a:gd name="T65" fmla="*/ 38 h 1623"/>
                  <a:gd name="T66" fmla="*/ 893 w 1622"/>
                  <a:gd name="T67" fmla="*/ 6 h 1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2" h="1623">
                    <a:moveTo>
                      <a:pt x="808" y="0"/>
                    </a:moveTo>
                    <a:lnTo>
                      <a:pt x="808" y="0"/>
                    </a:lnTo>
                    <a:lnTo>
                      <a:pt x="728" y="6"/>
                    </a:lnTo>
                    <a:lnTo>
                      <a:pt x="649" y="16"/>
                    </a:lnTo>
                    <a:lnTo>
                      <a:pt x="569" y="38"/>
                    </a:lnTo>
                    <a:lnTo>
                      <a:pt x="494" y="64"/>
                    </a:lnTo>
                    <a:lnTo>
                      <a:pt x="426" y="96"/>
                    </a:lnTo>
                    <a:lnTo>
                      <a:pt x="356" y="139"/>
                    </a:lnTo>
                    <a:lnTo>
                      <a:pt x="292" y="186"/>
                    </a:lnTo>
                    <a:lnTo>
                      <a:pt x="234" y="239"/>
                    </a:lnTo>
                    <a:lnTo>
                      <a:pt x="181" y="292"/>
                    </a:lnTo>
                    <a:lnTo>
                      <a:pt x="138" y="356"/>
                    </a:lnTo>
                    <a:lnTo>
                      <a:pt x="96" y="426"/>
                    </a:lnTo>
                    <a:lnTo>
                      <a:pt x="64" y="495"/>
                    </a:lnTo>
                    <a:lnTo>
                      <a:pt x="32" y="569"/>
                    </a:lnTo>
                    <a:lnTo>
                      <a:pt x="16" y="649"/>
                    </a:lnTo>
                    <a:lnTo>
                      <a:pt x="0" y="729"/>
                    </a:lnTo>
                    <a:lnTo>
                      <a:pt x="0" y="814"/>
                    </a:lnTo>
                    <a:lnTo>
                      <a:pt x="0" y="814"/>
                    </a:lnTo>
                    <a:lnTo>
                      <a:pt x="0" y="893"/>
                    </a:lnTo>
                    <a:lnTo>
                      <a:pt x="16" y="973"/>
                    </a:lnTo>
                    <a:lnTo>
                      <a:pt x="32" y="1053"/>
                    </a:lnTo>
                    <a:lnTo>
                      <a:pt x="64" y="1127"/>
                    </a:lnTo>
                    <a:lnTo>
                      <a:pt x="96" y="1196"/>
                    </a:lnTo>
                    <a:lnTo>
                      <a:pt x="138" y="1266"/>
                    </a:lnTo>
                    <a:lnTo>
                      <a:pt x="181" y="1330"/>
                    </a:lnTo>
                    <a:lnTo>
                      <a:pt x="234" y="1388"/>
                    </a:lnTo>
                    <a:lnTo>
                      <a:pt x="292" y="1436"/>
                    </a:lnTo>
                    <a:lnTo>
                      <a:pt x="356" y="1483"/>
                    </a:lnTo>
                    <a:lnTo>
                      <a:pt x="426" y="1526"/>
                    </a:lnTo>
                    <a:lnTo>
                      <a:pt x="494" y="1558"/>
                    </a:lnTo>
                    <a:lnTo>
                      <a:pt x="569" y="1585"/>
                    </a:lnTo>
                    <a:lnTo>
                      <a:pt x="649" y="1606"/>
                    </a:lnTo>
                    <a:lnTo>
                      <a:pt x="728" y="1622"/>
                    </a:lnTo>
                    <a:lnTo>
                      <a:pt x="808" y="1622"/>
                    </a:lnTo>
                    <a:lnTo>
                      <a:pt x="808" y="1622"/>
                    </a:lnTo>
                    <a:lnTo>
                      <a:pt x="893" y="1622"/>
                    </a:lnTo>
                    <a:lnTo>
                      <a:pt x="973" y="1606"/>
                    </a:lnTo>
                    <a:lnTo>
                      <a:pt x="1053" y="1585"/>
                    </a:lnTo>
                    <a:lnTo>
                      <a:pt x="1127" y="1558"/>
                    </a:lnTo>
                    <a:lnTo>
                      <a:pt x="1196" y="1526"/>
                    </a:lnTo>
                    <a:lnTo>
                      <a:pt x="1265" y="1483"/>
                    </a:lnTo>
                    <a:lnTo>
                      <a:pt x="1324" y="1436"/>
                    </a:lnTo>
                    <a:lnTo>
                      <a:pt x="1382" y="1388"/>
                    </a:lnTo>
                    <a:lnTo>
                      <a:pt x="1436" y="1330"/>
                    </a:lnTo>
                    <a:lnTo>
                      <a:pt x="1483" y="1266"/>
                    </a:lnTo>
                    <a:lnTo>
                      <a:pt x="1526" y="1196"/>
                    </a:lnTo>
                    <a:lnTo>
                      <a:pt x="1558" y="1127"/>
                    </a:lnTo>
                    <a:lnTo>
                      <a:pt x="1584" y="1053"/>
                    </a:lnTo>
                    <a:lnTo>
                      <a:pt x="1606" y="973"/>
                    </a:lnTo>
                    <a:lnTo>
                      <a:pt x="1616" y="893"/>
                    </a:lnTo>
                    <a:lnTo>
                      <a:pt x="1621" y="814"/>
                    </a:lnTo>
                    <a:lnTo>
                      <a:pt x="1621" y="814"/>
                    </a:lnTo>
                    <a:lnTo>
                      <a:pt x="1616" y="729"/>
                    </a:lnTo>
                    <a:lnTo>
                      <a:pt x="1606" y="649"/>
                    </a:lnTo>
                    <a:lnTo>
                      <a:pt x="1584" y="569"/>
                    </a:lnTo>
                    <a:lnTo>
                      <a:pt x="1558" y="495"/>
                    </a:lnTo>
                    <a:lnTo>
                      <a:pt x="1526" y="426"/>
                    </a:lnTo>
                    <a:lnTo>
                      <a:pt x="1483" y="356"/>
                    </a:lnTo>
                    <a:lnTo>
                      <a:pt x="1436" y="292"/>
                    </a:lnTo>
                    <a:lnTo>
                      <a:pt x="1382" y="239"/>
                    </a:lnTo>
                    <a:lnTo>
                      <a:pt x="1324" y="186"/>
                    </a:lnTo>
                    <a:lnTo>
                      <a:pt x="1265" y="139"/>
                    </a:lnTo>
                    <a:lnTo>
                      <a:pt x="1196" y="96"/>
                    </a:lnTo>
                    <a:lnTo>
                      <a:pt x="1127" y="64"/>
                    </a:lnTo>
                    <a:lnTo>
                      <a:pt x="1053" y="38"/>
                    </a:lnTo>
                    <a:lnTo>
                      <a:pt x="973" y="16"/>
                    </a:lnTo>
                    <a:lnTo>
                      <a:pt x="893" y="6"/>
                    </a:lnTo>
                    <a:lnTo>
                      <a:pt x="808"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23">
                <a:extLst>
                  <a:ext uri="{FF2B5EF4-FFF2-40B4-BE49-F238E27FC236}">
                    <a16:creationId xmlns:a16="http://schemas.microsoft.com/office/drawing/2014/main" id="{BD160907-31CF-1949-9D38-FA5160D4E986}"/>
                  </a:ext>
                </a:extLst>
              </p:cNvPr>
              <p:cNvSpPr>
                <a:spLocks noChangeArrowheads="1"/>
              </p:cNvSpPr>
              <p:nvPr/>
            </p:nvSpPr>
            <p:spPr bwMode="auto">
              <a:xfrm>
                <a:off x="1382713" y="869950"/>
                <a:ext cx="660400" cy="660400"/>
              </a:xfrm>
              <a:custGeom>
                <a:avLst/>
                <a:gdLst>
                  <a:gd name="T0" fmla="*/ 1010 w 1836"/>
                  <a:gd name="T1" fmla="*/ 1829 h 1835"/>
                  <a:gd name="T2" fmla="*/ 1271 w 1836"/>
                  <a:gd name="T3" fmla="*/ 1765 h 1835"/>
                  <a:gd name="T4" fmla="*/ 1500 w 1836"/>
                  <a:gd name="T5" fmla="*/ 1627 h 1835"/>
                  <a:gd name="T6" fmla="*/ 1675 w 1836"/>
                  <a:gd name="T7" fmla="*/ 1430 h 1835"/>
                  <a:gd name="T8" fmla="*/ 1792 w 1836"/>
                  <a:gd name="T9" fmla="*/ 1191 h 1835"/>
                  <a:gd name="T10" fmla="*/ 1835 w 1836"/>
                  <a:gd name="T11" fmla="*/ 920 h 1835"/>
                  <a:gd name="T12" fmla="*/ 1813 w 1836"/>
                  <a:gd name="T13" fmla="*/ 733 h 1835"/>
                  <a:gd name="T14" fmla="*/ 1723 w 1836"/>
                  <a:gd name="T15" fmla="*/ 479 h 1835"/>
                  <a:gd name="T16" fmla="*/ 1563 w 1836"/>
                  <a:gd name="T17" fmla="*/ 271 h 1835"/>
                  <a:gd name="T18" fmla="*/ 1356 w 1836"/>
                  <a:gd name="T19" fmla="*/ 112 h 1835"/>
                  <a:gd name="T20" fmla="*/ 1101 w 1836"/>
                  <a:gd name="T21" fmla="*/ 21 h 1835"/>
                  <a:gd name="T22" fmla="*/ 915 w 1836"/>
                  <a:gd name="T23" fmla="*/ 0 h 1835"/>
                  <a:gd name="T24" fmla="*/ 644 w 1836"/>
                  <a:gd name="T25" fmla="*/ 42 h 1835"/>
                  <a:gd name="T26" fmla="*/ 405 w 1836"/>
                  <a:gd name="T27" fmla="*/ 159 h 1835"/>
                  <a:gd name="T28" fmla="*/ 208 w 1836"/>
                  <a:gd name="T29" fmla="*/ 335 h 1835"/>
                  <a:gd name="T30" fmla="*/ 70 w 1836"/>
                  <a:gd name="T31" fmla="*/ 558 h 1835"/>
                  <a:gd name="T32" fmla="*/ 6 w 1836"/>
                  <a:gd name="T33" fmla="*/ 824 h 1835"/>
                  <a:gd name="T34" fmla="*/ 6 w 1836"/>
                  <a:gd name="T35" fmla="*/ 1010 h 1835"/>
                  <a:gd name="T36" fmla="*/ 70 w 1836"/>
                  <a:gd name="T37" fmla="*/ 1276 h 1835"/>
                  <a:gd name="T38" fmla="*/ 208 w 1836"/>
                  <a:gd name="T39" fmla="*/ 1499 h 1835"/>
                  <a:gd name="T40" fmla="*/ 405 w 1836"/>
                  <a:gd name="T41" fmla="*/ 1680 h 1835"/>
                  <a:gd name="T42" fmla="*/ 644 w 1836"/>
                  <a:gd name="T43" fmla="*/ 1792 h 1835"/>
                  <a:gd name="T44" fmla="*/ 915 w 1836"/>
                  <a:gd name="T45" fmla="*/ 1834 h 1835"/>
                  <a:gd name="T46" fmla="*/ 963 w 1836"/>
                  <a:gd name="T47" fmla="*/ 457 h 1835"/>
                  <a:gd name="T48" fmla="*/ 1096 w 1836"/>
                  <a:gd name="T49" fmla="*/ 489 h 1835"/>
                  <a:gd name="T50" fmla="*/ 1213 w 1836"/>
                  <a:gd name="T51" fmla="*/ 558 h 1835"/>
                  <a:gd name="T52" fmla="*/ 1303 w 1836"/>
                  <a:gd name="T53" fmla="*/ 659 h 1835"/>
                  <a:gd name="T54" fmla="*/ 1362 w 1836"/>
                  <a:gd name="T55" fmla="*/ 782 h 1835"/>
                  <a:gd name="T56" fmla="*/ 1383 w 1836"/>
                  <a:gd name="T57" fmla="*/ 920 h 1835"/>
                  <a:gd name="T58" fmla="*/ 1372 w 1836"/>
                  <a:gd name="T59" fmla="*/ 1010 h 1835"/>
                  <a:gd name="T60" fmla="*/ 1324 w 1836"/>
                  <a:gd name="T61" fmla="*/ 1138 h 1835"/>
                  <a:gd name="T62" fmla="*/ 1245 w 1836"/>
                  <a:gd name="T63" fmla="*/ 1244 h 1835"/>
                  <a:gd name="T64" fmla="*/ 1138 w 1836"/>
                  <a:gd name="T65" fmla="*/ 1329 h 1835"/>
                  <a:gd name="T66" fmla="*/ 1010 w 1836"/>
                  <a:gd name="T67" fmla="*/ 1372 h 1835"/>
                  <a:gd name="T68" fmla="*/ 915 w 1836"/>
                  <a:gd name="T69" fmla="*/ 1382 h 1835"/>
                  <a:gd name="T70" fmla="*/ 776 w 1836"/>
                  <a:gd name="T71" fmla="*/ 1361 h 1835"/>
                  <a:gd name="T72" fmla="*/ 654 w 1836"/>
                  <a:gd name="T73" fmla="*/ 1302 h 1835"/>
                  <a:gd name="T74" fmla="*/ 559 w 1836"/>
                  <a:gd name="T75" fmla="*/ 1212 h 1835"/>
                  <a:gd name="T76" fmla="*/ 490 w 1836"/>
                  <a:gd name="T77" fmla="*/ 1101 h 1835"/>
                  <a:gd name="T78" fmla="*/ 452 w 1836"/>
                  <a:gd name="T79" fmla="*/ 967 h 1835"/>
                  <a:gd name="T80" fmla="*/ 452 w 1836"/>
                  <a:gd name="T81" fmla="*/ 872 h 1835"/>
                  <a:gd name="T82" fmla="*/ 490 w 1836"/>
                  <a:gd name="T83" fmla="*/ 739 h 1835"/>
                  <a:gd name="T84" fmla="*/ 559 w 1836"/>
                  <a:gd name="T85" fmla="*/ 622 h 1835"/>
                  <a:gd name="T86" fmla="*/ 654 w 1836"/>
                  <a:gd name="T87" fmla="*/ 532 h 1835"/>
                  <a:gd name="T88" fmla="*/ 776 w 1836"/>
                  <a:gd name="T89" fmla="*/ 473 h 1835"/>
                  <a:gd name="T90" fmla="*/ 915 w 1836"/>
                  <a:gd name="T91" fmla="*/ 452 h 1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36" h="1835">
                    <a:moveTo>
                      <a:pt x="915" y="1834"/>
                    </a:moveTo>
                    <a:lnTo>
                      <a:pt x="915" y="1834"/>
                    </a:lnTo>
                    <a:lnTo>
                      <a:pt x="1010" y="1829"/>
                    </a:lnTo>
                    <a:lnTo>
                      <a:pt x="1101" y="1818"/>
                    </a:lnTo>
                    <a:lnTo>
                      <a:pt x="1191" y="1792"/>
                    </a:lnTo>
                    <a:lnTo>
                      <a:pt x="1271" y="1765"/>
                    </a:lnTo>
                    <a:lnTo>
                      <a:pt x="1356" y="1722"/>
                    </a:lnTo>
                    <a:lnTo>
                      <a:pt x="1430" y="1680"/>
                    </a:lnTo>
                    <a:lnTo>
                      <a:pt x="1500" y="1627"/>
                    </a:lnTo>
                    <a:lnTo>
                      <a:pt x="1563" y="1568"/>
                    </a:lnTo>
                    <a:lnTo>
                      <a:pt x="1622" y="1499"/>
                    </a:lnTo>
                    <a:lnTo>
                      <a:pt x="1675" y="1430"/>
                    </a:lnTo>
                    <a:lnTo>
                      <a:pt x="1723" y="1355"/>
                    </a:lnTo>
                    <a:lnTo>
                      <a:pt x="1760" y="1276"/>
                    </a:lnTo>
                    <a:lnTo>
                      <a:pt x="1792" y="1191"/>
                    </a:lnTo>
                    <a:lnTo>
                      <a:pt x="1813" y="1101"/>
                    </a:lnTo>
                    <a:lnTo>
                      <a:pt x="1829" y="1010"/>
                    </a:lnTo>
                    <a:lnTo>
                      <a:pt x="1835" y="920"/>
                    </a:lnTo>
                    <a:lnTo>
                      <a:pt x="1835" y="920"/>
                    </a:lnTo>
                    <a:lnTo>
                      <a:pt x="1829" y="824"/>
                    </a:lnTo>
                    <a:lnTo>
                      <a:pt x="1813" y="733"/>
                    </a:lnTo>
                    <a:lnTo>
                      <a:pt x="1792" y="643"/>
                    </a:lnTo>
                    <a:lnTo>
                      <a:pt x="1760" y="558"/>
                    </a:lnTo>
                    <a:lnTo>
                      <a:pt x="1723" y="479"/>
                    </a:lnTo>
                    <a:lnTo>
                      <a:pt x="1675" y="404"/>
                    </a:lnTo>
                    <a:lnTo>
                      <a:pt x="1622" y="335"/>
                    </a:lnTo>
                    <a:lnTo>
                      <a:pt x="1563" y="271"/>
                    </a:lnTo>
                    <a:lnTo>
                      <a:pt x="1500" y="207"/>
                    </a:lnTo>
                    <a:lnTo>
                      <a:pt x="1430" y="159"/>
                    </a:lnTo>
                    <a:lnTo>
                      <a:pt x="1356" y="112"/>
                    </a:lnTo>
                    <a:lnTo>
                      <a:pt x="1271" y="74"/>
                    </a:lnTo>
                    <a:lnTo>
                      <a:pt x="1191" y="42"/>
                    </a:lnTo>
                    <a:lnTo>
                      <a:pt x="1101" y="21"/>
                    </a:lnTo>
                    <a:lnTo>
                      <a:pt x="1010" y="5"/>
                    </a:lnTo>
                    <a:lnTo>
                      <a:pt x="915" y="0"/>
                    </a:lnTo>
                    <a:lnTo>
                      <a:pt x="915" y="0"/>
                    </a:lnTo>
                    <a:lnTo>
                      <a:pt x="825" y="5"/>
                    </a:lnTo>
                    <a:lnTo>
                      <a:pt x="734" y="21"/>
                    </a:lnTo>
                    <a:lnTo>
                      <a:pt x="644" y="42"/>
                    </a:lnTo>
                    <a:lnTo>
                      <a:pt x="559" y="74"/>
                    </a:lnTo>
                    <a:lnTo>
                      <a:pt x="479" y="112"/>
                    </a:lnTo>
                    <a:lnTo>
                      <a:pt x="405" y="159"/>
                    </a:lnTo>
                    <a:lnTo>
                      <a:pt x="335" y="207"/>
                    </a:lnTo>
                    <a:lnTo>
                      <a:pt x="267" y="271"/>
                    </a:lnTo>
                    <a:lnTo>
                      <a:pt x="208" y="335"/>
                    </a:lnTo>
                    <a:lnTo>
                      <a:pt x="155" y="404"/>
                    </a:lnTo>
                    <a:lnTo>
                      <a:pt x="112" y="479"/>
                    </a:lnTo>
                    <a:lnTo>
                      <a:pt x="70" y="558"/>
                    </a:lnTo>
                    <a:lnTo>
                      <a:pt x="43" y="643"/>
                    </a:lnTo>
                    <a:lnTo>
                      <a:pt x="17" y="733"/>
                    </a:lnTo>
                    <a:lnTo>
                      <a:pt x="6" y="824"/>
                    </a:lnTo>
                    <a:lnTo>
                      <a:pt x="0" y="920"/>
                    </a:lnTo>
                    <a:lnTo>
                      <a:pt x="0" y="920"/>
                    </a:lnTo>
                    <a:lnTo>
                      <a:pt x="6" y="1010"/>
                    </a:lnTo>
                    <a:lnTo>
                      <a:pt x="17" y="1101"/>
                    </a:lnTo>
                    <a:lnTo>
                      <a:pt x="43" y="1191"/>
                    </a:lnTo>
                    <a:lnTo>
                      <a:pt x="70" y="1276"/>
                    </a:lnTo>
                    <a:lnTo>
                      <a:pt x="112" y="1355"/>
                    </a:lnTo>
                    <a:lnTo>
                      <a:pt x="155" y="1430"/>
                    </a:lnTo>
                    <a:lnTo>
                      <a:pt x="208" y="1499"/>
                    </a:lnTo>
                    <a:lnTo>
                      <a:pt x="267" y="1568"/>
                    </a:lnTo>
                    <a:lnTo>
                      <a:pt x="335" y="1627"/>
                    </a:lnTo>
                    <a:lnTo>
                      <a:pt x="405" y="1680"/>
                    </a:lnTo>
                    <a:lnTo>
                      <a:pt x="479" y="1722"/>
                    </a:lnTo>
                    <a:lnTo>
                      <a:pt x="559" y="1765"/>
                    </a:lnTo>
                    <a:lnTo>
                      <a:pt x="644" y="1792"/>
                    </a:lnTo>
                    <a:lnTo>
                      <a:pt x="734" y="1818"/>
                    </a:lnTo>
                    <a:lnTo>
                      <a:pt x="825" y="1829"/>
                    </a:lnTo>
                    <a:lnTo>
                      <a:pt x="915" y="1834"/>
                    </a:lnTo>
                    <a:close/>
                    <a:moveTo>
                      <a:pt x="915" y="452"/>
                    </a:moveTo>
                    <a:lnTo>
                      <a:pt x="915" y="452"/>
                    </a:lnTo>
                    <a:lnTo>
                      <a:pt x="963" y="457"/>
                    </a:lnTo>
                    <a:lnTo>
                      <a:pt x="1010" y="462"/>
                    </a:lnTo>
                    <a:lnTo>
                      <a:pt x="1053" y="473"/>
                    </a:lnTo>
                    <a:lnTo>
                      <a:pt x="1096" y="489"/>
                    </a:lnTo>
                    <a:lnTo>
                      <a:pt x="1138" y="511"/>
                    </a:lnTo>
                    <a:lnTo>
                      <a:pt x="1175" y="532"/>
                    </a:lnTo>
                    <a:lnTo>
                      <a:pt x="1213" y="558"/>
                    </a:lnTo>
                    <a:lnTo>
                      <a:pt x="1245" y="590"/>
                    </a:lnTo>
                    <a:lnTo>
                      <a:pt x="1277" y="622"/>
                    </a:lnTo>
                    <a:lnTo>
                      <a:pt x="1303" y="659"/>
                    </a:lnTo>
                    <a:lnTo>
                      <a:pt x="1324" y="696"/>
                    </a:lnTo>
                    <a:lnTo>
                      <a:pt x="1345" y="739"/>
                    </a:lnTo>
                    <a:lnTo>
                      <a:pt x="1362" y="782"/>
                    </a:lnTo>
                    <a:lnTo>
                      <a:pt x="1372" y="824"/>
                    </a:lnTo>
                    <a:lnTo>
                      <a:pt x="1377" y="872"/>
                    </a:lnTo>
                    <a:lnTo>
                      <a:pt x="1383" y="920"/>
                    </a:lnTo>
                    <a:lnTo>
                      <a:pt x="1383" y="920"/>
                    </a:lnTo>
                    <a:lnTo>
                      <a:pt x="1377" y="967"/>
                    </a:lnTo>
                    <a:lnTo>
                      <a:pt x="1372" y="1010"/>
                    </a:lnTo>
                    <a:lnTo>
                      <a:pt x="1362" y="1058"/>
                    </a:lnTo>
                    <a:lnTo>
                      <a:pt x="1345" y="1101"/>
                    </a:lnTo>
                    <a:lnTo>
                      <a:pt x="1324" y="1138"/>
                    </a:lnTo>
                    <a:lnTo>
                      <a:pt x="1303" y="1180"/>
                    </a:lnTo>
                    <a:lnTo>
                      <a:pt x="1277" y="1212"/>
                    </a:lnTo>
                    <a:lnTo>
                      <a:pt x="1245" y="1244"/>
                    </a:lnTo>
                    <a:lnTo>
                      <a:pt x="1213" y="1276"/>
                    </a:lnTo>
                    <a:lnTo>
                      <a:pt x="1175" y="1302"/>
                    </a:lnTo>
                    <a:lnTo>
                      <a:pt x="1138" y="1329"/>
                    </a:lnTo>
                    <a:lnTo>
                      <a:pt x="1096" y="1345"/>
                    </a:lnTo>
                    <a:lnTo>
                      <a:pt x="1053" y="1361"/>
                    </a:lnTo>
                    <a:lnTo>
                      <a:pt x="1010" y="1372"/>
                    </a:lnTo>
                    <a:lnTo>
                      <a:pt x="963" y="1382"/>
                    </a:lnTo>
                    <a:lnTo>
                      <a:pt x="915" y="1382"/>
                    </a:lnTo>
                    <a:lnTo>
                      <a:pt x="915" y="1382"/>
                    </a:lnTo>
                    <a:lnTo>
                      <a:pt x="867" y="1382"/>
                    </a:lnTo>
                    <a:lnTo>
                      <a:pt x="825" y="1372"/>
                    </a:lnTo>
                    <a:lnTo>
                      <a:pt x="776" y="1361"/>
                    </a:lnTo>
                    <a:lnTo>
                      <a:pt x="734" y="1345"/>
                    </a:lnTo>
                    <a:lnTo>
                      <a:pt x="697" y="1329"/>
                    </a:lnTo>
                    <a:lnTo>
                      <a:pt x="654" y="1302"/>
                    </a:lnTo>
                    <a:lnTo>
                      <a:pt x="623" y="1276"/>
                    </a:lnTo>
                    <a:lnTo>
                      <a:pt x="585" y="1244"/>
                    </a:lnTo>
                    <a:lnTo>
                      <a:pt x="559" y="1212"/>
                    </a:lnTo>
                    <a:lnTo>
                      <a:pt x="532" y="1180"/>
                    </a:lnTo>
                    <a:lnTo>
                      <a:pt x="505" y="1138"/>
                    </a:lnTo>
                    <a:lnTo>
                      <a:pt x="490" y="1101"/>
                    </a:lnTo>
                    <a:lnTo>
                      <a:pt x="474" y="1058"/>
                    </a:lnTo>
                    <a:lnTo>
                      <a:pt x="463" y="1010"/>
                    </a:lnTo>
                    <a:lnTo>
                      <a:pt x="452" y="967"/>
                    </a:lnTo>
                    <a:lnTo>
                      <a:pt x="452" y="920"/>
                    </a:lnTo>
                    <a:lnTo>
                      <a:pt x="452" y="920"/>
                    </a:lnTo>
                    <a:lnTo>
                      <a:pt x="452" y="872"/>
                    </a:lnTo>
                    <a:lnTo>
                      <a:pt x="463" y="824"/>
                    </a:lnTo>
                    <a:lnTo>
                      <a:pt x="474" y="782"/>
                    </a:lnTo>
                    <a:lnTo>
                      <a:pt x="490" y="739"/>
                    </a:lnTo>
                    <a:lnTo>
                      <a:pt x="505" y="696"/>
                    </a:lnTo>
                    <a:lnTo>
                      <a:pt x="532" y="659"/>
                    </a:lnTo>
                    <a:lnTo>
                      <a:pt x="559" y="622"/>
                    </a:lnTo>
                    <a:lnTo>
                      <a:pt x="585" y="590"/>
                    </a:lnTo>
                    <a:lnTo>
                      <a:pt x="623" y="558"/>
                    </a:lnTo>
                    <a:lnTo>
                      <a:pt x="654" y="532"/>
                    </a:lnTo>
                    <a:lnTo>
                      <a:pt x="697" y="511"/>
                    </a:lnTo>
                    <a:lnTo>
                      <a:pt x="734" y="489"/>
                    </a:lnTo>
                    <a:lnTo>
                      <a:pt x="776" y="473"/>
                    </a:lnTo>
                    <a:lnTo>
                      <a:pt x="825" y="462"/>
                    </a:lnTo>
                    <a:lnTo>
                      <a:pt x="867" y="457"/>
                    </a:lnTo>
                    <a:lnTo>
                      <a:pt x="915" y="452"/>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24">
                <a:extLst>
                  <a:ext uri="{FF2B5EF4-FFF2-40B4-BE49-F238E27FC236}">
                    <a16:creationId xmlns:a16="http://schemas.microsoft.com/office/drawing/2014/main" id="{1DD7BF82-1FC2-9B41-BDB3-F9DFD6B3BC16}"/>
                  </a:ext>
                </a:extLst>
              </p:cNvPr>
              <p:cNvSpPr>
                <a:spLocks noChangeArrowheads="1"/>
              </p:cNvSpPr>
              <p:nvPr/>
            </p:nvSpPr>
            <p:spPr bwMode="auto">
              <a:xfrm>
                <a:off x="1631950" y="1627188"/>
                <a:ext cx="163513" cy="612775"/>
              </a:xfrm>
              <a:custGeom>
                <a:avLst/>
                <a:gdLst>
                  <a:gd name="T0" fmla="*/ 0 w 453"/>
                  <a:gd name="T1" fmla="*/ 1701 h 1702"/>
                  <a:gd name="T2" fmla="*/ 452 w 453"/>
                  <a:gd name="T3" fmla="*/ 1701 h 1702"/>
                  <a:gd name="T4" fmla="*/ 452 w 453"/>
                  <a:gd name="T5" fmla="*/ 0 h 1702"/>
                  <a:gd name="T6" fmla="*/ 0 w 453"/>
                  <a:gd name="T7" fmla="*/ 0 h 1702"/>
                  <a:gd name="T8" fmla="*/ 0 w 453"/>
                  <a:gd name="T9" fmla="*/ 1701 h 1702"/>
                </a:gdLst>
                <a:ahLst/>
                <a:cxnLst>
                  <a:cxn ang="0">
                    <a:pos x="T0" y="T1"/>
                  </a:cxn>
                  <a:cxn ang="0">
                    <a:pos x="T2" y="T3"/>
                  </a:cxn>
                  <a:cxn ang="0">
                    <a:pos x="T4" y="T5"/>
                  </a:cxn>
                  <a:cxn ang="0">
                    <a:pos x="T6" y="T7"/>
                  </a:cxn>
                  <a:cxn ang="0">
                    <a:pos x="T8" y="T9"/>
                  </a:cxn>
                </a:cxnLst>
                <a:rect l="0" t="0" r="r" b="b"/>
                <a:pathLst>
                  <a:path w="453" h="1702">
                    <a:moveTo>
                      <a:pt x="0" y="1701"/>
                    </a:moveTo>
                    <a:lnTo>
                      <a:pt x="452" y="1701"/>
                    </a:lnTo>
                    <a:lnTo>
                      <a:pt x="452" y="0"/>
                    </a:lnTo>
                    <a:lnTo>
                      <a:pt x="0" y="0"/>
                    </a:lnTo>
                    <a:lnTo>
                      <a:pt x="0" y="170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25">
                <a:extLst>
                  <a:ext uri="{FF2B5EF4-FFF2-40B4-BE49-F238E27FC236}">
                    <a16:creationId xmlns:a16="http://schemas.microsoft.com/office/drawing/2014/main" id="{AADA5500-C138-3E42-A237-2271226285B4}"/>
                  </a:ext>
                </a:extLst>
              </p:cNvPr>
              <p:cNvSpPr>
                <a:spLocks noChangeArrowheads="1"/>
              </p:cNvSpPr>
              <p:nvPr/>
            </p:nvSpPr>
            <p:spPr bwMode="auto">
              <a:xfrm>
                <a:off x="2132013" y="1119188"/>
                <a:ext cx="612775" cy="163512"/>
              </a:xfrm>
              <a:custGeom>
                <a:avLst/>
                <a:gdLst>
                  <a:gd name="T0" fmla="*/ 1701 w 1702"/>
                  <a:gd name="T1" fmla="*/ 0 h 453"/>
                  <a:gd name="T2" fmla="*/ 0 w 1702"/>
                  <a:gd name="T3" fmla="*/ 0 h 453"/>
                  <a:gd name="T4" fmla="*/ 0 w 1702"/>
                  <a:gd name="T5" fmla="*/ 452 h 453"/>
                  <a:gd name="T6" fmla="*/ 1701 w 1702"/>
                  <a:gd name="T7" fmla="*/ 452 h 453"/>
                  <a:gd name="T8" fmla="*/ 1701 w 1702"/>
                  <a:gd name="T9" fmla="*/ 0 h 453"/>
                </a:gdLst>
                <a:ahLst/>
                <a:cxnLst>
                  <a:cxn ang="0">
                    <a:pos x="T0" y="T1"/>
                  </a:cxn>
                  <a:cxn ang="0">
                    <a:pos x="T2" y="T3"/>
                  </a:cxn>
                  <a:cxn ang="0">
                    <a:pos x="T4" y="T5"/>
                  </a:cxn>
                  <a:cxn ang="0">
                    <a:pos x="T6" y="T7"/>
                  </a:cxn>
                  <a:cxn ang="0">
                    <a:pos x="T8" y="T9"/>
                  </a:cxn>
                </a:cxnLst>
                <a:rect l="0" t="0" r="r" b="b"/>
                <a:pathLst>
                  <a:path w="1702" h="453">
                    <a:moveTo>
                      <a:pt x="1701" y="0"/>
                    </a:moveTo>
                    <a:lnTo>
                      <a:pt x="0" y="0"/>
                    </a:lnTo>
                    <a:lnTo>
                      <a:pt x="0" y="452"/>
                    </a:lnTo>
                    <a:lnTo>
                      <a:pt x="1701" y="452"/>
                    </a:lnTo>
                    <a:lnTo>
                      <a:pt x="1701"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26">
                <a:extLst>
                  <a:ext uri="{FF2B5EF4-FFF2-40B4-BE49-F238E27FC236}">
                    <a16:creationId xmlns:a16="http://schemas.microsoft.com/office/drawing/2014/main" id="{4567BA19-305F-574A-AAC0-E8754A3D1913}"/>
                  </a:ext>
                </a:extLst>
              </p:cNvPr>
              <p:cNvSpPr>
                <a:spLocks noChangeArrowheads="1"/>
              </p:cNvSpPr>
              <p:nvPr/>
            </p:nvSpPr>
            <p:spPr bwMode="auto">
              <a:xfrm>
                <a:off x="1981200" y="1435100"/>
                <a:ext cx="547688" cy="549275"/>
              </a:xfrm>
              <a:custGeom>
                <a:avLst/>
                <a:gdLst>
                  <a:gd name="T0" fmla="*/ 319 w 1521"/>
                  <a:gd name="T1" fmla="*/ 0 h 1527"/>
                  <a:gd name="T2" fmla="*/ 0 w 1521"/>
                  <a:gd name="T3" fmla="*/ 319 h 1527"/>
                  <a:gd name="T4" fmla="*/ 1201 w 1521"/>
                  <a:gd name="T5" fmla="*/ 1526 h 1527"/>
                  <a:gd name="T6" fmla="*/ 1520 w 1521"/>
                  <a:gd name="T7" fmla="*/ 1202 h 1527"/>
                  <a:gd name="T8" fmla="*/ 319 w 1521"/>
                  <a:gd name="T9" fmla="*/ 0 h 1527"/>
                </a:gdLst>
                <a:ahLst/>
                <a:cxnLst>
                  <a:cxn ang="0">
                    <a:pos x="T0" y="T1"/>
                  </a:cxn>
                  <a:cxn ang="0">
                    <a:pos x="T2" y="T3"/>
                  </a:cxn>
                  <a:cxn ang="0">
                    <a:pos x="T4" y="T5"/>
                  </a:cxn>
                  <a:cxn ang="0">
                    <a:pos x="T6" y="T7"/>
                  </a:cxn>
                  <a:cxn ang="0">
                    <a:pos x="T8" y="T9"/>
                  </a:cxn>
                </a:cxnLst>
                <a:rect l="0" t="0" r="r" b="b"/>
                <a:pathLst>
                  <a:path w="1521" h="1527">
                    <a:moveTo>
                      <a:pt x="319" y="0"/>
                    </a:moveTo>
                    <a:lnTo>
                      <a:pt x="0" y="319"/>
                    </a:lnTo>
                    <a:lnTo>
                      <a:pt x="1201" y="1526"/>
                    </a:lnTo>
                    <a:lnTo>
                      <a:pt x="1520" y="1202"/>
                    </a:lnTo>
                    <a:lnTo>
                      <a:pt x="319"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6" name="Group 15">
            <a:extLst>
              <a:ext uri="{FF2B5EF4-FFF2-40B4-BE49-F238E27FC236}">
                <a16:creationId xmlns:a16="http://schemas.microsoft.com/office/drawing/2014/main" id="{90785B48-0789-5345-8330-58357D02873D}"/>
              </a:ext>
            </a:extLst>
          </p:cNvPr>
          <p:cNvGrpSpPr>
            <a:grpSpLocks noChangeAspect="1"/>
          </p:cNvGrpSpPr>
          <p:nvPr/>
        </p:nvGrpSpPr>
        <p:grpSpPr>
          <a:xfrm>
            <a:off x="3707433" y="2766832"/>
            <a:ext cx="457200" cy="457200"/>
            <a:chOff x="5181600" y="4114800"/>
            <a:chExt cx="1828959" cy="1828959"/>
          </a:xfrm>
        </p:grpSpPr>
        <p:sp>
          <p:nvSpPr>
            <p:cNvPr id="176" name="Oval 175">
              <a:extLst>
                <a:ext uri="{FF2B5EF4-FFF2-40B4-BE49-F238E27FC236}">
                  <a16:creationId xmlns:a16="http://schemas.microsoft.com/office/drawing/2014/main" id="{C7092CDC-51B0-194D-AB51-0359483B4816}"/>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77" name="Group 176">
              <a:extLst>
                <a:ext uri="{FF2B5EF4-FFF2-40B4-BE49-F238E27FC236}">
                  <a16:creationId xmlns:a16="http://schemas.microsoft.com/office/drawing/2014/main" id="{41D4738C-9D74-FD4B-956D-DBF88EA1D35A}"/>
                </a:ext>
              </a:extLst>
            </p:cNvPr>
            <p:cNvGrpSpPr/>
            <p:nvPr/>
          </p:nvGrpSpPr>
          <p:grpSpPr>
            <a:xfrm>
              <a:off x="5486400" y="4549571"/>
              <a:ext cx="1224852" cy="1015906"/>
              <a:chOff x="3895725" y="4733925"/>
              <a:chExt cx="2159000" cy="1790700"/>
            </a:xfrm>
            <a:solidFill>
              <a:schemeClr val="bg1"/>
            </a:solidFill>
          </p:grpSpPr>
          <p:sp>
            <p:nvSpPr>
              <p:cNvPr id="178" name="Freeform 8">
                <a:extLst>
                  <a:ext uri="{FF2B5EF4-FFF2-40B4-BE49-F238E27FC236}">
                    <a16:creationId xmlns:a16="http://schemas.microsoft.com/office/drawing/2014/main" id="{1FFCD557-8B3E-9E49-B8B1-5CD523367C28}"/>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9" name="Freeform 9">
                <a:extLst>
                  <a:ext uri="{FF2B5EF4-FFF2-40B4-BE49-F238E27FC236}">
                    <a16:creationId xmlns:a16="http://schemas.microsoft.com/office/drawing/2014/main" id="{1F1EDA8C-4B68-AF47-9E77-15397E454DC1}"/>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0" name="Freeform 10">
                <a:extLst>
                  <a:ext uri="{FF2B5EF4-FFF2-40B4-BE49-F238E27FC236}">
                    <a16:creationId xmlns:a16="http://schemas.microsoft.com/office/drawing/2014/main" id="{D0A6B25C-FD55-114F-BCFC-67711312B09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1" name="Freeform 11">
                <a:extLst>
                  <a:ext uri="{FF2B5EF4-FFF2-40B4-BE49-F238E27FC236}">
                    <a16:creationId xmlns:a16="http://schemas.microsoft.com/office/drawing/2014/main" id="{19F2E16A-E507-D544-9719-B8FDCCBBDFDC}"/>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12">
                <a:extLst>
                  <a:ext uri="{FF2B5EF4-FFF2-40B4-BE49-F238E27FC236}">
                    <a16:creationId xmlns:a16="http://schemas.microsoft.com/office/drawing/2014/main" id="{1A15AAB1-C4FB-2D4D-85CD-BC5D5656B235}"/>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13">
                <a:extLst>
                  <a:ext uri="{FF2B5EF4-FFF2-40B4-BE49-F238E27FC236}">
                    <a16:creationId xmlns:a16="http://schemas.microsoft.com/office/drawing/2014/main" id="{42151B8B-8421-644B-90CD-D4ACF960C07D}"/>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84" name="Group 183">
            <a:extLst>
              <a:ext uri="{FF2B5EF4-FFF2-40B4-BE49-F238E27FC236}">
                <a16:creationId xmlns:a16="http://schemas.microsoft.com/office/drawing/2014/main" id="{110F8177-2DED-3F47-8F56-0B4E0C7DF461}"/>
              </a:ext>
            </a:extLst>
          </p:cNvPr>
          <p:cNvGrpSpPr>
            <a:grpSpLocks noChangeAspect="1"/>
          </p:cNvGrpSpPr>
          <p:nvPr/>
        </p:nvGrpSpPr>
        <p:grpSpPr>
          <a:xfrm>
            <a:off x="1408813" y="2788749"/>
            <a:ext cx="457200" cy="457200"/>
            <a:chOff x="5181600" y="4114800"/>
            <a:chExt cx="1828959" cy="1828959"/>
          </a:xfrm>
        </p:grpSpPr>
        <p:sp>
          <p:nvSpPr>
            <p:cNvPr id="185" name="Oval 184">
              <a:extLst>
                <a:ext uri="{FF2B5EF4-FFF2-40B4-BE49-F238E27FC236}">
                  <a16:creationId xmlns:a16="http://schemas.microsoft.com/office/drawing/2014/main" id="{B6AA2AD0-3C1B-5F4C-BC9C-F8F3B06DCE4C}"/>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86" name="Group 185">
              <a:extLst>
                <a:ext uri="{FF2B5EF4-FFF2-40B4-BE49-F238E27FC236}">
                  <a16:creationId xmlns:a16="http://schemas.microsoft.com/office/drawing/2014/main" id="{DC1C8F82-1527-B440-8E4F-EBC965EC3FBE}"/>
                </a:ext>
              </a:extLst>
            </p:cNvPr>
            <p:cNvGrpSpPr/>
            <p:nvPr/>
          </p:nvGrpSpPr>
          <p:grpSpPr>
            <a:xfrm>
              <a:off x="5486400" y="4549571"/>
              <a:ext cx="1224852" cy="1015906"/>
              <a:chOff x="3895725" y="4733925"/>
              <a:chExt cx="2159000" cy="1790700"/>
            </a:xfrm>
            <a:solidFill>
              <a:schemeClr val="bg1"/>
            </a:solidFill>
          </p:grpSpPr>
          <p:sp>
            <p:nvSpPr>
              <p:cNvPr id="187" name="Freeform 8">
                <a:extLst>
                  <a:ext uri="{FF2B5EF4-FFF2-40B4-BE49-F238E27FC236}">
                    <a16:creationId xmlns:a16="http://schemas.microsoft.com/office/drawing/2014/main" id="{1B68A6B3-395E-F644-9F6C-EC3BA68DCF31}"/>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8" name="Freeform 9">
                <a:extLst>
                  <a:ext uri="{FF2B5EF4-FFF2-40B4-BE49-F238E27FC236}">
                    <a16:creationId xmlns:a16="http://schemas.microsoft.com/office/drawing/2014/main" id="{D078FEFB-6FCC-2B44-AAA4-34CF63B8CD88}"/>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10">
                <a:extLst>
                  <a:ext uri="{FF2B5EF4-FFF2-40B4-BE49-F238E27FC236}">
                    <a16:creationId xmlns:a16="http://schemas.microsoft.com/office/drawing/2014/main" id="{091E96BE-EA4F-D240-B3A1-7C8256E7CC8B}"/>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11">
                <a:extLst>
                  <a:ext uri="{FF2B5EF4-FFF2-40B4-BE49-F238E27FC236}">
                    <a16:creationId xmlns:a16="http://schemas.microsoft.com/office/drawing/2014/main" id="{C1FB7128-6303-414F-8F00-4A10D086A916}"/>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1" name="Freeform 12">
                <a:extLst>
                  <a:ext uri="{FF2B5EF4-FFF2-40B4-BE49-F238E27FC236}">
                    <a16:creationId xmlns:a16="http://schemas.microsoft.com/office/drawing/2014/main" id="{53F010B2-4504-8646-B306-EA7BC52CC8AD}"/>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13">
                <a:extLst>
                  <a:ext uri="{FF2B5EF4-FFF2-40B4-BE49-F238E27FC236}">
                    <a16:creationId xmlns:a16="http://schemas.microsoft.com/office/drawing/2014/main" id="{ABC6E9F6-01BF-0845-B46F-EB0A05E7F5B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93" name="Group 192">
            <a:extLst>
              <a:ext uri="{FF2B5EF4-FFF2-40B4-BE49-F238E27FC236}">
                <a16:creationId xmlns:a16="http://schemas.microsoft.com/office/drawing/2014/main" id="{DEC21D01-D23B-164B-B5C7-464E7D78B526}"/>
              </a:ext>
            </a:extLst>
          </p:cNvPr>
          <p:cNvGrpSpPr>
            <a:grpSpLocks noChangeAspect="1"/>
          </p:cNvGrpSpPr>
          <p:nvPr/>
        </p:nvGrpSpPr>
        <p:grpSpPr>
          <a:xfrm>
            <a:off x="5861545" y="2790481"/>
            <a:ext cx="457200" cy="457200"/>
            <a:chOff x="5181600" y="4114800"/>
            <a:chExt cx="1828959" cy="1828959"/>
          </a:xfrm>
        </p:grpSpPr>
        <p:sp>
          <p:nvSpPr>
            <p:cNvPr id="194" name="Oval 193">
              <a:extLst>
                <a:ext uri="{FF2B5EF4-FFF2-40B4-BE49-F238E27FC236}">
                  <a16:creationId xmlns:a16="http://schemas.microsoft.com/office/drawing/2014/main" id="{EABB63F5-9DAA-A649-8311-89BC7FA42175}"/>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95" name="Group 194">
              <a:extLst>
                <a:ext uri="{FF2B5EF4-FFF2-40B4-BE49-F238E27FC236}">
                  <a16:creationId xmlns:a16="http://schemas.microsoft.com/office/drawing/2014/main" id="{D1EA6C8F-014B-844D-B98D-91329D0D529B}"/>
                </a:ext>
              </a:extLst>
            </p:cNvPr>
            <p:cNvGrpSpPr/>
            <p:nvPr/>
          </p:nvGrpSpPr>
          <p:grpSpPr>
            <a:xfrm>
              <a:off x="5486400" y="4549571"/>
              <a:ext cx="1224852" cy="1015906"/>
              <a:chOff x="3895725" y="4733925"/>
              <a:chExt cx="2159000" cy="1790700"/>
            </a:xfrm>
            <a:solidFill>
              <a:schemeClr val="bg1"/>
            </a:solidFill>
          </p:grpSpPr>
          <p:sp>
            <p:nvSpPr>
              <p:cNvPr id="196" name="Freeform 8">
                <a:extLst>
                  <a:ext uri="{FF2B5EF4-FFF2-40B4-BE49-F238E27FC236}">
                    <a16:creationId xmlns:a16="http://schemas.microsoft.com/office/drawing/2014/main" id="{3135CF2D-6D9B-5C44-A82D-4AA1AC384E08}"/>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9">
                <a:extLst>
                  <a:ext uri="{FF2B5EF4-FFF2-40B4-BE49-F238E27FC236}">
                    <a16:creationId xmlns:a16="http://schemas.microsoft.com/office/drawing/2014/main" id="{BC8AB0D2-8375-8E44-8541-6CBEB28C0D07}"/>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10">
                <a:extLst>
                  <a:ext uri="{FF2B5EF4-FFF2-40B4-BE49-F238E27FC236}">
                    <a16:creationId xmlns:a16="http://schemas.microsoft.com/office/drawing/2014/main" id="{DDA0C9B3-7487-4B4F-AA31-45F80423FBC8}"/>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11">
                <a:extLst>
                  <a:ext uri="{FF2B5EF4-FFF2-40B4-BE49-F238E27FC236}">
                    <a16:creationId xmlns:a16="http://schemas.microsoft.com/office/drawing/2014/main" id="{8F04D937-CF8E-B44C-85BD-A1F0728354C1}"/>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12">
                <a:extLst>
                  <a:ext uri="{FF2B5EF4-FFF2-40B4-BE49-F238E27FC236}">
                    <a16:creationId xmlns:a16="http://schemas.microsoft.com/office/drawing/2014/main" id="{03AC1D6F-DF4F-4544-965F-66A2FA0DE440}"/>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13">
                <a:extLst>
                  <a:ext uri="{FF2B5EF4-FFF2-40B4-BE49-F238E27FC236}">
                    <a16:creationId xmlns:a16="http://schemas.microsoft.com/office/drawing/2014/main" id="{870101FE-420E-4944-BABA-60CB9C92C546}"/>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sp>
        <p:nvSpPr>
          <p:cNvPr id="99" name="TextBox 98">
            <a:extLst>
              <a:ext uri="{FF2B5EF4-FFF2-40B4-BE49-F238E27FC236}">
                <a16:creationId xmlns:a16="http://schemas.microsoft.com/office/drawing/2014/main" id="{FBF0E952-6D19-C442-BE91-9C96E23D7A67}"/>
              </a:ext>
            </a:extLst>
          </p:cNvPr>
          <p:cNvSpPr txBox="1"/>
          <p:nvPr/>
        </p:nvSpPr>
        <p:spPr>
          <a:xfrm>
            <a:off x="3434260" y="2365422"/>
            <a:ext cx="1099475" cy="184666"/>
          </a:xfrm>
          <a:prstGeom prst="rect">
            <a:avLst/>
          </a:prstGeom>
        </p:spPr>
        <p:txBody>
          <a:bodyPr wrap="square" lIns="0" tIns="0" rIns="0" bIns="0" rtlCol="0">
            <a:spAutoFit/>
          </a:bodyPr>
          <a:lstStyle/>
          <a:p>
            <a:pPr algn="ctr">
              <a:spcAft>
                <a:spcPts val="600"/>
              </a:spcAft>
            </a:pPr>
            <a:r>
              <a:rPr lang="en-US" sz="1200">
                <a:solidFill>
                  <a:schemeClr val="accent2"/>
                </a:solidFill>
              </a:rPr>
              <a:t>Manager B</a:t>
            </a:r>
          </a:p>
        </p:txBody>
      </p:sp>
      <p:sp>
        <p:nvSpPr>
          <p:cNvPr id="100" name="TextBox 99">
            <a:extLst>
              <a:ext uri="{FF2B5EF4-FFF2-40B4-BE49-F238E27FC236}">
                <a16:creationId xmlns:a16="http://schemas.microsoft.com/office/drawing/2014/main" id="{75DD0576-0699-9541-8FAB-AC77CED2F394}"/>
              </a:ext>
            </a:extLst>
          </p:cNvPr>
          <p:cNvSpPr txBox="1"/>
          <p:nvPr/>
        </p:nvSpPr>
        <p:spPr>
          <a:xfrm>
            <a:off x="5621806" y="2376727"/>
            <a:ext cx="1099475" cy="184666"/>
          </a:xfrm>
          <a:prstGeom prst="rect">
            <a:avLst/>
          </a:prstGeom>
        </p:spPr>
        <p:txBody>
          <a:bodyPr wrap="square" lIns="0" tIns="0" rIns="0" bIns="0" rtlCol="0">
            <a:spAutoFit/>
          </a:bodyPr>
          <a:lstStyle/>
          <a:p>
            <a:pPr algn="ctr">
              <a:spcAft>
                <a:spcPts val="600"/>
              </a:spcAft>
            </a:pPr>
            <a:r>
              <a:rPr lang="en-US" sz="1200">
                <a:solidFill>
                  <a:schemeClr val="accent2"/>
                </a:solidFill>
              </a:rPr>
              <a:t>Manager C</a:t>
            </a:r>
          </a:p>
        </p:txBody>
      </p:sp>
    </p:spTree>
    <p:extLst>
      <p:ext uri="{BB962C8B-B14F-4D97-AF65-F5344CB8AC3E}">
        <p14:creationId xmlns:p14="http://schemas.microsoft.com/office/powerpoint/2010/main" val="1283672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547135-5B55-4DB3-B413-7CA685C7E922}"/>
              </a:ext>
            </a:extLst>
          </p:cNvPr>
          <p:cNvSpPr>
            <a:spLocks noGrp="1"/>
          </p:cNvSpPr>
          <p:nvPr>
            <p:ph type="body" sz="quarter" idx="21"/>
          </p:nvPr>
        </p:nvSpPr>
        <p:spPr/>
        <p:txBody>
          <a:bodyPr/>
          <a:lstStyle/>
          <a:p>
            <a:r>
              <a:rPr lang="en-US" sz="1400"/>
              <a:t>High availability of the NSX GUI and API</a:t>
            </a:r>
          </a:p>
          <a:p>
            <a:r>
              <a:rPr lang="en-US" sz="1400"/>
              <a:t>Reduces the likelihood of failures of operation of NSX</a:t>
            </a:r>
          </a:p>
          <a:p>
            <a:r>
              <a:rPr lang="en-US" sz="1400"/>
              <a:t>Provides API and GUI clients with multiple endpoints or single VIP for availability</a:t>
            </a:r>
          </a:p>
          <a:p>
            <a:endParaRPr lang="en-US" sz="1400"/>
          </a:p>
        </p:txBody>
      </p:sp>
      <p:sp>
        <p:nvSpPr>
          <p:cNvPr id="6" name="Content Placeholder 5">
            <a:extLst>
              <a:ext uri="{FF2B5EF4-FFF2-40B4-BE49-F238E27FC236}">
                <a16:creationId xmlns:a16="http://schemas.microsoft.com/office/drawing/2014/main" id="{9E79DDAA-F860-4AD4-A40D-84EBA3E2E81F}"/>
              </a:ext>
            </a:extLst>
          </p:cNvPr>
          <p:cNvSpPr>
            <a:spLocks noGrp="1"/>
          </p:cNvSpPr>
          <p:nvPr>
            <p:ph type="body" sz="quarter" idx="20"/>
          </p:nvPr>
        </p:nvSpPr>
        <p:spPr/>
        <p:txBody>
          <a:bodyPr/>
          <a:lstStyle/>
          <a:p>
            <a:r>
              <a:rPr lang="en-US" sz="1400" dirty="0"/>
              <a:t>Cluster of three NSX managers</a:t>
            </a:r>
          </a:p>
          <a:p>
            <a:r>
              <a:rPr lang="en-US" sz="1400" dirty="0"/>
              <a:t>API and GUI available on all managers</a:t>
            </a:r>
          </a:p>
          <a:p>
            <a:r>
              <a:rPr lang="en-US" sz="1400" dirty="0"/>
              <a:t>Replicated desired state datastore</a:t>
            </a:r>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a:t>Feature</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dirty="0"/>
              <a:t>Benefit</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a:t>NSX-T Manager Clustering with Virtual IP</a:t>
            </a:r>
          </a:p>
        </p:txBody>
      </p:sp>
      <p:sp>
        <p:nvSpPr>
          <p:cNvPr id="4" name="Subtitle 3">
            <a:extLst>
              <a:ext uri="{FF2B5EF4-FFF2-40B4-BE49-F238E27FC236}">
                <a16:creationId xmlns:a16="http://schemas.microsoft.com/office/drawing/2014/main" id="{09B6555F-1EAF-4F7A-8578-4612F0A9F50E}"/>
              </a:ext>
            </a:extLst>
          </p:cNvPr>
          <p:cNvSpPr>
            <a:spLocks noGrp="1"/>
          </p:cNvSpPr>
          <p:nvPr>
            <p:ph type="subTitle" idx="10"/>
          </p:nvPr>
        </p:nvSpPr>
        <p:spPr/>
        <p:txBody>
          <a:bodyPr/>
          <a:lstStyle/>
          <a:p>
            <a:r>
              <a:rPr lang="en-US"/>
              <a:t>A highly available management plane for GUI and API</a:t>
            </a:r>
          </a:p>
        </p:txBody>
      </p:sp>
      <p:sp>
        <p:nvSpPr>
          <p:cNvPr id="12" name="Rectangle 11">
            <a:extLst>
              <a:ext uri="{FF2B5EF4-FFF2-40B4-BE49-F238E27FC236}">
                <a16:creationId xmlns:a16="http://schemas.microsoft.com/office/drawing/2014/main" id="{654BE10D-178C-422C-985C-BE15C5BE6CD0}"/>
              </a:ext>
            </a:extLst>
          </p:cNvPr>
          <p:cNvSpPr/>
          <p:nvPr/>
        </p:nvSpPr>
        <p:spPr>
          <a:xfrm>
            <a:off x="614328" y="4183693"/>
            <a:ext cx="6750975" cy="1678488"/>
          </a:xfrm>
          <a:prstGeom prst="rect">
            <a:avLst/>
          </a:prstGeom>
          <a:solidFill>
            <a:schemeClr val="bg1"/>
          </a:solidFill>
          <a:ln w="19050">
            <a:solidFill>
              <a:schemeClr val="tx1"/>
            </a:solid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800" u="none" strike="noStrike" kern="0" cap="none" spc="0" normalizeH="0" baseline="0" noProof="0">
              <a:ln>
                <a:noFill/>
              </a:ln>
              <a:solidFill>
                <a:schemeClr val="bg1"/>
              </a:solidFill>
              <a:effectLst/>
              <a:uLnTx/>
              <a:uFillTx/>
            </a:endParaRPr>
          </a:p>
        </p:txBody>
      </p:sp>
      <p:grpSp>
        <p:nvGrpSpPr>
          <p:cNvPr id="2" name="Group 1">
            <a:extLst>
              <a:ext uri="{FF2B5EF4-FFF2-40B4-BE49-F238E27FC236}">
                <a16:creationId xmlns:a16="http://schemas.microsoft.com/office/drawing/2014/main" id="{40407628-AC50-5C43-8B57-09694905B296}"/>
              </a:ext>
            </a:extLst>
          </p:cNvPr>
          <p:cNvGrpSpPr>
            <a:grpSpLocks noChangeAspect="1"/>
          </p:cNvGrpSpPr>
          <p:nvPr/>
        </p:nvGrpSpPr>
        <p:grpSpPr>
          <a:xfrm>
            <a:off x="1323583" y="4472869"/>
            <a:ext cx="914400" cy="914400"/>
            <a:chOff x="5181600" y="4114800"/>
            <a:chExt cx="1828959" cy="1828959"/>
          </a:xfrm>
        </p:grpSpPr>
        <p:sp>
          <p:nvSpPr>
            <p:cNvPr id="99" name="Oval 98">
              <a:extLst>
                <a:ext uri="{FF2B5EF4-FFF2-40B4-BE49-F238E27FC236}">
                  <a16:creationId xmlns:a16="http://schemas.microsoft.com/office/drawing/2014/main" id="{D904A6AB-96FD-3A4C-A2F6-2F7E3EC1916A}"/>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0" name="Group 99">
              <a:extLst>
                <a:ext uri="{FF2B5EF4-FFF2-40B4-BE49-F238E27FC236}">
                  <a16:creationId xmlns:a16="http://schemas.microsoft.com/office/drawing/2014/main" id="{82784EFC-8144-3D48-AA8E-4F90B19A6D4B}"/>
                </a:ext>
              </a:extLst>
            </p:cNvPr>
            <p:cNvGrpSpPr/>
            <p:nvPr/>
          </p:nvGrpSpPr>
          <p:grpSpPr>
            <a:xfrm>
              <a:off x="5486400" y="4549571"/>
              <a:ext cx="1224852" cy="1015906"/>
              <a:chOff x="3895725" y="4733925"/>
              <a:chExt cx="2159000" cy="1790700"/>
            </a:xfrm>
            <a:solidFill>
              <a:schemeClr val="bg1"/>
            </a:solidFill>
          </p:grpSpPr>
          <p:sp>
            <p:nvSpPr>
              <p:cNvPr id="101" name="Freeform 8">
                <a:extLst>
                  <a:ext uri="{FF2B5EF4-FFF2-40B4-BE49-F238E27FC236}">
                    <a16:creationId xmlns:a16="http://schemas.microsoft.com/office/drawing/2014/main" id="{2A0E56CD-AE2B-A845-9CCD-DFABFE841114}"/>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9">
                <a:extLst>
                  <a:ext uri="{FF2B5EF4-FFF2-40B4-BE49-F238E27FC236}">
                    <a16:creationId xmlns:a16="http://schemas.microsoft.com/office/drawing/2014/main" id="{10BE772C-7421-0843-B3CC-6DE929CDCBF4}"/>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10">
                <a:extLst>
                  <a:ext uri="{FF2B5EF4-FFF2-40B4-BE49-F238E27FC236}">
                    <a16:creationId xmlns:a16="http://schemas.microsoft.com/office/drawing/2014/main" id="{ED105E43-AE11-1347-A896-CA15EB5108C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11">
                <a:extLst>
                  <a:ext uri="{FF2B5EF4-FFF2-40B4-BE49-F238E27FC236}">
                    <a16:creationId xmlns:a16="http://schemas.microsoft.com/office/drawing/2014/main" id="{A2040962-F6C7-9E4B-9569-12C5BE96BBFE}"/>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12">
                <a:extLst>
                  <a:ext uri="{FF2B5EF4-FFF2-40B4-BE49-F238E27FC236}">
                    <a16:creationId xmlns:a16="http://schemas.microsoft.com/office/drawing/2014/main" id="{00A3EBB7-F4A7-ED40-A0E0-26D2036B41DB}"/>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13">
                <a:extLst>
                  <a:ext uri="{FF2B5EF4-FFF2-40B4-BE49-F238E27FC236}">
                    <a16:creationId xmlns:a16="http://schemas.microsoft.com/office/drawing/2014/main" id="{F5BEE34A-2FAD-874F-B89C-D23E44EE0438}"/>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07" name="Group 106">
            <a:extLst>
              <a:ext uri="{FF2B5EF4-FFF2-40B4-BE49-F238E27FC236}">
                <a16:creationId xmlns:a16="http://schemas.microsoft.com/office/drawing/2014/main" id="{63D53F5E-4B5B-D848-B05B-26FEABD19C76}"/>
              </a:ext>
            </a:extLst>
          </p:cNvPr>
          <p:cNvGrpSpPr>
            <a:grpSpLocks noChangeAspect="1"/>
          </p:cNvGrpSpPr>
          <p:nvPr/>
        </p:nvGrpSpPr>
        <p:grpSpPr>
          <a:xfrm>
            <a:off x="3384908" y="4472869"/>
            <a:ext cx="914400" cy="914400"/>
            <a:chOff x="5181600" y="4114800"/>
            <a:chExt cx="1828959" cy="1828959"/>
          </a:xfrm>
        </p:grpSpPr>
        <p:sp>
          <p:nvSpPr>
            <p:cNvPr id="108" name="Oval 107">
              <a:extLst>
                <a:ext uri="{FF2B5EF4-FFF2-40B4-BE49-F238E27FC236}">
                  <a16:creationId xmlns:a16="http://schemas.microsoft.com/office/drawing/2014/main" id="{CEA11DBB-5E24-A949-BD98-D1FB5797002B}"/>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9" name="Group 108">
              <a:extLst>
                <a:ext uri="{FF2B5EF4-FFF2-40B4-BE49-F238E27FC236}">
                  <a16:creationId xmlns:a16="http://schemas.microsoft.com/office/drawing/2014/main" id="{39081E0E-B388-5545-AC6E-EFF4E3B96699}"/>
                </a:ext>
              </a:extLst>
            </p:cNvPr>
            <p:cNvGrpSpPr/>
            <p:nvPr/>
          </p:nvGrpSpPr>
          <p:grpSpPr>
            <a:xfrm>
              <a:off x="5486400" y="4549571"/>
              <a:ext cx="1224852" cy="1015906"/>
              <a:chOff x="3895725" y="4733925"/>
              <a:chExt cx="2159000" cy="1790700"/>
            </a:xfrm>
            <a:solidFill>
              <a:schemeClr val="bg1"/>
            </a:solidFill>
          </p:grpSpPr>
          <p:sp>
            <p:nvSpPr>
              <p:cNvPr id="110" name="Freeform 8">
                <a:extLst>
                  <a:ext uri="{FF2B5EF4-FFF2-40B4-BE49-F238E27FC236}">
                    <a16:creationId xmlns:a16="http://schemas.microsoft.com/office/drawing/2014/main" id="{0BA136AC-397D-2F4D-A0DB-D90E0ABFDF2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9">
                <a:extLst>
                  <a:ext uri="{FF2B5EF4-FFF2-40B4-BE49-F238E27FC236}">
                    <a16:creationId xmlns:a16="http://schemas.microsoft.com/office/drawing/2014/main" id="{1621FDEA-0F92-774A-8D08-AB787E3BADB2}"/>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10">
                <a:extLst>
                  <a:ext uri="{FF2B5EF4-FFF2-40B4-BE49-F238E27FC236}">
                    <a16:creationId xmlns:a16="http://schemas.microsoft.com/office/drawing/2014/main" id="{F4241D79-7DD8-0E41-A46C-6CCFB6268A60}"/>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11">
                <a:extLst>
                  <a:ext uri="{FF2B5EF4-FFF2-40B4-BE49-F238E27FC236}">
                    <a16:creationId xmlns:a16="http://schemas.microsoft.com/office/drawing/2014/main" id="{12438238-948E-4043-B108-93313FAF7E3B}"/>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12">
                <a:extLst>
                  <a:ext uri="{FF2B5EF4-FFF2-40B4-BE49-F238E27FC236}">
                    <a16:creationId xmlns:a16="http://schemas.microsoft.com/office/drawing/2014/main" id="{95CF38A8-92D2-6747-8B3F-E18541F9C78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13">
                <a:extLst>
                  <a:ext uri="{FF2B5EF4-FFF2-40B4-BE49-F238E27FC236}">
                    <a16:creationId xmlns:a16="http://schemas.microsoft.com/office/drawing/2014/main" id="{0C5928BB-28B2-FF44-8C37-4535F79ACF8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6" name="Group 115">
            <a:extLst>
              <a:ext uri="{FF2B5EF4-FFF2-40B4-BE49-F238E27FC236}">
                <a16:creationId xmlns:a16="http://schemas.microsoft.com/office/drawing/2014/main" id="{20FA0221-1914-9F49-A91F-519A72BEE032}"/>
              </a:ext>
            </a:extLst>
          </p:cNvPr>
          <p:cNvGrpSpPr>
            <a:grpSpLocks noChangeAspect="1"/>
          </p:cNvGrpSpPr>
          <p:nvPr/>
        </p:nvGrpSpPr>
        <p:grpSpPr>
          <a:xfrm>
            <a:off x="5446233" y="4472869"/>
            <a:ext cx="914400" cy="914400"/>
            <a:chOff x="5181600" y="4114800"/>
            <a:chExt cx="1828959" cy="1828959"/>
          </a:xfrm>
        </p:grpSpPr>
        <p:sp>
          <p:nvSpPr>
            <p:cNvPr id="117" name="Oval 116">
              <a:extLst>
                <a:ext uri="{FF2B5EF4-FFF2-40B4-BE49-F238E27FC236}">
                  <a16:creationId xmlns:a16="http://schemas.microsoft.com/office/drawing/2014/main" id="{1B00EEDF-4788-FC42-A76D-87507D97BB0B}"/>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8" name="Group 117">
              <a:extLst>
                <a:ext uri="{FF2B5EF4-FFF2-40B4-BE49-F238E27FC236}">
                  <a16:creationId xmlns:a16="http://schemas.microsoft.com/office/drawing/2014/main" id="{E6C62F92-88C3-7C4B-9D2E-EDF4E7FDDD87}"/>
                </a:ext>
              </a:extLst>
            </p:cNvPr>
            <p:cNvGrpSpPr/>
            <p:nvPr/>
          </p:nvGrpSpPr>
          <p:grpSpPr>
            <a:xfrm>
              <a:off x="5486400" y="4549571"/>
              <a:ext cx="1224852" cy="1015906"/>
              <a:chOff x="3895725" y="4733925"/>
              <a:chExt cx="2159000" cy="1790700"/>
            </a:xfrm>
            <a:solidFill>
              <a:schemeClr val="bg1"/>
            </a:solidFill>
          </p:grpSpPr>
          <p:sp>
            <p:nvSpPr>
              <p:cNvPr id="119" name="Freeform 8">
                <a:extLst>
                  <a:ext uri="{FF2B5EF4-FFF2-40B4-BE49-F238E27FC236}">
                    <a16:creationId xmlns:a16="http://schemas.microsoft.com/office/drawing/2014/main" id="{A6E4B1DE-C226-AB47-98AA-D7C0538A45E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
                <a:extLst>
                  <a:ext uri="{FF2B5EF4-FFF2-40B4-BE49-F238E27FC236}">
                    <a16:creationId xmlns:a16="http://schemas.microsoft.com/office/drawing/2014/main" id="{B69E60E1-F539-624E-A58C-FADA7C077699}"/>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10">
                <a:extLst>
                  <a:ext uri="{FF2B5EF4-FFF2-40B4-BE49-F238E27FC236}">
                    <a16:creationId xmlns:a16="http://schemas.microsoft.com/office/drawing/2014/main" id="{81C04061-1ECB-9C42-8BA2-A32430FC9C3C}"/>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11">
                <a:extLst>
                  <a:ext uri="{FF2B5EF4-FFF2-40B4-BE49-F238E27FC236}">
                    <a16:creationId xmlns:a16="http://schemas.microsoft.com/office/drawing/2014/main" id="{6DA37D17-7C07-DD48-814B-8AC9623B67A9}"/>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2">
                <a:extLst>
                  <a:ext uri="{FF2B5EF4-FFF2-40B4-BE49-F238E27FC236}">
                    <a16:creationId xmlns:a16="http://schemas.microsoft.com/office/drawing/2014/main" id="{5CE1818E-F51E-BF44-813F-5C553B4D8A1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3">
                <a:extLst>
                  <a:ext uri="{FF2B5EF4-FFF2-40B4-BE49-F238E27FC236}">
                    <a16:creationId xmlns:a16="http://schemas.microsoft.com/office/drawing/2014/main" id="{FB928853-5119-324D-9E7C-B03D96F3FF1C}"/>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sp>
        <p:nvSpPr>
          <p:cNvPr id="5" name="TextBox 4">
            <a:extLst>
              <a:ext uri="{FF2B5EF4-FFF2-40B4-BE49-F238E27FC236}">
                <a16:creationId xmlns:a16="http://schemas.microsoft.com/office/drawing/2014/main" id="{517839A3-4769-7B4E-BE21-E1E015F92813}"/>
              </a:ext>
            </a:extLst>
          </p:cNvPr>
          <p:cNvSpPr txBox="1"/>
          <p:nvPr/>
        </p:nvSpPr>
        <p:spPr>
          <a:xfrm>
            <a:off x="1158468" y="5466136"/>
            <a:ext cx="5458728" cy="276999"/>
          </a:xfrm>
          <a:prstGeom prst="rect">
            <a:avLst/>
          </a:prstGeom>
        </p:spPr>
        <p:txBody>
          <a:bodyPr wrap="square" lIns="0" tIns="0" rIns="0" bIns="0" rtlCol="0">
            <a:spAutoFit/>
          </a:bodyPr>
          <a:lstStyle/>
          <a:p>
            <a:pPr algn="ctr">
              <a:spcAft>
                <a:spcPts val="600"/>
              </a:spcAft>
            </a:pPr>
            <a:r>
              <a:rPr lang="en-US">
                <a:solidFill>
                  <a:schemeClr val="accent2"/>
                </a:solidFill>
              </a:rPr>
              <a:t>NSX Management Cluster</a:t>
            </a:r>
          </a:p>
        </p:txBody>
      </p:sp>
      <p:grpSp>
        <p:nvGrpSpPr>
          <p:cNvPr id="11" name="Group 10">
            <a:extLst>
              <a:ext uri="{FF2B5EF4-FFF2-40B4-BE49-F238E27FC236}">
                <a16:creationId xmlns:a16="http://schemas.microsoft.com/office/drawing/2014/main" id="{31BF83E3-0AE5-DE43-BB2F-307C2AA372CD}"/>
              </a:ext>
            </a:extLst>
          </p:cNvPr>
          <p:cNvGrpSpPr>
            <a:grpSpLocks noChangeAspect="1"/>
          </p:cNvGrpSpPr>
          <p:nvPr/>
        </p:nvGrpSpPr>
        <p:grpSpPr>
          <a:xfrm>
            <a:off x="3407443" y="1907953"/>
            <a:ext cx="914480" cy="914400"/>
            <a:chOff x="7466013" y="1371441"/>
            <a:chExt cx="1828959" cy="1828959"/>
          </a:xfrm>
        </p:grpSpPr>
        <p:sp>
          <p:nvSpPr>
            <p:cNvPr id="138" name="Oval 137">
              <a:extLst>
                <a:ext uri="{FF2B5EF4-FFF2-40B4-BE49-F238E27FC236}">
                  <a16:creationId xmlns:a16="http://schemas.microsoft.com/office/drawing/2014/main" id="{834E24ED-1D8E-694A-A088-F5386484F48B}"/>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sp>
          <p:nvSpPr>
            <p:cNvPr id="139" name="Freeform 138">
              <a:extLst>
                <a:ext uri="{FF2B5EF4-FFF2-40B4-BE49-F238E27FC236}">
                  <a16:creationId xmlns:a16="http://schemas.microsoft.com/office/drawing/2014/main" id="{2538A875-5D80-CD4D-885F-C968FC098F5A}"/>
                </a:ext>
              </a:extLst>
            </p:cNvPr>
            <p:cNvSpPr>
              <a:spLocks noChangeAspect="1" noEditPoints="1"/>
            </p:cNvSpPr>
            <p:nvPr/>
          </p:nvSpPr>
          <p:spPr bwMode="auto">
            <a:xfrm>
              <a:off x="7831713" y="1971537"/>
              <a:ext cx="1097557" cy="628766"/>
            </a:xfrm>
            <a:custGeom>
              <a:avLst/>
              <a:gdLst>
                <a:gd name="T0" fmla="*/ 368 w 384"/>
                <a:gd name="T1" fmla="*/ 174 h 220"/>
                <a:gd name="T2" fmla="*/ 353 w 384"/>
                <a:gd name="T3" fmla="*/ 174 h 220"/>
                <a:gd name="T4" fmla="*/ 354 w 384"/>
                <a:gd name="T5" fmla="*/ 167 h 220"/>
                <a:gd name="T6" fmla="*/ 354 w 384"/>
                <a:gd name="T7" fmla="*/ 22 h 220"/>
                <a:gd name="T8" fmla="*/ 332 w 384"/>
                <a:gd name="T9" fmla="*/ 0 h 220"/>
                <a:gd name="T10" fmla="*/ 52 w 384"/>
                <a:gd name="T11" fmla="*/ 0 h 220"/>
                <a:gd name="T12" fmla="*/ 30 w 384"/>
                <a:gd name="T13" fmla="*/ 22 h 220"/>
                <a:gd name="T14" fmla="*/ 30 w 384"/>
                <a:gd name="T15" fmla="*/ 167 h 220"/>
                <a:gd name="T16" fmla="*/ 31 w 384"/>
                <a:gd name="T17" fmla="*/ 174 h 220"/>
                <a:gd name="T18" fmla="*/ 16 w 384"/>
                <a:gd name="T19" fmla="*/ 174 h 220"/>
                <a:gd name="T20" fmla="*/ 0 w 384"/>
                <a:gd name="T21" fmla="*/ 190 h 220"/>
                <a:gd name="T22" fmla="*/ 0 w 384"/>
                <a:gd name="T23" fmla="*/ 203 h 220"/>
                <a:gd name="T24" fmla="*/ 16 w 384"/>
                <a:gd name="T25" fmla="*/ 220 h 220"/>
                <a:gd name="T26" fmla="*/ 368 w 384"/>
                <a:gd name="T27" fmla="*/ 220 h 220"/>
                <a:gd name="T28" fmla="*/ 384 w 384"/>
                <a:gd name="T29" fmla="*/ 203 h 220"/>
                <a:gd name="T30" fmla="*/ 384 w 384"/>
                <a:gd name="T31" fmla="*/ 190 h 220"/>
                <a:gd name="T32" fmla="*/ 368 w 384"/>
                <a:gd name="T33" fmla="*/ 174 h 220"/>
                <a:gd name="T34" fmla="*/ 46 w 384"/>
                <a:gd name="T35" fmla="*/ 167 h 220"/>
                <a:gd name="T36" fmla="*/ 46 w 384"/>
                <a:gd name="T37" fmla="*/ 22 h 220"/>
                <a:gd name="T38" fmla="*/ 52 w 384"/>
                <a:gd name="T39" fmla="*/ 16 h 220"/>
                <a:gd name="T40" fmla="*/ 332 w 384"/>
                <a:gd name="T41" fmla="*/ 16 h 220"/>
                <a:gd name="T42" fmla="*/ 338 w 384"/>
                <a:gd name="T43" fmla="*/ 22 h 220"/>
                <a:gd name="T44" fmla="*/ 338 w 384"/>
                <a:gd name="T45" fmla="*/ 167 h 220"/>
                <a:gd name="T46" fmla="*/ 332 w 384"/>
                <a:gd name="T47" fmla="*/ 174 h 220"/>
                <a:gd name="T48" fmla="*/ 237 w 384"/>
                <a:gd name="T49" fmla="*/ 174 h 220"/>
                <a:gd name="T50" fmla="*/ 149 w 384"/>
                <a:gd name="T51" fmla="*/ 174 h 220"/>
                <a:gd name="T52" fmla="*/ 52 w 384"/>
                <a:gd name="T53" fmla="*/ 174 h 220"/>
                <a:gd name="T54" fmla="*/ 46 w 384"/>
                <a:gd name="T55" fmla="*/ 167 h 220"/>
                <a:gd name="T56" fmla="*/ 16 w 384"/>
                <a:gd name="T57" fmla="*/ 204 h 220"/>
                <a:gd name="T58" fmla="*/ 16 w 384"/>
                <a:gd name="T59" fmla="*/ 203 h 220"/>
                <a:gd name="T60" fmla="*/ 16 w 384"/>
                <a:gd name="T61" fmla="*/ 190 h 220"/>
                <a:gd name="T62" fmla="*/ 16 w 384"/>
                <a:gd name="T63" fmla="*/ 190 h 220"/>
                <a:gd name="T64" fmla="*/ 52 w 384"/>
                <a:gd name="T65" fmla="*/ 190 h 220"/>
                <a:gd name="T66" fmla="*/ 142 w 384"/>
                <a:gd name="T67" fmla="*/ 190 h 220"/>
                <a:gd name="T68" fmla="*/ 149 w 384"/>
                <a:gd name="T69" fmla="*/ 197 h 220"/>
                <a:gd name="T70" fmla="*/ 161 w 384"/>
                <a:gd name="T71" fmla="*/ 204 h 220"/>
                <a:gd name="T72" fmla="*/ 16 w 384"/>
                <a:gd name="T73" fmla="*/ 204 h 220"/>
                <a:gd name="T74" fmla="*/ 368 w 384"/>
                <a:gd name="T75" fmla="*/ 203 h 220"/>
                <a:gd name="T76" fmla="*/ 368 w 384"/>
                <a:gd name="T77" fmla="*/ 204 h 220"/>
                <a:gd name="T78" fmla="*/ 226 w 384"/>
                <a:gd name="T79" fmla="*/ 204 h 220"/>
                <a:gd name="T80" fmla="*/ 238 w 384"/>
                <a:gd name="T81" fmla="*/ 196 h 220"/>
                <a:gd name="T82" fmla="*/ 244 w 384"/>
                <a:gd name="T83" fmla="*/ 190 h 220"/>
                <a:gd name="T84" fmla="*/ 332 w 384"/>
                <a:gd name="T85" fmla="*/ 190 h 220"/>
                <a:gd name="T86" fmla="*/ 368 w 384"/>
                <a:gd name="T87" fmla="*/ 190 h 220"/>
                <a:gd name="T88" fmla="*/ 368 w 384"/>
                <a:gd name="T89" fmla="*/ 190 h 220"/>
                <a:gd name="T90" fmla="*/ 368 w 384"/>
                <a:gd name="T91" fmla="*/ 20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220">
                  <a:moveTo>
                    <a:pt x="368" y="174"/>
                  </a:moveTo>
                  <a:cubicBezTo>
                    <a:pt x="353" y="174"/>
                    <a:pt x="353" y="174"/>
                    <a:pt x="353" y="174"/>
                  </a:cubicBezTo>
                  <a:cubicBezTo>
                    <a:pt x="354" y="172"/>
                    <a:pt x="354" y="170"/>
                    <a:pt x="354" y="167"/>
                  </a:cubicBezTo>
                  <a:cubicBezTo>
                    <a:pt x="354" y="22"/>
                    <a:pt x="354" y="22"/>
                    <a:pt x="354" y="22"/>
                  </a:cubicBezTo>
                  <a:cubicBezTo>
                    <a:pt x="354" y="10"/>
                    <a:pt x="344" y="0"/>
                    <a:pt x="332" y="0"/>
                  </a:cubicBezTo>
                  <a:cubicBezTo>
                    <a:pt x="52" y="0"/>
                    <a:pt x="52" y="0"/>
                    <a:pt x="52" y="0"/>
                  </a:cubicBezTo>
                  <a:cubicBezTo>
                    <a:pt x="40" y="0"/>
                    <a:pt x="30" y="10"/>
                    <a:pt x="30" y="22"/>
                  </a:cubicBezTo>
                  <a:cubicBezTo>
                    <a:pt x="30" y="167"/>
                    <a:pt x="30" y="167"/>
                    <a:pt x="30" y="167"/>
                  </a:cubicBezTo>
                  <a:cubicBezTo>
                    <a:pt x="30" y="170"/>
                    <a:pt x="30" y="172"/>
                    <a:pt x="31" y="174"/>
                  </a:cubicBezTo>
                  <a:cubicBezTo>
                    <a:pt x="16" y="174"/>
                    <a:pt x="16" y="174"/>
                    <a:pt x="16" y="174"/>
                  </a:cubicBezTo>
                  <a:cubicBezTo>
                    <a:pt x="7" y="174"/>
                    <a:pt x="0" y="181"/>
                    <a:pt x="0" y="190"/>
                  </a:cubicBezTo>
                  <a:cubicBezTo>
                    <a:pt x="0" y="203"/>
                    <a:pt x="0" y="203"/>
                    <a:pt x="0" y="203"/>
                  </a:cubicBezTo>
                  <a:cubicBezTo>
                    <a:pt x="0" y="212"/>
                    <a:pt x="7" y="220"/>
                    <a:pt x="16" y="220"/>
                  </a:cubicBezTo>
                  <a:cubicBezTo>
                    <a:pt x="368" y="220"/>
                    <a:pt x="368" y="220"/>
                    <a:pt x="368" y="220"/>
                  </a:cubicBezTo>
                  <a:cubicBezTo>
                    <a:pt x="377" y="220"/>
                    <a:pt x="384" y="212"/>
                    <a:pt x="384" y="203"/>
                  </a:cubicBezTo>
                  <a:cubicBezTo>
                    <a:pt x="384" y="190"/>
                    <a:pt x="384" y="190"/>
                    <a:pt x="384" y="190"/>
                  </a:cubicBezTo>
                  <a:cubicBezTo>
                    <a:pt x="384" y="181"/>
                    <a:pt x="377" y="174"/>
                    <a:pt x="368" y="174"/>
                  </a:cubicBezTo>
                  <a:close/>
                  <a:moveTo>
                    <a:pt x="46" y="167"/>
                  </a:moveTo>
                  <a:cubicBezTo>
                    <a:pt x="46" y="22"/>
                    <a:pt x="46" y="22"/>
                    <a:pt x="46" y="22"/>
                  </a:cubicBezTo>
                  <a:cubicBezTo>
                    <a:pt x="46" y="19"/>
                    <a:pt x="49" y="16"/>
                    <a:pt x="52" y="16"/>
                  </a:cubicBezTo>
                  <a:cubicBezTo>
                    <a:pt x="332" y="16"/>
                    <a:pt x="332" y="16"/>
                    <a:pt x="332" y="16"/>
                  </a:cubicBezTo>
                  <a:cubicBezTo>
                    <a:pt x="335" y="16"/>
                    <a:pt x="338" y="19"/>
                    <a:pt x="338" y="22"/>
                  </a:cubicBezTo>
                  <a:cubicBezTo>
                    <a:pt x="338" y="167"/>
                    <a:pt x="338" y="167"/>
                    <a:pt x="338" y="167"/>
                  </a:cubicBezTo>
                  <a:cubicBezTo>
                    <a:pt x="338" y="171"/>
                    <a:pt x="335" y="174"/>
                    <a:pt x="332" y="174"/>
                  </a:cubicBezTo>
                  <a:cubicBezTo>
                    <a:pt x="237" y="174"/>
                    <a:pt x="237" y="174"/>
                    <a:pt x="237" y="174"/>
                  </a:cubicBezTo>
                  <a:cubicBezTo>
                    <a:pt x="149" y="174"/>
                    <a:pt x="149" y="174"/>
                    <a:pt x="149" y="174"/>
                  </a:cubicBezTo>
                  <a:cubicBezTo>
                    <a:pt x="52" y="174"/>
                    <a:pt x="52" y="174"/>
                    <a:pt x="52" y="174"/>
                  </a:cubicBezTo>
                  <a:cubicBezTo>
                    <a:pt x="49" y="174"/>
                    <a:pt x="46" y="171"/>
                    <a:pt x="46" y="167"/>
                  </a:cubicBezTo>
                  <a:close/>
                  <a:moveTo>
                    <a:pt x="16" y="204"/>
                  </a:moveTo>
                  <a:cubicBezTo>
                    <a:pt x="16" y="204"/>
                    <a:pt x="16" y="204"/>
                    <a:pt x="16" y="203"/>
                  </a:cubicBezTo>
                  <a:cubicBezTo>
                    <a:pt x="16" y="190"/>
                    <a:pt x="16" y="190"/>
                    <a:pt x="16" y="190"/>
                  </a:cubicBezTo>
                  <a:cubicBezTo>
                    <a:pt x="16" y="190"/>
                    <a:pt x="16" y="190"/>
                    <a:pt x="16" y="190"/>
                  </a:cubicBezTo>
                  <a:cubicBezTo>
                    <a:pt x="52" y="190"/>
                    <a:pt x="52" y="190"/>
                    <a:pt x="52" y="190"/>
                  </a:cubicBezTo>
                  <a:cubicBezTo>
                    <a:pt x="142" y="190"/>
                    <a:pt x="142" y="190"/>
                    <a:pt x="142" y="190"/>
                  </a:cubicBezTo>
                  <a:cubicBezTo>
                    <a:pt x="149" y="197"/>
                    <a:pt x="149" y="197"/>
                    <a:pt x="149" y="197"/>
                  </a:cubicBezTo>
                  <a:cubicBezTo>
                    <a:pt x="152" y="200"/>
                    <a:pt x="156" y="203"/>
                    <a:pt x="161" y="204"/>
                  </a:cubicBezTo>
                  <a:lnTo>
                    <a:pt x="16" y="204"/>
                  </a:lnTo>
                  <a:close/>
                  <a:moveTo>
                    <a:pt x="368" y="203"/>
                  </a:moveTo>
                  <a:cubicBezTo>
                    <a:pt x="368" y="204"/>
                    <a:pt x="368" y="204"/>
                    <a:pt x="368" y="204"/>
                  </a:cubicBezTo>
                  <a:cubicBezTo>
                    <a:pt x="226" y="204"/>
                    <a:pt x="226" y="204"/>
                    <a:pt x="226" y="204"/>
                  </a:cubicBezTo>
                  <a:cubicBezTo>
                    <a:pt x="231" y="203"/>
                    <a:pt x="235" y="200"/>
                    <a:pt x="238" y="196"/>
                  </a:cubicBezTo>
                  <a:cubicBezTo>
                    <a:pt x="244" y="190"/>
                    <a:pt x="244" y="190"/>
                    <a:pt x="244" y="190"/>
                  </a:cubicBezTo>
                  <a:cubicBezTo>
                    <a:pt x="332" y="190"/>
                    <a:pt x="332" y="190"/>
                    <a:pt x="332" y="190"/>
                  </a:cubicBezTo>
                  <a:cubicBezTo>
                    <a:pt x="368" y="190"/>
                    <a:pt x="368" y="190"/>
                    <a:pt x="368" y="190"/>
                  </a:cubicBezTo>
                  <a:cubicBezTo>
                    <a:pt x="368" y="190"/>
                    <a:pt x="368" y="190"/>
                    <a:pt x="368" y="190"/>
                  </a:cubicBezTo>
                  <a:lnTo>
                    <a:pt x="368" y="2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41" name="Straight Arrow Connector 140">
            <a:extLst>
              <a:ext uri="{FF2B5EF4-FFF2-40B4-BE49-F238E27FC236}">
                <a16:creationId xmlns:a16="http://schemas.microsoft.com/office/drawing/2014/main" id="{A000042C-6ADE-A646-A4B7-FBB10BE3AC06}"/>
              </a:ext>
            </a:extLst>
          </p:cNvPr>
          <p:cNvCxnSpPr>
            <a:cxnSpLocks/>
            <a:endCxn id="99" idx="0"/>
          </p:cNvCxnSpPr>
          <p:nvPr/>
        </p:nvCxnSpPr>
        <p:spPr bwMode="gray">
          <a:xfrm flipH="1">
            <a:off x="1780783" y="3636820"/>
            <a:ext cx="1833938" cy="83604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4C7BA112-66FE-3A4D-BD71-B629EE2B9AE4}"/>
              </a:ext>
            </a:extLst>
          </p:cNvPr>
          <p:cNvCxnSpPr>
            <a:cxnSpLocks/>
          </p:cNvCxnSpPr>
          <p:nvPr/>
        </p:nvCxnSpPr>
        <p:spPr bwMode="gray">
          <a:xfrm flipH="1">
            <a:off x="3853683" y="3750197"/>
            <a:ext cx="7677" cy="722672"/>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BA20B848-7412-CA41-9860-27D38734B9E6}"/>
              </a:ext>
            </a:extLst>
          </p:cNvPr>
          <p:cNvCxnSpPr>
            <a:cxnSpLocks/>
            <a:endCxn id="117" idx="0"/>
          </p:cNvCxnSpPr>
          <p:nvPr/>
        </p:nvCxnSpPr>
        <p:spPr bwMode="gray">
          <a:xfrm>
            <a:off x="4261357" y="3636820"/>
            <a:ext cx="1642076" cy="83604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9FCCFF01-08D7-C347-9D9E-4E3A5F1BA0A5}"/>
              </a:ext>
            </a:extLst>
          </p:cNvPr>
          <p:cNvCxnSpPr>
            <a:cxnSpLocks/>
          </p:cNvCxnSpPr>
          <p:nvPr/>
        </p:nvCxnSpPr>
        <p:spPr bwMode="gray">
          <a:xfrm>
            <a:off x="3864683" y="2822353"/>
            <a:ext cx="0" cy="440603"/>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5E69FF9-23F7-9648-8D56-D7B4ADC11C62}"/>
              </a:ext>
            </a:extLst>
          </p:cNvPr>
          <p:cNvSpPr txBox="1"/>
          <p:nvPr/>
        </p:nvSpPr>
        <p:spPr>
          <a:xfrm>
            <a:off x="4409691" y="2180487"/>
            <a:ext cx="762013" cy="369332"/>
          </a:xfrm>
          <a:prstGeom prst="rect">
            <a:avLst/>
          </a:prstGeom>
        </p:spPr>
        <p:txBody>
          <a:bodyPr wrap="square" lIns="0" tIns="0" rIns="0" bIns="0" rtlCol="0">
            <a:spAutoFit/>
          </a:bodyPr>
          <a:lstStyle/>
          <a:p>
            <a:pPr algn="l">
              <a:spcAft>
                <a:spcPts val="600"/>
              </a:spcAft>
            </a:pPr>
            <a:r>
              <a:rPr lang="en-US" sz="1200"/>
              <a:t>API or GUI Client</a:t>
            </a:r>
          </a:p>
        </p:txBody>
      </p:sp>
      <p:sp>
        <p:nvSpPr>
          <p:cNvPr id="149" name="TextBox 148">
            <a:extLst>
              <a:ext uri="{FF2B5EF4-FFF2-40B4-BE49-F238E27FC236}">
                <a16:creationId xmlns:a16="http://schemas.microsoft.com/office/drawing/2014/main" id="{CB3BDD2A-E3D4-6647-B959-030DC087BED9}"/>
              </a:ext>
            </a:extLst>
          </p:cNvPr>
          <p:cNvSpPr txBox="1"/>
          <p:nvPr/>
        </p:nvSpPr>
        <p:spPr>
          <a:xfrm>
            <a:off x="3295397" y="3360952"/>
            <a:ext cx="1285283" cy="184666"/>
          </a:xfrm>
          <a:prstGeom prst="rect">
            <a:avLst/>
          </a:prstGeom>
        </p:spPr>
        <p:txBody>
          <a:bodyPr wrap="square" lIns="0" tIns="0" rIns="0" bIns="0" rtlCol="0">
            <a:spAutoFit/>
          </a:bodyPr>
          <a:lstStyle/>
          <a:p>
            <a:pPr algn="ctr">
              <a:spcAft>
                <a:spcPts val="600"/>
              </a:spcAft>
            </a:pPr>
            <a:r>
              <a:rPr lang="en-US" sz="1200" b="1"/>
              <a:t>IP D – Virtual IP</a:t>
            </a:r>
          </a:p>
        </p:txBody>
      </p:sp>
      <p:sp>
        <p:nvSpPr>
          <p:cNvPr id="150" name="TextBox 149">
            <a:extLst>
              <a:ext uri="{FF2B5EF4-FFF2-40B4-BE49-F238E27FC236}">
                <a16:creationId xmlns:a16="http://schemas.microsoft.com/office/drawing/2014/main" id="{6C21F67C-E64E-8646-8F90-3C7186C944AB}"/>
              </a:ext>
            </a:extLst>
          </p:cNvPr>
          <p:cNvSpPr txBox="1"/>
          <p:nvPr/>
        </p:nvSpPr>
        <p:spPr>
          <a:xfrm>
            <a:off x="1356878" y="4259134"/>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A</a:t>
            </a:r>
          </a:p>
        </p:txBody>
      </p:sp>
      <p:sp>
        <p:nvSpPr>
          <p:cNvPr id="152" name="TextBox 151">
            <a:extLst>
              <a:ext uri="{FF2B5EF4-FFF2-40B4-BE49-F238E27FC236}">
                <a16:creationId xmlns:a16="http://schemas.microsoft.com/office/drawing/2014/main" id="{6BA96832-A210-594D-8129-AF099F0E04FD}"/>
              </a:ext>
            </a:extLst>
          </p:cNvPr>
          <p:cNvSpPr txBox="1"/>
          <p:nvPr/>
        </p:nvSpPr>
        <p:spPr>
          <a:xfrm>
            <a:off x="3301250" y="4259134"/>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B</a:t>
            </a:r>
          </a:p>
        </p:txBody>
      </p:sp>
      <p:sp>
        <p:nvSpPr>
          <p:cNvPr id="153" name="TextBox 152">
            <a:extLst>
              <a:ext uri="{FF2B5EF4-FFF2-40B4-BE49-F238E27FC236}">
                <a16:creationId xmlns:a16="http://schemas.microsoft.com/office/drawing/2014/main" id="{CE4EC9BC-576D-5B4E-8A68-43430207E59B}"/>
              </a:ext>
            </a:extLst>
          </p:cNvPr>
          <p:cNvSpPr txBox="1"/>
          <p:nvPr/>
        </p:nvSpPr>
        <p:spPr>
          <a:xfrm>
            <a:off x="5822252" y="4261285"/>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C</a:t>
            </a:r>
          </a:p>
        </p:txBody>
      </p:sp>
      <p:sp useBgFill="1">
        <p:nvSpPr>
          <p:cNvPr id="202" name="Rectangle 201">
            <a:extLst>
              <a:ext uri="{FF2B5EF4-FFF2-40B4-BE49-F238E27FC236}">
                <a16:creationId xmlns:a16="http://schemas.microsoft.com/office/drawing/2014/main" id="{9AAF5345-462B-B149-901C-9FC5C82AF155}"/>
              </a:ext>
            </a:extLst>
          </p:cNvPr>
          <p:cNvSpPr/>
          <p:nvPr/>
        </p:nvSpPr>
        <p:spPr bwMode="gray">
          <a:xfrm flipH="1" flipV="1">
            <a:off x="12190202" y="897"/>
            <a:ext cx="486395" cy="914164"/>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sz="1799"/>
          </a:p>
        </p:txBody>
      </p:sp>
      <p:sp>
        <p:nvSpPr>
          <p:cNvPr id="68" name="TextBox 67">
            <a:extLst>
              <a:ext uri="{FF2B5EF4-FFF2-40B4-BE49-F238E27FC236}">
                <a16:creationId xmlns:a16="http://schemas.microsoft.com/office/drawing/2014/main" id="{C510FBBE-4E88-7940-8CDC-E2A2F9FE245A}"/>
              </a:ext>
            </a:extLst>
          </p:cNvPr>
          <p:cNvSpPr txBox="1"/>
          <p:nvPr/>
        </p:nvSpPr>
        <p:spPr>
          <a:xfrm>
            <a:off x="5611991" y="1637613"/>
            <a:ext cx="2153309" cy="2262158"/>
          </a:xfrm>
          <a:prstGeom prst="rect">
            <a:avLst/>
          </a:prstGeom>
        </p:spPr>
        <p:txBody>
          <a:bodyPr wrap="square" lIns="0" tIns="0" rIns="0" bIns="0" rtlCol="0">
            <a:spAutoFit/>
          </a:bodyPr>
          <a:lstStyle/>
          <a:p>
            <a:pPr marL="171450" indent="-171450" algn="l">
              <a:spcAft>
                <a:spcPts val="600"/>
              </a:spcAft>
              <a:buFont typeface="Arial" panose="020B0604020202020204" pitchFamily="34" charset="0"/>
              <a:buChar char="•"/>
            </a:pPr>
            <a:r>
              <a:rPr lang="en-US" sz="1200" dirty="0"/>
              <a:t>IP D is a Cluster Virtual IP attached on one Manager (leader)</a:t>
            </a:r>
          </a:p>
          <a:p>
            <a:pPr marL="171450" indent="-171450" algn="l">
              <a:spcAft>
                <a:spcPts val="600"/>
              </a:spcAft>
              <a:buFont typeface="Arial" panose="020B0604020202020204" pitchFamily="34" charset="0"/>
              <a:buChar char="•"/>
            </a:pPr>
            <a:r>
              <a:rPr lang="en-US" sz="1200" dirty="0"/>
              <a:t>Managers must be in the same subnet</a:t>
            </a:r>
          </a:p>
          <a:p>
            <a:pPr marL="171450" indent="-171450" algn="l">
              <a:spcAft>
                <a:spcPts val="600"/>
              </a:spcAft>
              <a:buFont typeface="Arial" panose="020B0604020202020204" pitchFamily="34" charset="0"/>
              <a:buChar char="•"/>
            </a:pPr>
            <a:r>
              <a:rPr lang="en-US" sz="1200" dirty="0"/>
              <a:t>GARP used when Manager </a:t>
            </a:r>
            <a:r>
              <a:rPr lang="en-US" sz="1200"/>
              <a:t>with </a:t>
            </a:r>
            <a:r>
              <a:rPr lang="en-US" sz="1200" dirty="0"/>
              <a:t>V</a:t>
            </a:r>
            <a:r>
              <a:rPr lang="en-US" sz="1200"/>
              <a:t>irtual </a:t>
            </a:r>
            <a:r>
              <a:rPr lang="en-US" sz="1200" dirty="0"/>
              <a:t>IP Fails</a:t>
            </a:r>
          </a:p>
          <a:p>
            <a:pPr marL="171450" indent="-171450" algn="l">
              <a:spcAft>
                <a:spcPts val="600"/>
              </a:spcAft>
              <a:buFont typeface="Arial" panose="020B0604020202020204" pitchFamily="34" charset="0"/>
              <a:buChar char="•"/>
            </a:pPr>
            <a:r>
              <a:rPr lang="en-US" sz="1200" dirty="0"/>
              <a:t>Cluster IP is only used for north bound. South bound to hosts uses Physical IP of the node</a:t>
            </a:r>
          </a:p>
        </p:txBody>
      </p:sp>
    </p:spTree>
    <p:extLst>
      <p:ext uri="{BB962C8B-B14F-4D97-AF65-F5344CB8AC3E}">
        <p14:creationId xmlns:p14="http://schemas.microsoft.com/office/powerpoint/2010/main" val="4077500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547135-5B55-4DB3-B413-7CA685C7E922}"/>
              </a:ext>
            </a:extLst>
          </p:cNvPr>
          <p:cNvSpPr>
            <a:spLocks noGrp="1"/>
          </p:cNvSpPr>
          <p:nvPr>
            <p:ph type="body" sz="quarter" idx="21"/>
          </p:nvPr>
        </p:nvSpPr>
        <p:spPr/>
        <p:txBody>
          <a:bodyPr/>
          <a:lstStyle/>
          <a:p>
            <a:r>
              <a:rPr lang="en-US" sz="1400"/>
              <a:t>High availability of the NSX GUI and API</a:t>
            </a:r>
          </a:p>
          <a:p>
            <a:r>
              <a:rPr lang="en-US" sz="1400"/>
              <a:t>Reduces the likelihood of failures of operation of NSX</a:t>
            </a:r>
          </a:p>
          <a:p>
            <a:r>
              <a:rPr lang="en-US" sz="1400"/>
              <a:t>Provides API and GUI clients with multiple endpoints or single VIP for availability</a:t>
            </a:r>
          </a:p>
          <a:p>
            <a:endParaRPr lang="en-US" sz="1400"/>
          </a:p>
        </p:txBody>
      </p:sp>
      <p:sp>
        <p:nvSpPr>
          <p:cNvPr id="6" name="Content Placeholder 5">
            <a:extLst>
              <a:ext uri="{FF2B5EF4-FFF2-40B4-BE49-F238E27FC236}">
                <a16:creationId xmlns:a16="http://schemas.microsoft.com/office/drawing/2014/main" id="{9E79DDAA-F860-4AD4-A40D-84EBA3E2E81F}"/>
              </a:ext>
            </a:extLst>
          </p:cNvPr>
          <p:cNvSpPr>
            <a:spLocks noGrp="1"/>
          </p:cNvSpPr>
          <p:nvPr>
            <p:ph type="body" sz="quarter" idx="20"/>
          </p:nvPr>
        </p:nvSpPr>
        <p:spPr/>
        <p:txBody>
          <a:bodyPr/>
          <a:lstStyle/>
          <a:p>
            <a:r>
              <a:rPr lang="en-US" sz="1400" dirty="0"/>
              <a:t>Cluster of three NSX managers</a:t>
            </a:r>
          </a:p>
          <a:p>
            <a:r>
              <a:rPr lang="en-US" sz="1400" dirty="0"/>
              <a:t>API and GUI available on all managers</a:t>
            </a:r>
          </a:p>
          <a:p>
            <a:r>
              <a:rPr lang="en-US" sz="1400" dirty="0"/>
              <a:t>Replicated desired state datastore</a:t>
            </a:r>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a:t>Feature</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a:t>Benefit</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a:t>NSX-T Manager Clustering with Load Balancer</a:t>
            </a:r>
          </a:p>
        </p:txBody>
      </p:sp>
      <p:sp>
        <p:nvSpPr>
          <p:cNvPr id="4" name="Subtitle 3">
            <a:extLst>
              <a:ext uri="{FF2B5EF4-FFF2-40B4-BE49-F238E27FC236}">
                <a16:creationId xmlns:a16="http://schemas.microsoft.com/office/drawing/2014/main" id="{09B6555F-1EAF-4F7A-8578-4612F0A9F50E}"/>
              </a:ext>
            </a:extLst>
          </p:cNvPr>
          <p:cNvSpPr>
            <a:spLocks noGrp="1"/>
          </p:cNvSpPr>
          <p:nvPr>
            <p:ph type="subTitle" idx="10"/>
          </p:nvPr>
        </p:nvSpPr>
        <p:spPr/>
        <p:txBody>
          <a:bodyPr/>
          <a:lstStyle/>
          <a:p>
            <a:r>
              <a:rPr lang="en-US"/>
              <a:t>A highly available management plane for GUI and API</a:t>
            </a:r>
          </a:p>
        </p:txBody>
      </p:sp>
      <p:sp>
        <p:nvSpPr>
          <p:cNvPr id="12" name="Rectangle 11">
            <a:extLst>
              <a:ext uri="{FF2B5EF4-FFF2-40B4-BE49-F238E27FC236}">
                <a16:creationId xmlns:a16="http://schemas.microsoft.com/office/drawing/2014/main" id="{654BE10D-178C-422C-985C-BE15C5BE6CD0}"/>
              </a:ext>
            </a:extLst>
          </p:cNvPr>
          <p:cNvSpPr/>
          <p:nvPr/>
        </p:nvSpPr>
        <p:spPr>
          <a:xfrm>
            <a:off x="614328" y="4183693"/>
            <a:ext cx="6750975" cy="1678488"/>
          </a:xfrm>
          <a:prstGeom prst="rect">
            <a:avLst/>
          </a:prstGeom>
          <a:solidFill>
            <a:schemeClr val="bg1"/>
          </a:solidFill>
          <a:ln>
            <a:solidFill>
              <a:schemeClr val="accent2"/>
            </a:solidFill>
          </a:ln>
          <a:effectLst/>
        </p:spPr>
        <p:style>
          <a:lnRef idx="1">
            <a:schemeClr val="accent3"/>
          </a:lnRef>
          <a:fillRef idx="3">
            <a:schemeClr val="accent3"/>
          </a:fillRef>
          <a:effectRef idx="2">
            <a:schemeClr val="accent3"/>
          </a:effectRef>
          <a:fontRef idx="minor">
            <a:schemeClr val="lt1"/>
          </a:fontRef>
        </p:style>
        <p:txBody>
          <a:bodyPr rtlCol="0" anchor="ctr"/>
          <a:lstStyle/>
          <a:p>
            <a:pPr marL="0" marR="0" indent="0" algn="ctr" defTabSz="914400" eaLnBrk="1" fontAlgn="auto" latinLnBrk="0" hangingPunct="1">
              <a:lnSpc>
                <a:spcPct val="100000"/>
              </a:lnSpc>
              <a:spcBef>
                <a:spcPts val="0"/>
              </a:spcBef>
              <a:spcAft>
                <a:spcPts val="0"/>
              </a:spcAft>
              <a:buClrTx/>
              <a:buSzTx/>
              <a:buFontTx/>
              <a:buNone/>
              <a:tabLst/>
            </a:pPr>
            <a:endParaRPr kumimoji="0" lang="en-US" sz="1800" u="none" strike="noStrike" kern="0" cap="none" spc="0" normalizeH="0" baseline="0" noProof="0">
              <a:ln>
                <a:noFill/>
              </a:ln>
              <a:solidFill>
                <a:schemeClr val="bg1"/>
              </a:solidFill>
              <a:effectLst/>
              <a:uLnTx/>
              <a:uFillTx/>
            </a:endParaRPr>
          </a:p>
        </p:txBody>
      </p:sp>
      <p:grpSp>
        <p:nvGrpSpPr>
          <p:cNvPr id="2" name="Group 1">
            <a:extLst>
              <a:ext uri="{FF2B5EF4-FFF2-40B4-BE49-F238E27FC236}">
                <a16:creationId xmlns:a16="http://schemas.microsoft.com/office/drawing/2014/main" id="{40407628-AC50-5C43-8B57-09694905B296}"/>
              </a:ext>
            </a:extLst>
          </p:cNvPr>
          <p:cNvGrpSpPr>
            <a:grpSpLocks noChangeAspect="1"/>
          </p:cNvGrpSpPr>
          <p:nvPr/>
        </p:nvGrpSpPr>
        <p:grpSpPr>
          <a:xfrm>
            <a:off x="1323583" y="4472869"/>
            <a:ext cx="914400" cy="914400"/>
            <a:chOff x="5181600" y="4114800"/>
            <a:chExt cx="1828959" cy="1828959"/>
          </a:xfrm>
        </p:grpSpPr>
        <p:sp>
          <p:nvSpPr>
            <p:cNvPr id="99" name="Oval 98">
              <a:extLst>
                <a:ext uri="{FF2B5EF4-FFF2-40B4-BE49-F238E27FC236}">
                  <a16:creationId xmlns:a16="http://schemas.microsoft.com/office/drawing/2014/main" id="{D904A6AB-96FD-3A4C-A2F6-2F7E3EC1916A}"/>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0" name="Group 99">
              <a:extLst>
                <a:ext uri="{FF2B5EF4-FFF2-40B4-BE49-F238E27FC236}">
                  <a16:creationId xmlns:a16="http://schemas.microsoft.com/office/drawing/2014/main" id="{82784EFC-8144-3D48-AA8E-4F90B19A6D4B}"/>
                </a:ext>
              </a:extLst>
            </p:cNvPr>
            <p:cNvGrpSpPr/>
            <p:nvPr/>
          </p:nvGrpSpPr>
          <p:grpSpPr>
            <a:xfrm>
              <a:off x="5486400" y="4549571"/>
              <a:ext cx="1224852" cy="1015906"/>
              <a:chOff x="3895725" y="4733925"/>
              <a:chExt cx="2159000" cy="1790700"/>
            </a:xfrm>
            <a:solidFill>
              <a:schemeClr val="bg1"/>
            </a:solidFill>
          </p:grpSpPr>
          <p:sp>
            <p:nvSpPr>
              <p:cNvPr id="101" name="Freeform 8">
                <a:extLst>
                  <a:ext uri="{FF2B5EF4-FFF2-40B4-BE49-F238E27FC236}">
                    <a16:creationId xmlns:a16="http://schemas.microsoft.com/office/drawing/2014/main" id="{2A0E56CD-AE2B-A845-9CCD-DFABFE841114}"/>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9">
                <a:extLst>
                  <a:ext uri="{FF2B5EF4-FFF2-40B4-BE49-F238E27FC236}">
                    <a16:creationId xmlns:a16="http://schemas.microsoft.com/office/drawing/2014/main" id="{10BE772C-7421-0843-B3CC-6DE929CDCBF4}"/>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10">
                <a:extLst>
                  <a:ext uri="{FF2B5EF4-FFF2-40B4-BE49-F238E27FC236}">
                    <a16:creationId xmlns:a16="http://schemas.microsoft.com/office/drawing/2014/main" id="{ED105E43-AE11-1347-A896-CA15EB5108C3}"/>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4" name="Freeform 11">
                <a:extLst>
                  <a:ext uri="{FF2B5EF4-FFF2-40B4-BE49-F238E27FC236}">
                    <a16:creationId xmlns:a16="http://schemas.microsoft.com/office/drawing/2014/main" id="{A2040962-F6C7-9E4B-9569-12C5BE96BBFE}"/>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5" name="Freeform 12">
                <a:extLst>
                  <a:ext uri="{FF2B5EF4-FFF2-40B4-BE49-F238E27FC236}">
                    <a16:creationId xmlns:a16="http://schemas.microsoft.com/office/drawing/2014/main" id="{00A3EBB7-F4A7-ED40-A0E0-26D2036B41DB}"/>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6" name="Freeform 13">
                <a:extLst>
                  <a:ext uri="{FF2B5EF4-FFF2-40B4-BE49-F238E27FC236}">
                    <a16:creationId xmlns:a16="http://schemas.microsoft.com/office/drawing/2014/main" id="{F5BEE34A-2FAD-874F-B89C-D23E44EE0438}"/>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07" name="Group 106">
            <a:extLst>
              <a:ext uri="{FF2B5EF4-FFF2-40B4-BE49-F238E27FC236}">
                <a16:creationId xmlns:a16="http://schemas.microsoft.com/office/drawing/2014/main" id="{63D53F5E-4B5B-D848-B05B-26FEABD19C76}"/>
              </a:ext>
            </a:extLst>
          </p:cNvPr>
          <p:cNvGrpSpPr>
            <a:grpSpLocks noChangeAspect="1"/>
          </p:cNvGrpSpPr>
          <p:nvPr/>
        </p:nvGrpSpPr>
        <p:grpSpPr>
          <a:xfrm>
            <a:off x="3384908" y="4472869"/>
            <a:ext cx="914400" cy="914400"/>
            <a:chOff x="5181600" y="4114800"/>
            <a:chExt cx="1828959" cy="1828959"/>
          </a:xfrm>
        </p:grpSpPr>
        <p:sp>
          <p:nvSpPr>
            <p:cNvPr id="108" name="Oval 107">
              <a:extLst>
                <a:ext uri="{FF2B5EF4-FFF2-40B4-BE49-F238E27FC236}">
                  <a16:creationId xmlns:a16="http://schemas.microsoft.com/office/drawing/2014/main" id="{CEA11DBB-5E24-A949-BD98-D1FB5797002B}"/>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09" name="Group 108">
              <a:extLst>
                <a:ext uri="{FF2B5EF4-FFF2-40B4-BE49-F238E27FC236}">
                  <a16:creationId xmlns:a16="http://schemas.microsoft.com/office/drawing/2014/main" id="{39081E0E-B388-5545-AC6E-EFF4E3B96699}"/>
                </a:ext>
              </a:extLst>
            </p:cNvPr>
            <p:cNvGrpSpPr/>
            <p:nvPr/>
          </p:nvGrpSpPr>
          <p:grpSpPr>
            <a:xfrm>
              <a:off x="5486400" y="4549571"/>
              <a:ext cx="1224852" cy="1015906"/>
              <a:chOff x="3895725" y="4733925"/>
              <a:chExt cx="2159000" cy="1790700"/>
            </a:xfrm>
            <a:solidFill>
              <a:schemeClr val="bg1"/>
            </a:solidFill>
          </p:grpSpPr>
          <p:sp>
            <p:nvSpPr>
              <p:cNvPr id="110" name="Freeform 8">
                <a:extLst>
                  <a:ext uri="{FF2B5EF4-FFF2-40B4-BE49-F238E27FC236}">
                    <a16:creationId xmlns:a16="http://schemas.microsoft.com/office/drawing/2014/main" id="{0BA136AC-397D-2F4D-A0DB-D90E0ABFDF2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9">
                <a:extLst>
                  <a:ext uri="{FF2B5EF4-FFF2-40B4-BE49-F238E27FC236}">
                    <a16:creationId xmlns:a16="http://schemas.microsoft.com/office/drawing/2014/main" id="{1621FDEA-0F92-774A-8D08-AB787E3BADB2}"/>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2" name="Freeform 10">
                <a:extLst>
                  <a:ext uri="{FF2B5EF4-FFF2-40B4-BE49-F238E27FC236}">
                    <a16:creationId xmlns:a16="http://schemas.microsoft.com/office/drawing/2014/main" id="{F4241D79-7DD8-0E41-A46C-6CCFB6268A60}"/>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3" name="Freeform 11">
                <a:extLst>
                  <a:ext uri="{FF2B5EF4-FFF2-40B4-BE49-F238E27FC236}">
                    <a16:creationId xmlns:a16="http://schemas.microsoft.com/office/drawing/2014/main" id="{12438238-948E-4043-B108-93313FAF7E3B}"/>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12">
                <a:extLst>
                  <a:ext uri="{FF2B5EF4-FFF2-40B4-BE49-F238E27FC236}">
                    <a16:creationId xmlns:a16="http://schemas.microsoft.com/office/drawing/2014/main" id="{95CF38A8-92D2-6747-8B3F-E18541F9C78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5" name="Freeform 13">
                <a:extLst>
                  <a:ext uri="{FF2B5EF4-FFF2-40B4-BE49-F238E27FC236}">
                    <a16:creationId xmlns:a16="http://schemas.microsoft.com/office/drawing/2014/main" id="{0C5928BB-28B2-FF44-8C37-4535F79ACF89}"/>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6" name="Group 115">
            <a:extLst>
              <a:ext uri="{FF2B5EF4-FFF2-40B4-BE49-F238E27FC236}">
                <a16:creationId xmlns:a16="http://schemas.microsoft.com/office/drawing/2014/main" id="{20FA0221-1914-9F49-A91F-519A72BEE032}"/>
              </a:ext>
            </a:extLst>
          </p:cNvPr>
          <p:cNvGrpSpPr>
            <a:grpSpLocks noChangeAspect="1"/>
          </p:cNvGrpSpPr>
          <p:nvPr/>
        </p:nvGrpSpPr>
        <p:grpSpPr>
          <a:xfrm>
            <a:off x="5446233" y="4472869"/>
            <a:ext cx="914400" cy="914400"/>
            <a:chOff x="5181600" y="4114800"/>
            <a:chExt cx="1828959" cy="1828959"/>
          </a:xfrm>
        </p:grpSpPr>
        <p:sp>
          <p:nvSpPr>
            <p:cNvPr id="117" name="Oval 116">
              <a:extLst>
                <a:ext uri="{FF2B5EF4-FFF2-40B4-BE49-F238E27FC236}">
                  <a16:creationId xmlns:a16="http://schemas.microsoft.com/office/drawing/2014/main" id="{1B00EEDF-4788-FC42-A76D-87507D97BB0B}"/>
                </a:ext>
              </a:extLst>
            </p:cNvPr>
            <p:cNvSpPr/>
            <p:nvPr/>
          </p:nvSpPr>
          <p:spPr>
            <a:xfrm>
              <a:off x="5181600" y="4114800"/>
              <a:ext cx="1828959" cy="1828959"/>
            </a:xfrm>
            <a:prstGeom prst="ellipse">
              <a:avLst/>
            </a:prstGeom>
            <a:solidFill>
              <a:schemeClr val="accent2"/>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18" name="Group 117">
              <a:extLst>
                <a:ext uri="{FF2B5EF4-FFF2-40B4-BE49-F238E27FC236}">
                  <a16:creationId xmlns:a16="http://schemas.microsoft.com/office/drawing/2014/main" id="{E6C62F92-88C3-7C4B-9D2E-EDF4E7FDDD87}"/>
                </a:ext>
              </a:extLst>
            </p:cNvPr>
            <p:cNvGrpSpPr/>
            <p:nvPr/>
          </p:nvGrpSpPr>
          <p:grpSpPr>
            <a:xfrm>
              <a:off x="5486400" y="4549571"/>
              <a:ext cx="1224852" cy="1015906"/>
              <a:chOff x="3895725" y="4733925"/>
              <a:chExt cx="2159000" cy="1790700"/>
            </a:xfrm>
            <a:solidFill>
              <a:schemeClr val="bg1"/>
            </a:solidFill>
          </p:grpSpPr>
          <p:sp>
            <p:nvSpPr>
              <p:cNvPr id="119" name="Freeform 8">
                <a:extLst>
                  <a:ext uri="{FF2B5EF4-FFF2-40B4-BE49-F238E27FC236}">
                    <a16:creationId xmlns:a16="http://schemas.microsoft.com/office/drawing/2014/main" id="{A6E4B1DE-C226-AB47-98AA-D7C0538A45EF}"/>
                  </a:ext>
                </a:extLst>
              </p:cNvPr>
              <p:cNvSpPr>
                <a:spLocks noChangeArrowheads="1"/>
              </p:cNvSpPr>
              <p:nvPr/>
            </p:nvSpPr>
            <p:spPr bwMode="auto">
              <a:xfrm>
                <a:off x="3895725" y="4733925"/>
                <a:ext cx="2159000" cy="1790700"/>
              </a:xfrm>
              <a:custGeom>
                <a:avLst/>
                <a:gdLst>
                  <a:gd name="T0" fmla="*/ 268 w 5997"/>
                  <a:gd name="T1" fmla="*/ 3 h 4973"/>
                  <a:gd name="T2" fmla="*/ 157 w 5997"/>
                  <a:gd name="T3" fmla="*/ 37 h 4973"/>
                  <a:gd name="T4" fmla="*/ 68 w 5997"/>
                  <a:gd name="T5" fmla="*/ 111 h 4973"/>
                  <a:gd name="T6" fmla="*/ 12 w 5997"/>
                  <a:gd name="T7" fmla="*/ 210 h 4973"/>
                  <a:gd name="T8" fmla="*/ 0 w 5997"/>
                  <a:gd name="T9" fmla="*/ 3696 h 4973"/>
                  <a:gd name="T10" fmla="*/ 12 w 5997"/>
                  <a:gd name="T11" fmla="*/ 3785 h 4973"/>
                  <a:gd name="T12" fmla="*/ 68 w 5997"/>
                  <a:gd name="T13" fmla="*/ 3887 h 4973"/>
                  <a:gd name="T14" fmla="*/ 157 w 5997"/>
                  <a:gd name="T15" fmla="*/ 3961 h 4973"/>
                  <a:gd name="T16" fmla="*/ 268 w 5997"/>
                  <a:gd name="T17" fmla="*/ 3995 h 4973"/>
                  <a:gd name="T18" fmla="*/ 2345 w 5997"/>
                  <a:gd name="T19" fmla="*/ 4427 h 4973"/>
                  <a:gd name="T20" fmla="*/ 2058 w 5997"/>
                  <a:gd name="T21" fmla="*/ 4528 h 4973"/>
                  <a:gd name="T22" fmla="*/ 1864 w 5997"/>
                  <a:gd name="T23" fmla="*/ 4645 h 4973"/>
                  <a:gd name="T24" fmla="*/ 1812 w 5997"/>
                  <a:gd name="T25" fmla="*/ 4710 h 4973"/>
                  <a:gd name="T26" fmla="*/ 1793 w 5997"/>
                  <a:gd name="T27" fmla="*/ 4824 h 4973"/>
                  <a:gd name="T28" fmla="*/ 1827 w 5997"/>
                  <a:gd name="T29" fmla="*/ 4901 h 4973"/>
                  <a:gd name="T30" fmla="*/ 1914 w 5997"/>
                  <a:gd name="T31" fmla="*/ 4966 h 4973"/>
                  <a:gd name="T32" fmla="*/ 4027 w 5997"/>
                  <a:gd name="T33" fmla="*/ 4972 h 4973"/>
                  <a:gd name="T34" fmla="*/ 4129 w 5997"/>
                  <a:gd name="T35" fmla="*/ 4941 h 4973"/>
                  <a:gd name="T36" fmla="*/ 4193 w 5997"/>
                  <a:gd name="T37" fmla="*/ 4852 h 4973"/>
                  <a:gd name="T38" fmla="*/ 4200 w 5997"/>
                  <a:gd name="T39" fmla="*/ 4766 h 4973"/>
                  <a:gd name="T40" fmla="*/ 4153 w 5997"/>
                  <a:gd name="T41" fmla="*/ 4667 h 4973"/>
                  <a:gd name="T42" fmla="*/ 4048 w 5997"/>
                  <a:gd name="T43" fmla="*/ 4590 h 4973"/>
                  <a:gd name="T44" fmla="*/ 3811 w 5997"/>
                  <a:gd name="T45" fmla="*/ 4476 h 4973"/>
                  <a:gd name="T46" fmla="*/ 5685 w 5997"/>
                  <a:gd name="T47" fmla="*/ 3998 h 4973"/>
                  <a:gd name="T48" fmla="*/ 5778 w 5997"/>
                  <a:gd name="T49" fmla="*/ 3982 h 4973"/>
                  <a:gd name="T50" fmla="*/ 5882 w 5997"/>
                  <a:gd name="T51" fmla="*/ 3927 h 4973"/>
                  <a:gd name="T52" fmla="*/ 5959 w 5997"/>
                  <a:gd name="T53" fmla="*/ 3835 h 4973"/>
                  <a:gd name="T54" fmla="*/ 5993 w 5997"/>
                  <a:gd name="T55" fmla="*/ 3718 h 4973"/>
                  <a:gd name="T56" fmla="*/ 5993 w 5997"/>
                  <a:gd name="T57" fmla="*/ 293 h 4973"/>
                  <a:gd name="T58" fmla="*/ 5956 w 5997"/>
                  <a:gd name="T59" fmla="*/ 173 h 4973"/>
                  <a:gd name="T60" fmla="*/ 5876 w 5997"/>
                  <a:gd name="T61" fmla="*/ 74 h 4973"/>
                  <a:gd name="T62" fmla="*/ 5768 w 5997"/>
                  <a:gd name="T63" fmla="*/ 16 h 4973"/>
                  <a:gd name="T64" fmla="*/ 3756 w 5997"/>
                  <a:gd name="T65" fmla="*/ 4722 h 4973"/>
                  <a:gd name="T66" fmla="*/ 2345 w 5997"/>
                  <a:gd name="T67" fmla="*/ 4685 h 4973"/>
                  <a:gd name="T68" fmla="*/ 2616 w 5997"/>
                  <a:gd name="T69" fmla="*/ 4627 h 4973"/>
                  <a:gd name="T70" fmla="*/ 3162 w 5997"/>
                  <a:gd name="T71" fmla="*/ 4608 h 4973"/>
                  <a:gd name="T72" fmla="*/ 3509 w 5997"/>
                  <a:gd name="T73" fmla="*/ 4652 h 4973"/>
                  <a:gd name="T74" fmla="*/ 3756 w 5997"/>
                  <a:gd name="T75" fmla="*/ 4722 h 4973"/>
                  <a:gd name="T76" fmla="*/ 3389 w 5997"/>
                  <a:gd name="T77" fmla="*/ 4359 h 4973"/>
                  <a:gd name="T78" fmla="*/ 2965 w 5997"/>
                  <a:gd name="T79" fmla="*/ 4353 h 4973"/>
                  <a:gd name="T80" fmla="*/ 2616 w 5997"/>
                  <a:gd name="T81" fmla="*/ 4359 h 4973"/>
                  <a:gd name="T82" fmla="*/ 5741 w 5997"/>
                  <a:gd name="T83" fmla="*/ 3708 h 4973"/>
                  <a:gd name="T84" fmla="*/ 5707 w 5997"/>
                  <a:gd name="T85" fmla="*/ 3742 h 4973"/>
                  <a:gd name="T86" fmla="*/ 299 w 5997"/>
                  <a:gd name="T87" fmla="*/ 3748 h 4973"/>
                  <a:gd name="T88" fmla="*/ 265 w 5997"/>
                  <a:gd name="T89" fmla="*/ 3733 h 4973"/>
                  <a:gd name="T90" fmla="*/ 249 w 5997"/>
                  <a:gd name="T91" fmla="*/ 3696 h 4973"/>
                  <a:gd name="T92" fmla="*/ 5747 w 5997"/>
                  <a:gd name="T93" fmla="*/ 3153 h 4973"/>
                  <a:gd name="T94" fmla="*/ 249 w 5997"/>
                  <a:gd name="T95" fmla="*/ 290 h 4973"/>
                  <a:gd name="T96" fmla="*/ 290 w 5997"/>
                  <a:gd name="T97" fmla="*/ 253 h 4973"/>
                  <a:gd name="T98" fmla="*/ 5685 w 5997"/>
                  <a:gd name="T99" fmla="*/ 253 h 4973"/>
                  <a:gd name="T100" fmla="*/ 5734 w 5997"/>
                  <a:gd name="T101" fmla="*/ 284 h 4973"/>
                  <a:gd name="T102" fmla="*/ 5747 w 5997"/>
                  <a:gd name="T103" fmla="*/ 3153 h 4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7" h="4973">
                    <a:moveTo>
                      <a:pt x="5670" y="0"/>
                    </a:moveTo>
                    <a:lnTo>
                      <a:pt x="299" y="0"/>
                    </a:lnTo>
                    <a:lnTo>
                      <a:pt x="299" y="0"/>
                    </a:lnTo>
                    <a:lnTo>
                      <a:pt x="268" y="3"/>
                    </a:lnTo>
                    <a:lnTo>
                      <a:pt x="237" y="7"/>
                    </a:lnTo>
                    <a:lnTo>
                      <a:pt x="209" y="16"/>
                    </a:lnTo>
                    <a:lnTo>
                      <a:pt x="182" y="25"/>
                    </a:lnTo>
                    <a:lnTo>
                      <a:pt x="157" y="37"/>
                    </a:lnTo>
                    <a:lnTo>
                      <a:pt x="132" y="53"/>
                    </a:lnTo>
                    <a:lnTo>
                      <a:pt x="108" y="68"/>
                    </a:lnTo>
                    <a:lnTo>
                      <a:pt x="86" y="90"/>
                    </a:lnTo>
                    <a:lnTo>
                      <a:pt x="68" y="111"/>
                    </a:lnTo>
                    <a:lnTo>
                      <a:pt x="49" y="133"/>
                    </a:lnTo>
                    <a:lnTo>
                      <a:pt x="33" y="158"/>
                    </a:lnTo>
                    <a:lnTo>
                      <a:pt x="21" y="186"/>
                    </a:lnTo>
                    <a:lnTo>
                      <a:pt x="12" y="210"/>
                    </a:lnTo>
                    <a:lnTo>
                      <a:pt x="6" y="241"/>
                    </a:lnTo>
                    <a:lnTo>
                      <a:pt x="0" y="269"/>
                    </a:lnTo>
                    <a:lnTo>
                      <a:pt x="0" y="299"/>
                    </a:lnTo>
                    <a:lnTo>
                      <a:pt x="0" y="3696"/>
                    </a:lnTo>
                    <a:lnTo>
                      <a:pt x="0" y="3696"/>
                    </a:lnTo>
                    <a:lnTo>
                      <a:pt x="0" y="3727"/>
                    </a:lnTo>
                    <a:lnTo>
                      <a:pt x="6" y="3757"/>
                    </a:lnTo>
                    <a:lnTo>
                      <a:pt x="12" y="3785"/>
                    </a:lnTo>
                    <a:lnTo>
                      <a:pt x="21" y="3813"/>
                    </a:lnTo>
                    <a:lnTo>
                      <a:pt x="37" y="3841"/>
                    </a:lnTo>
                    <a:lnTo>
                      <a:pt x="49" y="3865"/>
                    </a:lnTo>
                    <a:lnTo>
                      <a:pt x="68" y="3887"/>
                    </a:lnTo>
                    <a:lnTo>
                      <a:pt x="86" y="3909"/>
                    </a:lnTo>
                    <a:lnTo>
                      <a:pt x="108" y="3930"/>
                    </a:lnTo>
                    <a:lnTo>
                      <a:pt x="132" y="3946"/>
                    </a:lnTo>
                    <a:lnTo>
                      <a:pt x="157" y="3961"/>
                    </a:lnTo>
                    <a:lnTo>
                      <a:pt x="182" y="3973"/>
                    </a:lnTo>
                    <a:lnTo>
                      <a:pt x="209" y="3982"/>
                    </a:lnTo>
                    <a:lnTo>
                      <a:pt x="240" y="3992"/>
                    </a:lnTo>
                    <a:lnTo>
                      <a:pt x="268" y="3995"/>
                    </a:lnTo>
                    <a:lnTo>
                      <a:pt x="299" y="3998"/>
                    </a:lnTo>
                    <a:lnTo>
                      <a:pt x="2444" y="3998"/>
                    </a:lnTo>
                    <a:lnTo>
                      <a:pt x="2345" y="4427"/>
                    </a:lnTo>
                    <a:lnTo>
                      <a:pt x="2345" y="4427"/>
                    </a:lnTo>
                    <a:lnTo>
                      <a:pt x="2265" y="4448"/>
                    </a:lnTo>
                    <a:lnTo>
                      <a:pt x="2191" y="4473"/>
                    </a:lnTo>
                    <a:lnTo>
                      <a:pt x="2120" y="4500"/>
                    </a:lnTo>
                    <a:lnTo>
                      <a:pt x="2058" y="4528"/>
                    </a:lnTo>
                    <a:lnTo>
                      <a:pt x="2003" y="4556"/>
                    </a:lnTo>
                    <a:lnTo>
                      <a:pt x="1951" y="4587"/>
                    </a:lnTo>
                    <a:lnTo>
                      <a:pt x="1904" y="4615"/>
                    </a:lnTo>
                    <a:lnTo>
                      <a:pt x="1864" y="4645"/>
                    </a:lnTo>
                    <a:lnTo>
                      <a:pt x="1864" y="4645"/>
                    </a:lnTo>
                    <a:lnTo>
                      <a:pt x="1843" y="4664"/>
                    </a:lnTo>
                    <a:lnTo>
                      <a:pt x="1824" y="4685"/>
                    </a:lnTo>
                    <a:lnTo>
                      <a:pt x="1812" y="4710"/>
                    </a:lnTo>
                    <a:lnTo>
                      <a:pt x="1800" y="4738"/>
                    </a:lnTo>
                    <a:lnTo>
                      <a:pt x="1793" y="4766"/>
                    </a:lnTo>
                    <a:lnTo>
                      <a:pt x="1793" y="4793"/>
                    </a:lnTo>
                    <a:lnTo>
                      <a:pt x="1793" y="4824"/>
                    </a:lnTo>
                    <a:lnTo>
                      <a:pt x="1803" y="4852"/>
                    </a:lnTo>
                    <a:lnTo>
                      <a:pt x="1803" y="4852"/>
                    </a:lnTo>
                    <a:lnTo>
                      <a:pt x="1812" y="4877"/>
                    </a:lnTo>
                    <a:lnTo>
                      <a:pt x="1827" y="4901"/>
                    </a:lnTo>
                    <a:lnTo>
                      <a:pt x="1846" y="4923"/>
                    </a:lnTo>
                    <a:lnTo>
                      <a:pt x="1864" y="4941"/>
                    </a:lnTo>
                    <a:lnTo>
                      <a:pt x="1889" y="4953"/>
                    </a:lnTo>
                    <a:lnTo>
                      <a:pt x="1914" y="4966"/>
                    </a:lnTo>
                    <a:lnTo>
                      <a:pt x="1938" y="4972"/>
                    </a:lnTo>
                    <a:lnTo>
                      <a:pt x="1966" y="4972"/>
                    </a:lnTo>
                    <a:lnTo>
                      <a:pt x="4027" y="4972"/>
                    </a:lnTo>
                    <a:lnTo>
                      <a:pt x="4027" y="4972"/>
                    </a:lnTo>
                    <a:lnTo>
                      <a:pt x="4055" y="4972"/>
                    </a:lnTo>
                    <a:lnTo>
                      <a:pt x="4082" y="4966"/>
                    </a:lnTo>
                    <a:lnTo>
                      <a:pt x="4107" y="4953"/>
                    </a:lnTo>
                    <a:lnTo>
                      <a:pt x="4129" y="4941"/>
                    </a:lnTo>
                    <a:lnTo>
                      <a:pt x="4150" y="4923"/>
                    </a:lnTo>
                    <a:lnTo>
                      <a:pt x="4166" y="4901"/>
                    </a:lnTo>
                    <a:lnTo>
                      <a:pt x="4181" y="4879"/>
                    </a:lnTo>
                    <a:lnTo>
                      <a:pt x="4193" y="4852"/>
                    </a:lnTo>
                    <a:lnTo>
                      <a:pt x="4193" y="4852"/>
                    </a:lnTo>
                    <a:lnTo>
                      <a:pt x="4200" y="4824"/>
                    </a:lnTo>
                    <a:lnTo>
                      <a:pt x="4202" y="4796"/>
                    </a:lnTo>
                    <a:lnTo>
                      <a:pt x="4200" y="4766"/>
                    </a:lnTo>
                    <a:lnTo>
                      <a:pt x="4196" y="4738"/>
                    </a:lnTo>
                    <a:lnTo>
                      <a:pt x="4184" y="4713"/>
                    </a:lnTo>
                    <a:lnTo>
                      <a:pt x="4172" y="4688"/>
                    </a:lnTo>
                    <a:lnTo>
                      <a:pt x="4153" y="4667"/>
                    </a:lnTo>
                    <a:lnTo>
                      <a:pt x="4132" y="4645"/>
                    </a:lnTo>
                    <a:lnTo>
                      <a:pt x="4132" y="4645"/>
                    </a:lnTo>
                    <a:lnTo>
                      <a:pt x="4092" y="4618"/>
                    </a:lnTo>
                    <a:lnTo>
                      <a:pt x="4048" y="4590"/>
                    </a:lnTo>
                    <a:lnTo>
                      <a:pt x="3999" y="4559"/>
                    </a:lnTo>
                    <a:lnTo>
                      <a:pt x="3941" y="4531"/>
                    </a:lnTo>
                    <a:lnTo>
                      <a:pt x="3879" y="4503"/>
                    </a:lnTo>
                    <a:lnTo>
                      <a:pt x="3811" y="4476"/>
                    </a:lnTo>
                    <a:lnTo>
                      <a:pt x="3737" y="4451"/>
                    </a:lnTo>
                    <a:lnTo>
                      <a:pt x="3654" y="4429"/>
                    </a:lnTo>
                    <a:lnTo>
                      <a:pt x="3580" y="3998"/>
                    </a:lnTo>
                    <a:lnTo>
                      <a:pt x="5685" y="3998"/>
                    </a:lnTo>
                    <a:lnTo>
                      <a:pt x="5685" y="3998"/>
                    </a:lnTo>
                    <a:lnTo>
                      <a:pt x="5716" y="3995"/>
                    </a:lnTo>
                    <a:lnTo>
                      <a:pt x="5747" y="3992"/>
                    </a:lnTo>
                    <a:lnTo>
                      <a:pt x="5778" y="3982"/>
                    </a:lnTo>
                    <a:lnTo>
                      <a:pt x="5805" y="3973"/>
                    </a:lnTo>
                    <a:lnTo>
                      <a:pt x="5833" y="3961"/>
                    </a:lnTo>
                    <a:lnTo>
                      <a:pt x="5858" y="3946"/>
                    </a:lnTo>
                    <a:lnTo>
                      <a:pt x="5882" y="3927"/>
                    </a:lnTo>
                    <a:lnTo>
                      <a:pt x="5904" y="3906"/>
                    </a:lnTo>
                    <a:lnTo>
                      <a:pt x="5925" y="3884"/>
                    </a:lnTo>
                    <a:lnTo>
                      <a:pt x="5944" y="3860"/>
                    </a:lnTo>
                    <a:lnTo>
                      <a:pt x="5959" y="3835"/>
                    </a:lnTo>
                    <a:lnTo>
                      <a:pt x="5972" y="3807"/>
                    </a:lnTo>
                    <a:lnTo>
                      <a:pt x="5981" y="3779"/>
                    </a:lnTo>
                    <a:lnTo>
                      <a:pt x="5990" y="3748"/>
                    </a:lnTo>
                    <a:lnTo>
                      <a:pt x="5993" y="3718"/>
                    </a:lnTo>
                    <a:lnTo>
                      <a:pt x="5996" y="3687"/>
                    </a:lnTo>
                    <a:lnTo>
                      <a:pt x="5996" y="327"/>
                    </a:lnTo>
                    <a:lnTo>
                      <a:pt x="5996" y="327"/>
                    </a:lnTo>
                    <a:lnTo>
                      <a:pt x="5993" y="293"/>
                    </a:lnTo>
                    <a:lnTo>
                      <a:pt x="5990" y="262"/>
                    </a:lnTo>
                    <a:lnTo>
                      <a:pt x="5981" y="229"/>
                    </a:lnTo>
                    <a:lnTo>
                      <a:pt x="5972" y="201"/>
                    </a:lnTo>
                    <a:lnTo>
                      <a:pt x="5956" y="173"/>
                    </a:lnTo>
                    <a:lnTo>
                      <a:pt x="5941" y="145"/>
                    </a:lnTo>
                    <a:lnTo>
                      <a:pt x="5922" y="121"/>
                    </a:lnTo>
                    <a:lnTo>
                      <a:pt x="5901" y="96"/>
                    </a:lnTo>
                    <a:lnTo>
                      <a:pt x="5876" y="74"/>
                    </a:lnTo>
                    <a:lnTo>
                      <a:pt x="5851" y="56"/>
                    </a:lnTo>
                    <a:lnTo>
                      <a:pt x="5827" y="41"/>
                    </a:lnTo>
                    <a:lnTo>
                      <a:pt x="5796" y="28"/>
                    </a:lnTo>
                    <a:lnTo>
                      <a:pt x="5768" y="16"/>
                    </a:lnTo>
                    <a:lnTo>
                      <a:pt x="5734" y="7"/>
                    </a:lnTo>
                    <a:lnTo>
                      <a:pt x="5704" y="3"/>
                    </a:lnTo>
                    <a:lnTo>
                      <a:pt x="5670" y="0"/>
                    </a:lnTo>
                    <a:close/>
                    <a:moveTo>
                      <a:pt x="3756" y="4722"/>
                    </a:moveTo>
                    <a:lnTo>
                      <a:pt x="2237" y="4722"/>
                    </a:lnTo>
                    <a:lnTo>
                      <a:pt x="2237" y="4722"/>
                    </a:lnTo>
                    <a:lnTo>
                      <a:pt x="2290" y="4704"/>
                    </a:lnTo>
                    <a:lnTo>
                      <a:pt x="2345" y="4685"/>
                    </a:lnTo>
                    <a:lnTo>
                      <a:pt x="2404" y="4667"/>
                    </a:lnTo>
                    <a:lnTo>
                      <a:pt x="2471" y="4652"/>
                    </a:lnTo>
                    <a:lnTo>
                      <a:pt x="2542" y="4639"/>
                    </a:lnTo>
                    <a:lnTo>
                      <a:pt x="2616" y="4627"/>
                    </a:lnTo>
                    <a:lnTo>
                      <a:pt x="2700" y="4615"/>
                    </a:lnTo>
                    <a:lnTo>
                      <a:pt x="2786" y="4608"/>
                    </a:lnTo>
                    <a:lnTo>
                      <a:pt x="3162" y="4608"/>
                    </a:lnTo>
                    <a:lnTo>
                      <a:pt x="3162" y="4608"/>
                    </a:lnTo>
                    <a:lnTo>
                      <a:pt x="3260" y="4615"/>
                    </a:lnTo>
                    <a:lnTo>
                      <a:pt x="3349" y="4627"/>
                    </a:lnTo>
                    <a:lnTo>
                      <a:pt x="3432" y="4639"/>
                    </a:lnTo>
                    <a:lnTo>
                      <a:pt x="3509" y="4652"/>
                    </a:lnTo>
                    <a:lnTo>
                      <a:pt x="3577" y="4667"/>
                    </a:lnTo>
                    <a:lnTo>
                      <a:pt x="3642" y="4685"/>
                    </a:lnTo>
                    <a:lnTo>
                      <a:pt x="3700" y="4704"/>
                    </a:lnTo>
                    <a:lnTo>
                      <a:pt x="3756" y="4722"/>
                    </a:lnTo>
                    <a:close/>
                    <a:moveTo>
                      <a:pt x="2616" y="4359"/>
                    </a:moveTo>
                    <a:lnTo>
                      <a:pt x="2681" y="4081"/>
                    </a:lnTo>
                    <a:lnTo>
                      <a:pt x="3340" y="4081"/>
                    </a:lnTo>
                    <a:lnTo>
                      <a:pt x="3389" y="4359"/>
                    </a:lnTo>
                    <a:lnTo>
                      <a:pt x="3168" y="4359"/>
                    </a:lnTo>
                    <a:lnTo>
                      <a:pt x="3168" y="4359"/>
                    </a:lnTo>
                    <a:lnTo>
                      <a:pt x="3070" y="4356"/>
                    </a:lnTo>
                    <a:lnTo>
                      <a:pt x="2965" y="4353"/>
                    </a:lnTo>
                    <a:lnTo>
                      <a:pt x="2965" y="4353"/>
                    </a:lnTo>
                    <a:lnTo>
                      <a:pt x="2869" y="4356"/>
                    </a:lnTo>
                    <a:lnTo>
                      <a:pt x="2777" y="4359"/>
                    </a:lnTo>
                    <a:lnTo>
                      <a:pt x="2616" y="4359"/>
                    </a:lnTo>
                    <a:close/>
                    <a:moveTo>
                      <a:pt x="5747" y="3687"/>
                    </a:moveTo>
                    <a:lnTo>
                      <a:pt x="5747" y="3687"/>
                    </a:lnTo>
                    <a:lnTo>
                      <a:pt x="5744" y="3699"/>
                    </a:lnTo>
                    <a:lnTo>
                      <a:pt x="5741" y="3708"/>
                    </a:lnTo>
                    <a:lnTo>
                      <a:pt x="5734" y="3721"/>
                    </a:lnTo>
                    <a:lnTo>
                      <a:pt x="5728" y="3730"/>
                    </a:lnTo>
                    <a:lnTo>
                      <a:pt x="5719" y="3736"/>
                    </a:lnTo>
                    <a:lnTo>
                      <a:pt x="5707" y="3742"/>
                    </a:lnTo>
                    <a:lnTo>
                      <a:pt x="5697" y="3745"/>
                    </a:lnTo>
                    <a:lnTo>
                      <a:pt x="5685" y="3748"/>
                    </a:lnTo>
                    <a:lnTo>
                      <a:pt x="299" y="3748"/>
                    </a:lnTo>
                    <a:lnTo>
                      <a:pt x="299" y="3748"/>
                    </a:lnTo>
                    <a:lnTo>
                      <a:pt x="290" y="3745"/>
                    </a:lnTo>
                    <a:lnTo>
                      <a:pt x="280" y="3742"/>
                    </a:lnTo>
                    <a:lnTo>
                      <a:pt x="271" y="3739"/>
                    </a:lnTo>
                    <a:lnTo>
                      <a:pt x="265" y="3733"/>
                    </a:lnTo>
                    <a:lnTo>
                      <a:pt x="258" y="3724"/>
                    </a:lnTo>
                    <a:lnTo>
                      <a:pt x="253" y="3718"/>
                    </a:lnTo>
                    <a:lnTo>
                      <a:pt x="249" y="3705"/>
                    </a:lnTo>
                    <a:lnTo>
                      <a:pt x="249" y="3696"/>
                    </a:lnTo>
                    <a:lnTo>
                      <a:pt x="249" y="3403"/>
                    </a:lnTo>
                    <a:lnTo>
                      <a:pt x="5747" y="3403"/>
                    </a:lnTo>
                    <a:lnTo>
                      <a:pt x="5747" y="3687"/>
                    </a:lnTo>
                    <a:close/>
                    <a:moveTo>
                      <a:pt x="5747" y="3153"/>
                    </a:moveTo>
                    <a:lnTo>
                      <a:pt x="249" y="3153"/>
                    </a:lnTo>
                    <a:lnTo>
                      <a:pt x="249" y="299"/>
                    </a:lnTo>
                    <a:lnTo>
                      <a:pt x="249" y="299"/>
                    </a:lnTo>
                    <a:lnTo>
                      <a:pt x="249" y="290"/>
                    </a:lnTo>
                    <a:lnTo>
                      <a:pt x="253" y="281"/>
                    </a:lnTo>
                    <a:lnTo>
                      <a:pt x="265" y="266"/>
                    </a:lnTo>
                    <a:lnTo>
                      <a:pt x="280" y="256"/>
                    </a:lnTo>
                    <a:lnTo>
                      <a:pt x="290" y="253"/>
                    </a:lnTo>
                    <a:lnTo>
                      <a:pt x="299" y="250"/>
                    </a:lnTo>
                    <a:lnTo>
                      <a:pt x="5670" y="250"/>
                    </a:lnTo>
                    <a:lnTo>
                      <a:pt x="5670" y="250"/>
                    </a:lnTo>
                    <a:lnTo>
                      <a:pt x="5685" y="253"/>
                    </a:lnTo>
                    <a:lnTo>
                      <a:pt x="5700" y="256"/>
                    </a:lnTo>
                    <a:lnTo>
                      <a:pt x="5713" y="266"/>
                    </a:lnTo>
                    <a:lnTo>
                      <a:pt x="5725" y="275"/>
                    </a:lnTo>
                    <a:lnTo>
                      <a:pt x="5734" y="284"/>
                    </a:lnTo>
                    <a:lnTo>
                      <a:pt x="5741" y="296"/>
                    </a:lnTo>
                    <a:lnTo>
                      <a:pt x="5744" y="312"/>
                    </a:lnTo>
                    <a:lnTo>
                      <a:pt x="5747" y="327"/>
                    </a:lnTo>
                    <a:lnTo>
                      <a:pt x="5747" y="315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9">
                <a:extLst>
                  <a:ext uri="{FF2B5EF4-FFF2-40B4-BE49-F238E27FC236}">
                    <a16:creationId xmlns:a16="http://schemas.microsoft.com/office/drawing/2014/main" id="{B69E60E1-F539-624E-A58C-FADA7C077699}"/>
                  </a:ext>
                </a:extLst>
              </p:cNvPr>
              <p:cNvSpPr>
                <a:spLocks noChangeArrowheads="1"/>
              </p:cNvSpPr>
              <p:nvPr/>
            </p:nvSpPr>
            <p:spPr bwMode="auto">
              <a:xfrm>
                <a:off x="4930775" y="5989638"/>
                <a:ext cx="88900" cy="88900"/>
              </a:xfrm>
              <a:custGeom>
                <a:avLst/>
                <a:gdLst>
                  <a:gd name="T0" fmla="*/ 124 w 245"/>
                  <a:gd name="T1" fmla="*/ 244 h 245"/>
                  <a:gd name="T2" fmla="*/ 124 w 245"/>
                  <a:gd name="T3" fmla="*/ 244 h 245"/>
                  <a:gd name="T4" fmla="*/ 148 w 245"/>
                  <a:gd name="T5" fmla="*/ 241 h 245"/>
                  <a:gd name="T6" fmla="*/ 170 w 245"/>
                  <a:gd name="T7" fmla="*/ 235 h 245"/>
                  <a:gd name="T8" fmla="*/ 191 w 245"/>
                  <a:gd name="T9" fmla="*/ 222 h 245"/>
                  <a:gd name="T10" fmla="*/ 210 w 245"/>
                  <a:gd name="T11" fmla="*/ 207 h 245"/>
                  <a:gd name="T12" fmla="*/ 225 w 245"/>
                  <a:gd name="T13" fmla="*/ 188 h 245"/>
                  <a:gd name="T14" fmla="*/ 234 w 245"/>
                  <a:gd name="T15" fmla="*/ 170 h 245"/>
                  <a:gd name="T16" fmla="*/ 244 w 245"/>
                  <a:gd name="T17" fmla="*/ 145 h 245"/>
                  <a:gd name="T18" fmla="*/ 244 w 245"/>
                  <a:gd name="T19" fmla="*/ 121 h 245"/>
                  <a:gd name="T20" fmla="*/ 244 w 245"/>
                  <a:gd name="T21" fmla="*/ 121 h 245"/>
                  <a:gd name="T22" fmla="*/ 244 w 245"/>
                  <a:gd name="T23" fmla="*/ 96 h 245"/>
                  <a:gd name="T24" fmla="*/ 234 w 245"/>
                  <a:gd name="T25" fmla="*/ 75 h 245"/>
                  <a:gd name="T26" fmla="*/ 225 w 245"/>
                  <a:gd name="T27" fmla="*/ 53 h 245"/>
                  <a:gd name="T28" fmla="*/ 210 w 245"/>
                  <a:gd name="T29" fmla="*/ 34 h 245"/>
                  <a:gd name="T30" fmla="*/ 191 w 245"/>
                  <a:gd name="T31" fmla="*/ 19 h 245"/>
                  <a:gd name="T32" fmla="*/ 170 w 245"/>
                  <a:gd name="T33" fmla="*/ 10 h 245"/>
                  <a:gd name="T34" fmla="*/ 148 w 245"/>
                  <a:gd name="T35" fmla="*/ 0 h 245"/>
                  <a:gd name="T36" fmla="*/ 124 w 245"/>
                  <a:gd name="T37" fmla="*/ 0 h 245"/>
                  <a:gd name="T38" fmla="*/ 124 w 245"/>
                  <a:gd name="T39" fmla="*/ 0 h 245"/>
                  <a:gd name="T40" fmla="*/ 99 w 245"/>
                  <a:gd name="T41" fmla="*/ 0 h 245"/>
                  <a:gd name="T42" fmla="*/ 74 w 245"/>
                  <a:gd name="T43" fmla="*/ 10 h 245"/>
                  <a:gd name="T44" fmla="*/ 56 w 245"/>
                  <a:gd name="T45" fmla="*/ 19 h 245"/>
                  <a:gd name="T46" fmla="*/ 37 w 245"/>
                  <a:gd name="T47" fmla="*/ 34 h 245"/>
                  <a:gd name="T48" fmla="*/ 22 w 245"/>
                  <a:gd name="T49" fmla="*/ 53 h 245"/>
                  <a:gd name="T50" fmla="*/ 9 w 245"/>
                  <a:gd name="T51" fmla="*/ 75 h 245"/>
                  <a:gd name="T52" fmla="*/ 3 w 245"/>
                  <a:gd name="T53" fmla="*/ 96 h 245"/>
                  <a:gd name="T54" fmla="*/ 0 w 245"/>
                  <a:gd name="T55" fmla="*/ 121 h 245"/>
                  <a:gd name="T56" fmla="*/ 0 w 245"/>
                  <a:gd name="T57" fmla="*/ 121 h 245"/>
                  <a:gd name="T58" fmla="*/ 3 w 245"/>
                  <a:gd name="T59" fmla="*/ 145 h 245"/>
                  <a:gd name="T60" fmla="*/ 9 w 245"/>
                  <a:gd name="T61" fmla="*/ 170 h 245"/>
                  <a:gd name="T62" fmla="*/ 22 w 245"/>
                  <a:gd name="T63" fmla="*/ 188 h 245"/>
                  <a:gd name="T64" fmla="*/ 37 w 245"/>
                  <a:gd name="T65" fmla="*/ 207 h 245"/>
                  <a:gd name="T66" fmla="*/ 56 w 245"/>
                  <a:gd name="T67" fmla="*/ 222 h 245"/>
                  <a:gd name="T68" fmla="*/ 74 w 245"/>
                  <a:gd name="T69" fmla="*/ 235 h 245"/>
                  <a:gd name="T70" fmla="*/ 99 w 245"/>
                  <a:gd name="T71" fmla="*/ 241 h 245"/>
                  <a:gd name="T72" fmla="*/ 124 w 245"/>
                  <a:gd name="T73"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5" h="245">
                    <a:moveTo>
                      <a:pt x="124" y="244"/>
                    </a:moveTo>
                    <a:lnTo>
                      <a:pt x="124" y="244"/>
                    </a:lnTo>
                    <a:lnTo>
                      <a:pt x="148" y="241"/>
                    </a:lnTo>
                    <a:lnTo>
                      <a:pt x="170" y="235"/>
                    </a:lnTo>
                    <a:lnTo>
                      <a:pt x="191" y="222"/>
                    </a:lnTo>
                    <a:lnTo>
                      <a:pt x="210" y="207"/>
                    </a:lnTo>
                    <a:lnTo>
                      <a:pt x="225" y="188"/>
                    </a:lnTo>
                    <a:lnTo>
                      <a:pt x="234" y="170"/>
                    </a:lnTo>
                    <a:lnTo>
                      <a:pt x="244" y="145"/>
                    </a:lnTo>
                    <a:lnTo>
                      <a:pt x="244" y="121"/>
                    </a:lnTo>
                    <a:lnTo>
                      <a:pt x="244" y="121"/>
                    </a:lnTo>
                    <a:lnTo>
                      <a:pt x="244" y="96"/>
                    </a:lnTo>
                    <a:lnTo>
                      <a:pt x="234" y="75"/>
                    </a:lnTo>
                    <a:lnTo>
                      <a:pt x="225" y="53"/>
                    </a:lnTo>
                    <a:lnTo>
                      <a:pt x="210" y="34"/>
                    </a:lnTo>
                    <a:lnTo>
                      <a:pt x="191" y="19"/>
                    </a:lnTo>
                    <a:lnTo>
                      <a:pt x="170" y="10"/>
                    </a:lnTo>
                    <a:lnTo>
                      <a:pt x="148" y="0"/>
                    </a:lnTo>
                    <a:lnTo>
                      <a:pt x="124" y="0"/>
                    </a:lnTo>
                    <a:lnTo>
                      <a:pt x="124" y="0"/>
                    </a:lnTo>
                    <a:lnTo>
                      <a:pt x="99" y="0"/>
                    </a:lnTo>
                    <a:lnTo>
                      <a:pt x="74" y="10"/>
                    </a:lnTo>
                    <a:lnTo>
                      <a:pt x="56" y="19"/>
                    </a:lnTo>
                    <a:lnTo>
                      <a:pt x="37" y="34"/>
                    </a:lnTo>
                    <a:lnTo>
                      <a:pt x="22" y="53"/>
                    </a:lnTo>
                    <a:lnTo>
                      <a:pt x="9" y="75"/>
                    </a:lnTo>
                    <a:lnTo>
                      <a:pt x="3" y="96"/>
                    </a:lnTo>
                    <a:lnTo>
                      <a:pt x="0" y="121"/>
                    </a:lnTo>
                    <a:lnTo>
                      <a:pt x="0" y="121"/>
                    </a:lnTo>
                    <a:lnTo>
                      <a:pt x="3" y="145"/>
                    </a:lnTo>
                    <a:lnTo>
                      <a:pt x="9" y="170"/>
                    </a:lnTo>
                    <a:lnTo>
                      <a:pt x="22" y="188"/>
                    </a:lnTo>
                    <a:lnTo>
                      <a:pt x="37" y="207"/>
                    </a:lnTo>
                    <a:lnTo>
                      <a:pt x="56" y="222"/>
                    </a:lnTo>
                    <a:lnTo>
                      <a:pt x="74" y="235"/>
                    </a:lnTo>
                    <a:lnTo>
                      <a:pt x="99" y="241"/>
                    </a:lnTo>
                    <a:lnTo>
                      <a:pt x="124" y="244"/>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10">
                <a:extLst>
                  <a:ext uri="{FF2B5EF4-FFF2-40B4-BE49-F238E27FC236}">
                    <a16:creationId xmlns:a16="http://schemas.microsoft.com/office/drawing/2014/main" id="{81C04061-1ECB-9C42-8BA2-A32430FC9C3C}"/>
                  </a:ext>
                </a:extLst>
              </p:cNvPr>
              <p:cNvSpPr>
                <a:spLocks noChangeArrowheads="1"/>
              </p:cNvSpPr>
              <p:nvPr/>
            </p:nvSpPr>
            <p:spPr bwMode="auto">
              <a:xfrm>
                <a:off x="4373563" y="4908550"/>
                <a:ext cx="268287" cy="803275"/>
              </a:xfrm>
              <a:custGeom>
                <a:avLst/>
                <a:gdLst>
                  <a:gd name="T0" fmla="*/ 108 w 744"/>
                  <a:gd name="T1" fmla="*/ 108 h 2233"/>
                  <a:gd name="T2" fmla="*/ 62 w 744"/>
                  <a:gd name="T3" fmla="*/ 164 h 2233"/>
                  <a:gd name="T4" fmla="*/ 28 w 744"/>
                  <a:gd name="T5" fmla="*/ 229 h 2233"/>
                  <a:gd name="T6" fmla="*/ 6 w 744"/>
                  <a:gd name="T7" fmla="*/ 299 h 2233"/>
                  <a:gd name="T8" fmla="*/ 0 w 744"/>
                  <a:gd name="T9" fmla="*/ 370 h 2233"/>
                  <a:gd name="T10" fmla="*/ 0 w 744"/>
                  <a:gd name="T11" fmla="*/ 407 h 2233"/>
                  <a:gd name="T12" fmla="*/ 15 w 744"/>
                  <a:gd name="T13" fmla="*/ 478 h 2233"/>
                  <a:gd name="T14" fmla="*/ 43 w 744"/>
                  <a:gd name="T15" fmla="*/ 546 h 2233"/>
                  <a:gd name="T16" fmla="*/ 83 w 744"/>
                  <a:gd name="T17" fmla="*/ 608 h 2233"/>
                  <a:gd name="T18" fmla="*/ 108 w 744"/>
                  <a:gd name="T19" fmla="*/ 635 h 2233"/>
                  <a:gd name="T20" fmla="*/ 173 w 744"/>
                  <a:gd name="T21" fmla="*/ 688 h 2233"/>
                  <a:gd name="T22" fmla="*/ 247 w 744"/>
                  <a:gd name="T23" fmla="*/ 722 h 2233"/>
                  <a:gd name="T24" fmla="*/ 496 w 744"/>
                  <a:gd name="T25" fmla="*/ 2232 h 2233"/>
                  <a:gd name="T26" fmla="*/ 496 w 744"/>
                  <a:gd name="T27" fmla="*/ 722 h 2233"/>
                  <a:gd name="T28" fmla="*/ 570 w 744"/>
                  <a:gd name="T29" fmla="*/ 688 h 2233"/>
                  <a:gd name="T30" fmla="*/ 635 w 744"/>
                  <a:gd name="T31" fmla="*/ 635 h 2233"/>
                  <a:gd name="T32" fmla="*/ 660 w 744"/>
                  <a:gd name="T33" fmla="*/ 608 h 2233"/>
                  <a:gd name="T34" fmla="*/ 703 w 744"/>
                  <a:gd name="T35" fmla="*/ 543 h 2233"/>
                  <a:gd name="T36" fmla="*/ 727 w 744"/>
                  <a:gd name="T37" fmla="*/ 478 h 2233"/>
                  <a:gd name="T38" fmla="*/ 743 w 744"/>
                  <a:gd name="T39" fmla="*/ 407 h 2233"/>
                  <a:gd name="T40" fmla="*/ 743 w 744"/>
                  <a:gd name="T41" fmla="*/ 337 h 2233"/>
                  <a:gd name="T42" fmla="*/ 727 w 744"/>
                  <a:gd name="T43" fmla="*/ 266 h 2233"/>
                  <a:gd name="T44" fmla="*/ 703 w 744"/>
                  <a:gd name="T45" fmla="*/ 198 h 2233"/>
                  <a:gd name="T46" fmla="*/ 660 w 744"/>
                  <a:gd name="T47" fmla="*/ 136 h 2233"/>
                  <a:gd name="T48" fmla="*/ 635 w 744"/>
                  <a:gd name="T49" fmla="*/ 108 h 2233"/>
                  <a:gd name="T50" fmla="*/ 576 w 744"/>
                  <a:gd name="T51" fmla="*/ 59 h 2233"/>
                  <a:gd name="T52" fmla="*/ 511 w 744"/>
                  <a:gd name="T53" fmla="*/ 25 h 2233"/>
                  <a:gd name="T54" fmla="*/ 444 w 744"/>
                  <a:gd name="T55" fmla="*/ 7 h 2233"/>
                  <a:gd name="T56" fmla="*/ 373 w 744"/>
                  <a:gd name="T57" fmla="*/ 0 h 2233"/>
                  <a:gd name="T58" fmla="*/ 302 w 744"/>
                  <a:gd name="T59" fmla="*/ 7 h 2233"/>
                  <a:gd name="T60" fmla="*/ 231 w 744"/>
                  <a:gd name="T61" fmla="*/ 25 h 2233"/>
                  <a:gd name="T62" fmla="*/ 167 w 744"/>
                  <a:gd name="T63" fmla="*/ 59 h 2233"/>
                  <a:gd name="T64" fmla="*/ 108 w 744"/>
                  <a:gd name="T65" fmla="*/ 108 h 2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4" h="2233">
                    <a:moveTo>
                      <a:pt x="108" y="108"/>
                    </a:moveTo>
                    <a:lnTo>
                      <a:pt x="108" y="108"/>
                    </a:lnTo>
                    <a:lnTo>
                      <a:pt x="83" y="136"/>
                    </a:lnTo>
                    <a:lnTo>
                      <a:pt x="62" y="164"/>
                    </a:lnTo>
                    <a:lnTo>
                      <a:pt x="43" y="195"/>
                    </a:lnTo>
                    <a:lnTo>
                      <a:pt x="28" y="229"/>
                    </a:lnTo>
                    <a:lnTo>
                      <a:pt x="15" y="262"/>
                    </a:lnTo>
                    <a:lnTo>
                      <a:pt x="6" y="299"/>
                    </a:lnTo>
                    <a:lnTo>
                      <a:pt x="0" y="333"/>
                    </a:lnTo>
                    <a:lnTo>
                      <a:pt x="0" y="370"/>
                    </a:lnTo>
                    <a:lnTo>
                      <a:pt x="0" y="370"/>
                    </a:lnTo>
                    <a:lnTo>
                      <a:pt x="0" y="407"/>
                    </a:lnTo>
                    <a:lnTo>
                      <a:pt x="6" y="444"/>
                    </a:lnTo>
                    <a:lnTo>
                      <a:pt x="15" y="478"/>
                    </a:lnTo>
                    <a:lnTo>
                      <a:pt x="28" y="515"/>
                    </a:lnTo>
                    <a:lnTo>
                      <a:pt x="43" y="546"/>
                    </a:lnTo>
                    <a:lnTo>
                      <a:pt x="62" y="577"/>
                    </a:lnTo>
                    <a:lnTo>
                      <a:pt x="83" y="608"/>
                    </a:lnTo>
                    <a:lnTo>
                      <a:pt x="108" y="635"/>
                    </a:lnTo>
                    <a:lnTo>
                      <a:pt x="108" y="635"/>
                    </a:lnTo>
                    <a:lnTo>
                      <a:pt x="139" y="663"/>
                    </a:lnTo>
                    <a:lnTo>
                      <a:pt x="173" y="688"/>
                    </a:lnTo>
                    <a:lnTo>
                      <a:pt x="210" y="706"/>
                    </a:lnTo>
                    <a:lnTo>
                      <a:pt x="247" y="722"/>
                    </a:lnTo>
                    <a:lnTo>
                      <a:pt x="247" y="2232"/>
                    </a:lnTo>
                    <a:lnTo>
                      <a:pt x="496" y="2232"/>
                    </a:lnTo>
                    <a:lnTo>
                      <a:pt x="496" y="722"/>
                    </a:lnTo>
                    <a:lnTo>
                      <a:pt x="496" y="722"/>
                    </a:lnTo>
                    <a:lnTo>
                      <a:pt x="533" y="706"/>
                    </a:lnTo>
                    <a:lnTo>
                      <a:pt x="570" y="688"/>
                    </a:lnTo>
                    <a:lnTo>
                      <a:pt x="604" y="663"/>
                    </a:lnTo>
                    <a:lnTo>
                      <a:pt x="635" y="635"/>
                    </a:lnTo>
                    <a:lnTo>
                      <a:pt x="635" y="635"/>
                    </a:lnTo>
                    <a:lnTo>
                      <a:pt x="660" y="608"/>
                    </a:lnTo>
                    <a:lnTo>
                      <a:pt x="681" y="577"/>
                    </a:lnTo>
                    <a:lnTo>
                      <a:pt x="703" y="543"/>
                    </a:lnTo>
                    <a:lnTo>
                      <a:pt x="718" y="512"/>
                    </a:lnTo>
                    <a:lnTo>
                      <a:pt x="727" y="478"/>
                    </a:lnTo>
                    <a:lnTo>
                      <a:pt x="736" y="441"/>
                    </a:lnTo>
                    <a:lnTo>
                      <a:pt x="743" y="407"/>
                    </a:lnTo>
                    <a:lnTo>
                      <a:pt x="743" y="370"/>
                    </a:lnTo>
                    <a:lnTo>
                      <a:pt x="743" y="337"/>
                    </a:lnTo>
                    <a:lnTo>
                      <a:pt x="736" y="299"/>
                    </a:lnTo>
                    <a:lnTo>
                      <a:pt x="727" y="266"/>
                    </a:lnTo>
                    <a:lnTo>
                      <a:pt x="718" y="232"/>
                    </a:lnTo>
                    <a:lnTo>
                      <a:pt x="703" y="198"/>
                    </a:lnTo>
                    <a:lnTo>
                      <a:pt x="681" y="167"/>
                    </a:lnTo>
                    <a:lnTo>
                      <a:pt x="660" y="136"/>
                    </a:lnTo>
                    <a:lnTo>
                      <a:pt x="635" y="108"/>
                    </a:lnTo>
                    <a:lnTo>
                      <a:pt x="635" y="108"/>
                    </a:lnTo>
                    <a:lnTo>
                      <a:pt x="607" y="84"/>
                    </a:lnTo>
                    <a:lnTo>
                      <a:pt x="576" y="59"/>
                    </a:lnTo>
                    <a:lnTo>
                      <a:pt x="545" y="41"/>
                    </a:lnTo>
                    <a:lnTo>
                      <a:pt x="511" y="25"/>
                    </a:lnTo>
                    <a:lnTo>
                      <a:pt x="478" y="16"/>
                    </a:lnTo>
                    <a:lnTo>
                      <a:pt x="444" y="7"/>
                    </a:lnTo>
                    <a:lnTo>
                      <a:pt x="407" y="0"/>
                    </a:lnTo>
                    <a:lnTo>
                      <a:pt x="373" y="0"/>
                    </a:lnTo>
                    <a:lnTo>
                      <a:pt x="336" y="0"/>
                    </a:lnTo>
                    <a:lnTo>
                      <a:pt x="302" y="7"/>
                    </a:lnTo>
                    <a:lnTo>
                      <a:pt x="265" y="16"/>
                    </a:lnTo>
                    <a:lnTo>
                      <a:pt x="231" y="25"/>
                    </a:lnTo>
                    <a:lnTo>
                      <a:pt x="197" y="41"/>
                    </a:lnTo>
                    <a:lnTo>
                      <a:pt x="167" y="59"/>
                    </a:lnTo>
                    <a:lnTo>
                      <a:pt x="135" y="84"/>
                    </a:lnTo>
                    <a:lnTo>
                      <a:pt x="108" y="10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11">
                <a:extLst>
                  <a:ext uri="{FF2B5EF4-FFF2-40B4-BE49-F238E27FC236}">
                    <a16:creationId xmlns:a16="http://schemas.microsoft.com/office/drawing/2014/main" id="{6DA37D17-7C07-DD48-814B-8AC9623B67A9}"/>
                  </a:ext>
                </a:extLst>
              </p:cNvPr>
              <p:cNvSpPr>
                <a:spLocks noChangeArrowheads="1"/>
              </p:cNvSpPr>
              <p:nvPr/>
            </p:nvSpPr>
            <p:spPr bwMode="auto">
              <a:xfrm>
                <a:off x="4997450" y="4992688"/>
                <a:ext cx="268288" cy="806450"/>
              </a:xfrm>
              <a:custGeom>
                <a:avLst/>
                <a:gdLst>
                  <a:gd name="T0" fmla="*/ 498 w 746"/>
                  <a:gd name="T1" fmla="*/ 0 h 2241"/>
                  <a:gd name="T2" fmla="*/ 250 w 746"/>
                  <a:gd name="T3" fmla="*/ 1516 h 2241"/>
                  <a:gd name="T4" fmla="*/ 213 w 746"/>
                  <a:gd name="T5" fmla="*/ 1531 h 2241"/>
                  <a:gd name="T6" fmla="*/ 142 w 746"/>
                  <a:gd name="T7" fmla="*/ 1578 h 2241"/>
                  <a:gd name="T8" fmla="*/ 108 w 746"/>
                  <a:gd name="T9" fmla="*/ 1605 h 2241"/>
                  <a:gd name="T10" fmla="*/ 62 w 746"/>
                  <a:gd name="T11" fmla="*/ 1661 h 2241"/>
                  <a:gd name="T12" fmla="*/ 28 w 746"/>
                  <a:gd name="T13" fmla="*/ 1726 h 2241"/>
                  <a:gd name="T14" fmla="*/ 6 w 746"/>
                  <a:gd name="T15" fmla="*/ 1794 h 2241"/>
                  <a:gd name="T16" fmla="*/ 0 w 746"/>
                  <a:gd name="T17" fmla="*/ 1867 h 2241"/>
                  <a:gd name="T18" fmla="*/ 3 w 746"/>
                  <a:gd name="T19" fmla="*/ 1904 h 2241"/>
                  <a:gd name="T20" fmla="*/ 15 w 746"/>
                  <a:gd name="T21" fmla="*/ 1975 h 2241"/>
                  <a:gd name="T22" fmla="*/ 43 w 746"/>
                  <a:gd name="T23" fmla="*/ 2043 h 2241"/>
                  <a:gd name="T24" fmla="*/ 83 w 746"/>
                  <a:gd name="T25" fmla="*/ 2105 h 2241"/>
                  <a:gd name="T26" fmla="*/ 108 w 746"/>
                  <a:gd name="T27" fmla="*/ 2132 h 2241"/>
                  <a:gd name="T28" fmla="*/ 167 w 746"/>
                  <a:gd name="T29" fmla="*/ 2179 h 2241"/>
                  <a:gd name="T30" fmla="*/ 231 w 746"/>
                  <a:gd name="T31" fmla="*/ 2212 h 2241"/>
                  <a:gd name="T32" fmla="*/ 301 w 746"/>
                  <a:gd name="T33" fmla="*/ 2234 h 2241"/>
                  <a:gd name="T34" fmla="*/ 372 w 746"/>
                  <a:gd name="T35" fmla="*/ 2240 h 2241"/>
                  <a:gd name="T36" fmla="*/ 406 w 746"/>
                  <a:gd name="T37" fmla="*/ 2237 h 2241"/>
                  <a:gd name="T38" fmla="*/ 477 w 746"/>
                  <a:gd name="T39" fmla="*/ 2225 h 2241"/>
                  <a:gd name="T40" fmla="*/ 544 w 746"/>
                  <a:gd name="T41" fmla="*/ 2197 h 2241"/>
                  <a:gd name="T42" fmla="*/ 606 w 746"/>
                  <a:gd name="T43" fmla="*/ 2157 h 2241"/>
                  <a:gd name="T44" fmla="*/ 634 w 746"/>
                  <a:gd name="T45" fmla="*/ 2132 h 2241"/>
                  <a:gd name="T46" fmla="*/ 683 w 746"/>
                  <a:gd name="T47" fmla="*/ 2074 h 2241"/>
                  <a:gd name="T48" fmla="*/ 717 w 746"/>
                  <a:gd name="T49" fmla="*/ 2009 h 2241"/>
                  <a:gd name="T50" fmla="*/ 736 w 746"/>
                  <a:gd name="T51" fmla="*/ 1938 h 2241"/>
                  <a:gd name="T52" fmla="*/ 745 w 746"/>
                  <a:gd name="T53" fmla="*/ 1867 h 2241"/>
                  <a:gd name="T54" fmla="*/ 736 w 746"/>
                  <a:gd name="T55" fmla="*/ 1796 h 2241"/>
                  <a:gd name="T56" fmla="*/ 717 w 746"/>
                  <a:gd name="T57" fmla="*/ 1729 h 2241"/>
                  <a:gd name="T58" fmla="*/ 683 w 746"/>
                  <a:gd name="T59" fmla="*/ 1664 h 2241"/>
                  <a:gd name="T60" fmla="*/ 634 w 746"/>
                  <a:gd name="T61" fmla="*/ 1605 h 2241"/>
                  <a:gd name="T62" fmla="*/ 603 w 746"/>
                  <a:gd name="T63" fmla="*/ 1578 h 2241"/>
                  <a:gd name="T64" fmla="*/ 535 w 746"/>
                  <a:gd name="T65" fmla="*/ 1535 h 2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6" h="2241">
                    <a:moveTo>
                      <a:pt x="498" y="1519"/>
                    </a:moveTo>
                    <a:lnTo>
                      <a:pt x="498" y="0"/>
                    </a:lnTo>
                    <a:lnTo>
                      <a:pt x="250" y="0"/>
                    </a:lnTo>
                    <a:lnTo>
                      <a:pt x="250" y="1516"/>
                    </a:lnTo>
                    <a:lnTo>
                      <a:pt x="250" y="1516"/>
                    </a:lnTo>
                    <a:lnTo>
                      <a:pt x="213" y="1531"/>
                    </a:lnTo>
                    <a:lnTo>
                      <a:pt x="176" y="1553"/>
                    </a:lnTo>
                    <a:lnTo>
                      <a:pt x="142" y="1578"/>
                    </a:lnTo>
                    <a:lnTo>
                      <a:pt x="108" y="1605"/>
                    </a:lnTo>
                    <a:lnTo>
                      <a:pt x="108" y="1605"/>
                    </a:lnTo>
                    <a:lnTo>
                      <a:pt x="83" y="1633"/>
                    </a:lnTo>
                    <a:lnTo>
                      <a:pt x="62" y="1661"/>
                    </a:lnTo>
                    <a:lnTo>
                      <a:pt x="43" y="1692"/>
                    </a:lnTo>
                    <a:lnTo>
                      <a:pt x="28" y="1726"/>
                    </a:lnTo>
                    <a:lnTo>
                      <a:pt x="15" y="1760"/>
                    </a:lnTo>
                    <a:lnTo>
                      <a:pt x="6" y="1794"/>
                    </a:lnTo>
                    <a:lnTo>
                      <a:pt x="3" y="1830"/>
                    </a:lnTo>
                    <a:lnTo>
                      <a:pt x="0" y="1867"/>
                    </a:lnTo>
                    <a:lnTo>
                      <a:pt x="0" y="1867"/>
                    </a:lnTo>
                    <a:lnTo>
                      <a:pt x="3" y="1904"/>
                    </a:lnTo>
                    <a:lnTo>
                      <a:pt x="6" y="1941"/>
                    </a:lnTo>
                    <a:lnTo>
                      <a:pt x="15" y="1975"/>
                    </a:lnTo>
                    <a:lnTo>
                      <a:pt x="28" y="2009"/>
                    </a:lnTo>
                    <a:lnTo>
                      <a:pt x="43" y="2043"/>
                    </a:lnTo>
                    <a:lnTo>
                      <a:pt x="62" y="2074"/>
                    </a:lnTo>
                    <a:lnTo>
                      <a:pt x="83" y="2105"/>
                    </a:lnTo>
                    <a:lnTo>
                      <a:pt x="108" y="2132"/>
                    </a:lnTo>
                    <a:lnTo>
                      <a:pt x="108" y="2132"/>
                    </a:lnTo>
                    <a:lnTo>
                      <a:pt x="139" y="2157"/>
                    </a:lnTo>
                    <a:lnTo>
                      <a:pt x="167" y="2179"/>
                    </a:lnTo>
                    <a:lnTo>
                      <a:pt x="201" y="2197"/>
                    </a:lnTo>
                    <a:lnTo>
                      <a:pt x="231" y="2212"/>
                    </a:lnTo>
                    <a:lnTo>
                      <a:pt x="265" y="2225"/>
                    </a:lnTo>
                    <a:lnTo>
                      <a:pt x="301" y="2234"/>
                    </a:lnTo>
                    <a:lnTo>
                      <a:pt x="335" y="2237"/>
                    </a:lnTo>
                    <a:lnTo>
                      <a:pt x="372" y="2240"/>
                    </a:lnTo>
                    <a:lnTo>
                      <a:pt x="372" y="2240"/>
                    </a:lnTo>
                    <a:lnTo>
                      <a:pt x="406" y="2237"/>
                    </a:lnTo>
                    <a:lnTo>
                      <a:pt x="443" y="2234"/>
                    </a:lnTo>
                    <a:lnTo>
                      <a:pt x="477" y="2225"/>
                    </a:lnTo>
                    <a:lnTo>
                      <a:pt x="511" y="2212"/>
                    </a:lnTo>
                    <a:lnTo>
                      <a:pt x="544" y="2197"/>
                    </a:lnTo>
                    <a:lnTo>
                      <a:pt x="576" y="2179"/>
                    </a:lnTo>
                    <a:lnTo>
                      <a:pt x="606" y="2157"/>
                    </a:lnTo>
                    <a:lnTo>
                      <a:pt x="634" y="2132"/>
                    </a:lnTo>
                    <a:lnTo>
                      <a:pt x="634" y="2132"/>
                    </a:lnTo>
                    <a:lnTo>
                      <a:pt x="662" y="2102"/>
                    </a:lnTo>
                    <a:lnTo>
                      <a:pt x="683" y="2074"/>
                    </a:lnTo>
                    <a:lnTo>
                      <a:pt x="702" y="2040"/>
                    </a:lnTo>
                    <a:lnTo>
                      <a:pt x="717" y="2009"/>
                    </a:lnTo>
                    <a:lnTo>
                      <a:pt x="730" y="1975"/>
                    </a:lnTo>
                    <a:lnTo>
                      <a:pt x="736" y="1938"/>
                    </a:lnTo>
                    <a:lnTo>
                      <a:pt x="742" y="1904"/>
                    </a:lnTo>
                    <a:lnTo>
                      <a:pt x="745" y="1867"/>
                    </a:lnTo>
                    <a:lnTo>
                      <a:pt x="742" y="1833"/>
                    </a:lnTo>
                    <a:lnTo>
                      <a:pt x="736" y="1796"/>
                    </a:lnTo>
                    <a:lnTo>
                      <a:pt x="730" y="1762"/>
                    </a:lnTo>
                    <a:lnTo>
                      <a:pt x="717" y="1729"/>
                    </a:lnTo>
                    <a:lnTo>
                      <a:pt x="702" y="1695"/>
                    </a:lnTo>
                    <a:lnTo>
                      <a:pt x="683" y="1664"/>
                    </a:lnTo>
                    <a:lnTo>
                      <a:pt x="662" y="1633"/>
                    </a:lnTo>
                    <a:lnTo>
                      <a:pt x="634" y="1605"/>
                    </a:lnTo>
                    <a:lnTo>
                      <a:pt x="634" y="1605"/>
                    </a:lnTo>
                    <a:lnTo>
                      <a:pt x="603" y="1578"/>
                    </a:lnTo>
                    <a:lnTo>
                      <a:pt x="569" y="1553"/>
                    </a:lnTo>
                    <a:lnTo>
                      <a:pt x="535" y="1535"/>
                    </a:lnTo>
                    <a:lnTo>
                      <a:pt x="498" y="151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12">
                <a:extLst>
                  <a:ext uri="{FF2B5EF4-FFF2-40B4-BE49-F238E27FC236}">
                    <a16:creationId xmlns:a16="http://schemas.microsoft.com/office/drawing/2014/main" id="{5CE1818E-F51E-BF44-813F-5C553B4D8A19}"/>
                  </a:ext>
                </a:extLst>
              </p:cNvPr>
              <p:cNvSpPr>
                <a:spLocks noChangeArrowheads="1"/>
              </p:cNvSpPr>
              <p:nvPr/>
            </p:nvSpPr>
            <p:spPr bwMode="auto">
              <a:xfrm>
                <a:off x="4683125" y="4992688"/>
                <a:ext cx="268288" cy="720725"/>
              </a:xfrm>
              <a:custGeom>
                <a:avLst/>
                <a:gdLst>
                  <a:gd name="T0" fmla="*/ 505 w 744"/>
                  <a:gd name="T1" fmla="*/ 650 h 2001"/>
                  <a:gd name="T2" fmla="*/ 505 w 744"/>
                  <a:gd name="T3" fmla="*/ 0 h 2001"/>
                  <a:gd name="T4" fmla="*/ 256 w 744"/>
                  <a:gd name="T5" fmla="*/ 0 h 2001"/>
                  <a:gd name="T6" fmla="*/ 256 w 744"/>
                  <a:gd name="T7" fmla="*/ 647 h 2001"/>
                  <a:gd name="T8" fmla="*/ 256 w 744"/>
                  <a:gd name="T9" fmla="*/ 647 h 2001"/>
                  <a:gd name="T10" fmla="*/ 216 w 744"/>
                  <a:gd name="T11" fmla="*/ 662 h 2001"/>
                  <a:gd name="T12" fmla="*/ 176 w 744"/>
                  <a:gd name="T13" fmla="*/ 684 h 2001"/>
                  <a:gd name="T14" fmla="*/ 142 w 744"/>
                  <a:gd name="T15" fmla="*/ 708 h 2001"/>
                  <a:gd name="T16" fmla="*/ 108 w 744"/>
                  <a:gd name="T17" fmla="*/ 736 h 2001"/>
                  <a:gd name="T18" fmla="*/ 108 w 744"/>
                  <a:gd name="T19" fmla="*/ 736 h 2001"/>
                  <a:gd name="T20" fmla="*/ 83 w 744"/>
                  <a:gd name="T21" fmla="*/ 764 h 2001"/>
                  <a:gd name="T22" fmla="*/ 62 w 744"/>
                  <a:gd name="T23" fmla="*/ 792 h 2001"/>
                  <a:gd name="T24" fmla="*/ 43 w 744"/>
                  <a:gd name="T25" fmla="*/ 826 h 2001"/>
                  <a:gd name="T26" fmla="*/ 27 w 744"/>
                  <a:gd name="T27" fmla="*/ 856 h 2001"/>
                  <a:gd name="T28" fmla="*/ 15 w 744"/>
                  <a:gd name="T29" fmla="*/ 890 h 2001"/>
                  <a:gd name="T30" fmla="*/ 6 w 744"/>
                  <a:gd name="T31" fmla="*/ 927 h 2001"/>
                  <a:gd name="T32" fmla="*/ 3 w 744"/>
                  <a:gd name="T33" fmla="*/ 961 h 2001"/>
                  <a:gd name="T34" fmla="*/ 0 w 744"/>
                  <a:gd name="T35" fmla="*/ 998 h 2001"/>
                  <a:gd name="T36" fmla="*/ 0 w 744"/>
                  <a:gd name="T37" fmla="*/ 998 h 2001"/>
                  <a:gd name="T38" fmla="*/ 3 w 744"/>
                  <a:gd name="T39" fmla="*/ 1035 h 2001"/>
                  <a:gd name="T40" fmla="*/ 6 w 744"/>
                  <a:gd name="T41" fmla="*/ 1072 h 2001"/>
                  <a:gd name="T42" fmla="*/ 15 w 744"/>
                  <a:gd name="T43" fmla="*/ 1109 h 2001"/>
                  <a:gd name="T44" fmla="*/ 27 w 744"/>
                  <a:gd name="T45" fmla="*/ 1143 h 2001"/>
                  <a:gd name="T46" fmla="*/ 43 w 744"/>
                  <a:gd name="T47" fmla="*/ 1174 h 2001"/>
                  <a:gd name="T48" fmla="*/ 62 w 744"/>
                  <a:gd name="T49" fmla="*/ 1205 h 2001"/>
                  <a:gd name="T50" fmla="*/ 83 w 744"/>
                  <a:gd name="T51" fmla="*/ 1236 h 2001"/>
                  <a:gd name="T52" fmla="*/ 108 w 744"/>
                  <a:gd name="T53" fmla="*/ 1263 h 2001"/>
                  <a:gd name="T54" fmla="*/ 108 w 744"/>
                  <a:gd name="T55" fmla="*/ 1263 h 2001"/>
                  <a:gd name="T56" fmla="*/ 142 w 744"/>
                  <a:gd name="T57" fmla="*/ 1291 h 2001"/>
                  <a:gd name="T58" fmla="*/ 179 w 744"/>
                  <a:gd name="T59" fmla="*/ 1316 h 2001"/>
                  <a:gd name="T60" fmla="*/ 216 w 744"/>
                  <a:gd name="T61" fmla="*/ 1337 h 2001"/>
                  <a:gd name="T62" fmla="*/ 256 w 744"/>
                  <a:gd name="T63" fmla="*/ 1353 h 2001"/>
                  <a:gd name="T64" fmla="*/ 256 w 744"/>
                  <a:gd name="T65" fmla="*/ 2000 h 2001"/>
                  <a:gd name="T66" fmla="*/ 505 w 744"/>
                  <a:gd name="T67" fmla="*/ 2000 h 2001"/>
                  <a:gd name="T68" fmla="*/ 505 w 744"/>
                  <a:gd name="T69" fmla="*/ 1347 h 2001"/>
                  <a:gd name="T70" fmla="*/ 505 w 744"/>
                  <a:gd name="T71" fmla="*/ 1347 h 2001"/>
                  <a:gd name="T72" fmla="*/ 539 w 744"/>
                  <a:gd name="T73" fmla="*/ 1331 h 2001"/>
                  <a:gd name="T74" fmla="*/ 573 w 744"/>
                  <a:gd name="T75" fmla="*/ 1312 h 2001"/>
                  <a:gd name="T76" fmla="*/ 604 w 744"/>
                  <a:gd name="T77" fmla="*/ 1291 h 2001"/>
                  <a:gd name="T78" fmla="*/ 635 w 744"/>
                  <a:gd name="T79" fmla="*/ 1263 h 2001"/>
                  <a:gd name="T80" fmla="*/ 635 w 744"/>
                  <a:gd name="T81" fmla="*/ 1263 h 2001"/>
                  <a:gd name="T82" fmla="*/ 660 w 744"/>
                  <a:gd name="T83" fmla="*/ 1236 h 2001"/>
                  <a:gd name="T84" fmla="*/ 684 w 744"/>
                  <a:gd name="T85" fmla="*/ 1205 h 2001"/>
                  <a:gd name="T86" fmla="*/ 703 w 744"/>
                  <a:gd name="T87" fmla="*/ 1174 h 2001"/>
                  <a:gd name="T88" fmla="*/ 718 w 744"/>
                  <a:gd name="T89" fmla="*/ 1140 h 2001"/>
                  <a:gd name="T90" fmla="*/ 730 w 744"/>
                  <a:gd name="T91" fmla="*/ 1106 h 2001"/>
                  <a:gd name="T92" fmla="*/ 736 w 744"/>
                  <a:gd name="T93" fmla="*/ 1069 h 2001"/>
                  <a:gd name="T94" fmla="*/ 743 w 744"/>
                  <a:gd name="T95" fmla="*/ 1035 h 2001"/>
                  <a:gd name="T96" fmla="*/ 743 w 744"/>
                  <a:gd name="T97" fmla="*/ 998 h 2001"/>
                  <a:gd name="T98" fmla="*/ 743 w 744"/>
                  <a:gd name="T99" fmla="*/ 964 h 2001"/>
                  <a:gd name="T100" fmla="*/ 736 w 744"/>
                  <a:gd name="T101" fmla="*/ 927 h 2001"/>
                  <a:gd name="T102" fmla="*/ 730 w 744"/>
                  <a:gd name="T103" fmla="*/ 893 h 2001"/>
                  <a:gd name="T104" fmla="*/ 718 w 744"/>
                  <a:gd name="T105" fmla="*/ 860 h 2001"/>
                  <a:gd name="T106" fmla="*/ 703 w 744"/>
                  <a:gd name="T107" fmla="*/ 826 h 2001"/>
                  <a:gd name="T108" fmla="*/ 684 w 744"/>
                  <a:gd name="T109" fmla="*/ 795 h 2001"/>
                  <a:gd name="T110" fmla="*/ 660 w 744"/>
                  <a:gd name="T111" fmla="*/ 764 h 2001"/>
                  <a:gd name="T112" fmla="*/ 635 w 744"/>
                  <a:gd name="T113" fmla="*/ 736 h 2001"/>
                  <a:gd name="T114" fmla="*/ 635 w 744"/>
                  <a:gd name="T115" fmla="*/ 736 h 2001"/>
                  <a:gd name="T116" fmla="*/ 607 w 744"/>
                  <a:gd name="T117" fmla="*/ 708 h 2001"/>
                  <a:gd name="T118" fmla="*/ 573 w 744"/>
                  <a:gd name="T119" fmla="*/ 687 h 2001"/>
                  <a:gd name="T120" fmla="*/ 539 w 744"/>
                  <a:gd name="T121" fmla="*/ 668 h 2001"/>
                  <a:gd name="T122" fmla="*/ 505 w 744"/>
                  <a:gd name="T123" fmla="*/ 650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2001">
                    <a:moveTo>
                      <a:pt x="505" y="650"/>
                    </a:moveTo>
                    <a:lnTo>
                      <a:pt x="505" y="0"/>
                    </a:lnTo>
                    <a:lnTo>
                      <a:pt x="256" y="0"/>
                    </a:lnTo>
                    <a:lnTo>
                      <a:pt x="256" y="647"/>
                    </a:lnTo>
                    <a:lnTo>
                      <a:pt x="256" y="647"/>
                    </a:lnTo>
                    <a:lnTo>
                      <a:pt x="216" y="662"/>
                    </a:lnTo>
                    <a:lnTo>
                      <a:pt x="176" y="684"/>
                    </a:lnTo>
                    <a:lnTo>
                      <a:pt x="142" y="708"/>
                    </a:lnTo>
                    <a:lnTo>
                      <a:pt x="108" y="736"/>
                    </a:lnTo>
                    <a:lnTo>
                      <a:pt x="108" y="736"/>
                    </a:lnTo>
                    <a:lnTo>
                      <a:pt x="83" y="764"/>
                    </a:lnTo>
                    <a:lnTo>
                      <a:pt x="62" y="792"/>
                    </a:lnTo>
                    <a:lnTo>
                      <a:pt x="43" y="826"/>
                    </a:lnTo>
                    <a:lnTo>
                      <a:pt x="27" y="856"/>
                    </a:lnTo>
                    <a:lnTo>
                      <a:pt x="15" y="890"/>
                    </a:lnTo>
                    <a:lnTo>
                      <a:pt x="6" y="927"/>
                    </a:lnTo>
                    <a:lnTo>
                      <a:pt x="3" y="961"/>
                    </a:lnTo>
                    <a:lnTo>
                      <a:pt x="0" y="998"/>
                    </a:lnTo>
                    <a:lnTo>
                      <a:pt x="0" y="998"/>
                    </a:lnTo>
                    <a:lnTo>
                      <a:pt x="3" y="1035"/>
                    </a:lnTo>
                    <a:lnTo>
                      <a:pt x="6" y="1072"/>
                    </a:lnTo>
                    <a:lnTo>
                      <a:pt x="15" y="1109"/>
                    </a:lnTo>
                    <a:lnTo>
                      <a:pt x="27" y="1143"/>
                    </a:lnTo>
                    <a:lnTo>
                      <a:pt x="43" y="1174"/>
                    </a:lnTo>
                    <a:lnTo>
                      <a:pt x="62" y="1205"/>
                    </a:lnTo>
                    <a:lnTo>
                      <a:pt x="83" y="1236"/>
                    </a:lnTo>
                    <a:lnTo>
                      <a:pt x="108" y="1263"/>
                    </a:lnTo>
                    <a:lnTo>
                      <a:pt x="108" y="1263"/>
                    </a:lnTo>
                    <a:lnTo>
                      <a:pt x="142" y="1291"/>
                    </a:lnTo>
                    <a:lnTo>
                      <a:pt x="179" y="1316"/>
                    </a:lnTo>
                    <a:lnTo>
                      <a:pt x="216" y="1337"/>
                    </a:lnTo>
                    <a:lnTo>
                      <a:pt x="256" y="1353"/>
                    </a:lnTo>
                    <a:lnTo>
                      <a:pt x="256" y="2000"/>
                    </a:lnTo>
                    <a:lnTo>
                      <a:pt x="505" y="2000"/>
                    </a:lnTo>
                    <a:lnTo>
                      <a:pt x="505" y="1347"/>
                    </a:lnTo>
                    <a:lnTo>
                      <a:pt x="505" y="1347"/>
                    </a:lnTo>
                    <a:lnTo>
                      <a:pt x="539" y="1331"/>
                    </a:lnTo>
                    <a:lnTo>
                      <a:pt x="573" y="1312"/>
                    </a:lnTo>
                    <a:lnTo>
                      <a:pt x="604" y="1291"/>
                    </a:lnTo>
                    <a:lnTo>
                      <a:pt x="635" y="1263"/>
                    </a:lnTo>
                    <a:lnTo>
                      <a:pt x="635" y="1263"/>
                    </a:lnTo>
                    <a:lnTo>
                      <a:pt x="660" y="1236"/>
                    </a:lnTo>
                    <a:lnTo>
                      <a:pt x="684" y="1205"/>
                    </a:lnTo>
                    <a:lnTo>
                      <a:pt x="703" y="1174"/>
                    </a:lnTo>
                    <a:lnTo>
                      <a:pt x="718" y="1140"/>
                    </a:lnTo>
                    <a:lnTo>
                      <a:pt x="730" y="1106"/>
                    </a:lnTo>
                    <a:lnTo>
                      <a:pt x="736" y="1069"/>
                    </a:lnTo>
                    <a:lnTo>
                      <a:pt x="743" y="1035"/>
                    </a:lnTo>
                    <a:lnTo>
                      <a:pt x="743" y="998"/>
                    </a:lnTo>
                    <a:lnTo>
                      <a:pt x="743" y="964"/>
                    </a:lnTo>
                    <a:lnTo>
                      <a:pt x="736" y="927"/>
                    </a:lnTo>
                    <a:lnTo>
                      <a:pt x="730" y="893"/>
                    </a:lnTo>
                    <a:lnTo>
                      <a:pt x="718" y="860"/>
                    </a:lnTo>
                    <a:lnTo>
                      <a:pt x="703" y="826"/>
                    </a:lnTo>
                    <a:lnTo>
                      <a:pt x="684" y="795"/>
                    </a:lnTo>
                    <a:lnTo>
                      <a:pt x="660" y="764"/>
                    </a:lnTo>
                    <a:lnTo>
                      <a:pt x="635" y="736"/>
                    </a:lnTo>
                    <a:lnTo>
                      <a:pt x="635" y="736"/>
                    </a:lnTo>
                    <a:lnTo>
                      <a:pt x="607" y="708"/>
                    </a:lnTo>
                    <a:lnTo>
                      <a:pt x="573" y="687"/>
                    </a:lnTo>
                    <a:lnTo>
                      <a:pt x="539" y="668"/>
                    </a:lnTo>
                    <a:lnTo>
                      <a:pt x="505" y="65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13">
                <a:extLst>
                  <a:ext uri="{FF2B5EF4-FFF2-40B4-BE49-F238E27FC236}">
                    <a16:creationId xmlns:a16="http://schemas.microsoft.com/office/drawing/2014/main" id="{FB928853-5119-324D-9E7C-B03D96F3FF1C}"/>
                  </a:ext>
                </a:extLst>
              </p:cNvPr>
              <p:cNvSpPr>
                <a:spLocks noChangeArrowheads="1"/>
              </p:cNvSpPr>
              <p:nvPr/>
            </p:nvSpPr>
            <p:spPr bwMode="auto">
              <a:xfrm>
                <a:off x="5308600" y="4992688"/>
                <a:ext cx="268288" cy="720725"/>
              </a:xfrm>
              <a:custGeom>
                <a:avLst/>
                <a:gdLst>
                  <a:gd name="T0" fmla="*/ 497 w 747"/>
                  <a:gd name="T1" fmla="*/ 339 h 2001"/>
                  <a:gd name="T2" fmla="*/ 497 w 747"/>
                  <a:gd name="T3" fmla="*/ 0 h 2001"/>
                  <a:gd name="T4" fmla="*/ 247 w 747"/>
                  <a:gd name="T5" fmla="*/ 0 h 2001"/>
                  <a:gd name="T6" fmla="*/ 247 w 747"/>
                  <a:gd name="T7" fmla="*/ 339 h 2001"/>
                  <a:gd name="T8" fmla="*/ 247 w 747"/>
                  <a:gd name="T9" fmla="*/ 339 h 2001"/>
                  <a:gd name="T10" fmla="*/ 210 w 747"/>
                  <a:gd name="T11" fmla="*/ 354 h 2001"/>
                  <a:gd name="T12" fmla="*/ 176 w 747"/>
                  <a:gd name="T13" fmla="*/ 376 h 2001"/>
                  <a:gd name="T14" fmla="*/ 142 w 747"/>
                  <a:gd name="T15" fmla="*/ 397 h 2001"/>
                  <a:gd name="T16" fmla="*/ 108 w 747"/>
                  <a:gd name="T17" fmla="*/ 428 h 2001"/>
                  <a:gd name="T18" fmla="*/ 108 w 747"/>
                  <a:gd name="T19" fmla="*/ 428 h 2001"/>
                  <a:gd name="T20" fmla="*/ 84 w 747"/>
                  <a:gd name="T21" fmla="*/ 456 h 2001"/>
                  <a:gd name="T22" fmla="*/ 62 w 747"/>
                  <a:gd name="T23" fmla="*/ 484 h 2001"/>
                  <a:gd name="T24" fmla="*/ 43 w 747"/>
                  <a:gd name="T25" fmla="*/ 518 h 2001"/>
                  <a:gd name="T26" fmla="*/ 28 w 747"/>
                  <a:gd name="T27" fmla="*/ 548 h 2001"/>
                  <a:gd name="T28" fmla="*/ 16 w 747"/>
                  <a:gd name="T29" fmla="*/ 585 h 2001"/>
                  <a:gd name="T30" fmla="*/ 6 w 747"/>
                  <a:gd name="T31" fmla="*/ 619 h 2001"/>
                  <a:gd name="T32" fmla="*/ 3 w 747"/>
                  <a:gd name="T33" fmla="*/ 653 h 2001"/>
                  <a:gd name="T34" fmla="*/ 0 w 747"/>
                  <a:gd name="T35" fmla="*/ 690 h 2001"/>
                  <a:gd name="T36" fmla="*/ 3 w 747"/>
                  <a:gd name="T37" fmla="*/ 727 h 2001"/>
                  <a:gd name="T38" fmla="*/ 6 w 747"/>
                  <a:gd name="T39" fmla="*/ 761 h 2001"/>
                  <a:gd name="T40" fmla="*/ 16 w 747"/>
                  <a:gd name="T41" fmla="*/ 795 h 2001"/>
                  <a:gd name="T42" fmla="*/ 28 w 747"/>
                  <a:gd name="T43" fmla="*/ 829 h 2001"/>
                  <a:gd name="T44" fmla="*/ 43 w 747"/>
                  <a:gd name="T45" fmla="*/ 863 h 2001"/>
                  <a:gd name="T46" fmla="*/ 62 w 747"/>
                  <a:gd name="T47" fmla="*/ 893 h 2001"/>
                  <a:gd name="T48" fmla="*/ 84 w 747"/>
                  <a:gd name="T49" fmla="*/ 924 h 2001"/>
                  <a:gd name="T50" fmla="*/ 108 w 747"/>
                  <a:gd name="T51" fmla="*/ 952 h 2001"/>
                  <a:gd name="T52" fmla="*/ 108 w 747"/>
                  <a:gd name="T53" fmla="*/ 952 h 2001"/>
                  <a:gd name="T54" fmla="*/ 142 w 747"/>
                  <a:gd name="T55" fmla="*/ 980 h 2001"/>
                  <a:gd name="T56" fmla="*/ 176 w 747"/>
                  <a:gd name="T57" fmla="*/ 1004 h 2001"/>
                  <a:gd name="T58" fmla="*/ 210 w 747"/>
                  <a:gd name="T59" fmla="*/ 1026 h 2001"/>
                  <a:gd name="T60" fmla="*/ 247 w 747"/>
                  <a:gd name="T61" fmla="*/ 1041 h 2001"/>
                  <a:gd name="T62" fmla="*/ 247 w 747"/>
                  <a:gd name="T63" fmla="*/ 2000 h 2001"/>
                  <a:gd name="T64" fmla="*/ 497 w 747"/>
                  <a:gd name="T65" fmla="*/ 2000 h 2001"/>
                  <a:gd name="T66" fmla="*/ 497 w 747"/>
                  <a:gd name="T67" fmla="*/ 1041 h 2001"/>
                  <a:gd name="T68" fmla="*/ 497 w 747"/>
                  <a:gd name="T69" fmla="*/ 1041 h 2001"/>
                  <a:gd name="T70" fmla="*/ 534 w 747"/>
                  <a:gd name="T71" fmla="*/ 1026 h 2001"/>
                  <a:gd name="T72" fmla="*/ 570 w 747"/>
                  <a:gd name="T73" fmla="*/ 1004 h 2001"/>
                  <a:gd name="T74" fmla="*/ 604 w 747"/>
                  <a:gd name="T75" fmla="*/ 980 h 2001"/>
                  <a:gd name="T76" fmla="*/ 635 w 747"/>
                  <a:gd name="T77" fmla="*/ 952 h 2001"/>
                  <a:gd name="T78" fmla="*/ 635 w 747"/>
                  <a:gd name="T79" fmla="*/ 952 h 2001"/>
                  <a:gd name="T80" fmla="*/ 660 w 747"/>
                  <a:gd name="T81" fmla="*/ 924 h 2001"/>
                  <a:gd name="T82" fmla="*/ 681 w 747"/>
                  <a:gd name="T83" fmla="*/ 897 h 2001"/>
                  <a:gd name="T84" fmla="*/ 700 w 747"/>
                  <a:gd name="T85" fmla="*/ 866 h 2001"/>
                  <a:gd name="T86" fmla="*/ 715 w 747"/>
                  <a:gd name="T87" fmla="*/ 832 h 2001"/>
                  <a:gd name="T88" fmla="*/ 727 w 747"/>
                  <a:gd name="T89" fmla="*/ 798 h 2001"/>
                  <a:gd name="T90" fmla="*/ 737 w 747"/>
                  <a:gd name="T91" fmla="*/ 764 h 2001"/>
                  <a:gd name="T92" fmla="*/ 743 w 747"/>
                  <a:gd name="T93" fmla="*/ 727 h 2001"/>
                  <a:gd name="T94" fmla="*/ 746 w 747"/>
                  <a:gd name="T95" fmla="*/ 690 h 2001"/>
                  <a:gd name="T96" fmla="*/ 746 w 747"/>
                  <a:gd name="T97" fmla="*/ 690 h 2001"/>
                  <a:gd name="T98" fmla="*/ 743 w 747"/>
                  <a:gd name="T99" fmla="*/ 653 h 2001"/>
                  <a:gd name="T100" fmla="*/ 737 w 747"/>
                  <a:gd name="T101" fmla="*/ 616 h 2001"/>
                  <a:gd name="T102" fmla="*/ 727 w 747"/>
                  <a:gd name="T103" fmla="*/ 582 h 2001"/>
                  <a:gd name="T104" fmla="*/ 715 w 747"/>
                  <a:gd name="T105" fmla="*/ 548 h 2001"/>
                  <a:gd name="T106" fmla="*/ 700 w 747"/>
                  <a:gd name="T107" fmla="*/ 514 h 2001"/>
                  <a:gd name="T108" fmla="*/ 681 w 747"/>
                  <a:gd name="T109" fmla="*/ 484 h 2001"/>
                  <a:gd name="T110" fmla="*/ 660 w 747"/>
                  <a:gd name="T111" fmla="*/ 453 h 2001"/>
                  <a:gd name="T112" fmla="*/ 635 w 747"/>
                  <a:gd name="T113" fmla="*/ 428 h 2001"/>
                  <a:gd name="T114" fmla="*/ 635 w 747"/>
                  <a:gd name="T115" fmla="*/ 428 h 2001"/>
                  <a:gd name="T116" fmla="*/ 604 w 747"/>
                  <a:gd name="T117" fmla="*/ 397 h 2001"/>
                  <a:gd name="T118" fmla="*/ 570 w 747"/>
                  <a:gd name="T119" fmla="*/ 376 h 2001"/>
                  <a:gd name="T120" fmla="*/ 534 w 747"/>
                  <a:gd name="T121" fmla="*/ 354 h 2001"/>
                  <a:gd name="T122" fmla="*/ 497 w 747"/>
                  <a:gd name="T123" fmla="*/ 339 h 2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7" h="2001">
                    <a:moveTo>
                      <a:pt x="497" y="339"/>
                    </a:moveTo>
                    <a:lnTo>
                      <a:pt x="497" y="0"/>
                    </a:lnTo>
                    <a:lnTo>
                      <a:pt x="247" y="0"/>
                    </a:lnTo>
                    <a:lnTo>
                      <a:pt x="247" y="339"/>
                    </a:lnTo>
                    <a:lnTo>
                      <a:pt x="247" y="339"/>
                    </a:lnTo>
                    <a:lnTo>
                      <a:pt x="210" y="354"/>
                    </a:lnTo>
                    <a:lnTo>
                      <a:pt x="176" y="376"/>
                    </a:lnTo>
                    <a:lnTo>
                      <a:pt x="142" y="397"/>
                    </a:lnTo>
                    <a:lnTo>
                      <a:pt x="108" y="428"/>
                    </a:lnTo>
                    <a:lnTo>
                      <a:pt x="108" y="428"/>
                    </a:lnTo>
                    <a:lnTo>
                      <a:pt x="84" y="456"/>
                    </a:lnTo>
                    <a:lnTo>
                      <a:pt x="62" y="484"/>
                    </a:lnTo>
                    <a:lnTo>
                      <a:pt x="43" y="518"/>
                    </a:lnTo>
                    <a:lnTo>
                      <a:pt x="28" y="548"/>
                    </a:lnTo>
                    <a:lnTo>
                      <a:pt x="16" y="585"/>
                    </a:lnTo>
                    <a:lnTo>
                      <a:pt x="6" y="619"/>
                    </a:lnTo>
                    <a:lnTo>
                      <a:pt x="3" y="653"/>
                    </a:lnTo>
                    <a:lnTo>
                      <a:pt x="0" y="690"/>
                    </a:lnTo>
                    <a:lnTo>
                      <a:pt x="3" y="727"/>
                    </a:lnTo>
                    <a:lnTo>
                      <a:pt x="6" y="761"/>
                    </a:lnTo>
                    <a:lnTo>
                      <a:pt x="16" y="795"/>
                    </a:lnTo>
                    <a:lnTo>
                      <a:pt x="28" y="829"/>
                    </a:lnTo>
                    <a:lnTo>
                      <a:pt x="43" y="863"/>
                    </a:lnTo>
                    <a:lnTo>
                      <a:pt x="62" y="893"/>
                    </a:lnTo>
                    <a:lnTo>
                      <a:pt x="84" y="924"/>
                    </a:lnTo>
                    <a:lnTo>
                      <a:pt x="108" y="952"/>
                    </a:lnTo>
                    <a:lnTo>
                      <a:pt x="108" y="952"/>
                    </a:lnTo>
                    <a:lnTo>
                      <a:pt x="142" y="980"/>
                    </a:lnTo>
                    <a:lnTo>
                      <a:pt x="176" y="1004"/>
                    </a:lnTo>
                    <a:lnTo>
                      <a:pt x="210" y="1026"/>
                    </a:lnTo>
                    <a:lnTo>
                      <a:pt x="247" y="1041"/>
                    </a:lnTo>
                    <a:lnTo>
                      <a:pt x="247" y="2000"/>
                    </a:lnTo>
                    <a:lnTo>
                      <a:pt x="497" y="2000"/>
                    </a:lnTo>
                    <a:lnTo>
                      <a:pt x="497" y="1041"/>
                    </a:lnTo>
                    <a:lnTo>
                      <a:pt x="497" y="1041"/>
                    </a:lnTo>
                    <a:lnTo>
                      <a:pt x="534" y="1026"/>
                    </a:lnTo>
                    <a:lnTo>
                      <a:pt x="570" y="1004"/>
                    </a:lnTo>
                    <a:lnTo>
                      <a:pt x="604" y="980"/>
                    </a:lnTo>
                    <a:lnTo>
                      <a:pt x="635" y="952"/>
                    </a:lnTo>
                    <a:lnTo>
                      <a:pt x="635" y="952"/>
                    </a:lnTo>
                    <a:lnTo>
                      <a:pt x="660" y="924"/>
                    </a:lnTo>
                    <a:lnTo>
                      <a:pt x="681" y="897"/>
                    </a:lnTo>
                    <a:lnTo>
                      <a:pt x="700" y="866"/>
                    </a:lnTo>
                    <a:lnTo>
                      <a:pt x="715" y="832"/>
                    </a:lnTo>
                    <a:lnTo>
                      <a:pt x="727" y="798"/>
                    </a:lnTo>
                    <a:lnTo>
                      <a:pt x="737" y="764"/>
                    </a:lnTo>
                    <a:lnTo>
                      <a:pt x="743" y="727"/>
                    </a:lnTo>
                    <a:lnTo>
                      <a:pt x="746" y="690"/>
                    </a:lnTo>
                    <a:lnTo>
                      <a:pt x="746" y="690"/>
                    </a:lnTo>
                    <a:lnTo>
                      <a:pt x="743" y="653"/>
                    </a:lnTo>
                    <a:lnTo>
                      <a:pt x="737" y="616"/>
                    </a:lnTo>
                    <a:lnTo>
                      <a:pt x="727" y="582"/>
                    </a:lnTo>
                    <a:lnTo>
                      <a:pt x="715" y="548"/>
                    </a:lnTo>
                    <a:lnTo>
                      <a:pt x="700" y="514"/>
                    </a:lnTo>
                    <a:lnTo>
                      <a:pt x="681" y="484"/>
                    </a:lnTo>
                    <a:lnTo>
                      <a:pt x="660" y="453"/>
                    </a:lnTo>
                    <a:lnTo>
                      <a:pt x="635" y="428"/>
                    </a:lnTo>
                    <a:lnTo>
                      <a:pt x="635" y="428"/>
                    </a:lnTo>
                    <a:lnTo>
                      <a:pt x="604" y="397"/>
                    </a:lnTo>
                    <a:lnTo>
                      <a:pt x="570" y="376"/>
                    </a:lnTo>
                    <a:lnTo>
                      <a:pt x="534" y="354"/>
                    </a:lnTo>
                    <a:lnTo>
                      <a:pt x="497" y="339"/>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sp>
        <p:nvSpPr>
          <p:cNvPr id="5" name="TextBox 4">
            <a:extLst>
              <a:ext uri="{FF2B5EF4-FFF2-40B4-BE49-F238E27FC236}">
                <a16:creationId xmlns:a16="http://schemas.microsoft.com/office/drawing/2014/main" id="{517839A3-4769-7B4E-BE21-E1E015F92813}"/>
              </a:ext>
            </a:extLst>
          </p:cNvPr>
          <p:cNvSpPr txBox="1"/>
          <p:nvPr/>
        </p:nvSpPr>
        <p:spPr>
          <a:xfrm>
            <a:off x="1432675" y="5479991"/>
            <a:ext cx="5329256" cy="276999"/>
          </a:xfrm>
          <a:prstGeom prst="rect">
            <a:avLst/>
          </a:prstGeom>
        </p:spPr>
        <p:txBody>
          <a:bodyPr wrap="square" lIns="0" tIns="0" rIns="0" bIns="0" rtlCol="0">
            <a:spAutoFit/>
          </a:bodyPr>
          <a:lstStyle/>
          <a:p>
            <a:pPr algn="ctr">
              <a:spcAft>
                <a:spcPts val="600"/>
              </a:spcAft>
            </a:pPr>
            <a:r>
              <a:rPr lang="en-US">
                <a:solidFill>
                  <a:schemeClr val="accent2"/>
                </a:solidFill>
              </a:rPr>
              <a:t>NSX Management Cluster</a:t>
            </a:r>
          </a:p>
        </p:txBody>
      </p:sp>
      <p:grpSp>
        <p:nvGrpSpPr>
          <p:cNvPr id="7" name="Group 6">
            <a:extLst>
              <a:ext uri="{FF2B5EF4-FFF2-40B4-BE49-F238E27FC236}">
                <a16:creationId xmlns:a16="http://schemas.microsoft.com/office/drawing/2014/main" id="{61B30BA9-C2BB-314C-A46C-0A3AFB8E9639}"/>
              </a:ext>
            </a:extLst>
          </p:cNvPr>
          <p:cNvGrpSpPr>
            <a:grpSpLocks noChangeAspect="1"/>
          </p:cNvGrpSpPr>
          <p:nvPr/>
        </p:nvGrpSpPr>
        <p:grpSpPr>
          <a:xfrm>
            <a:off x="3480799" y="2856331"/>
            <a:ext cx="914480" cy="914400"/>
            <a:chOff x="7466013" y="1371441"/>
            <a:chExt cx="1828959" cy="1828959"/>
          </a:xfrm>
        </p:grpSpPr>
        <p:sp>
          <p:nvSpPr>
            <p:cNvPr id="125" name="Oval 124">
              <a:extLst>
                <a:ext uri="{FF2B5EF4-FFF2-40B4-BE49-F238E27FC236}">
                  <a16:creationId xmlns:a16="http://schemas.microsoft.com/office/drawing/2014/main" id="{8C9B5BB3-0489-A647-8848-FB15E5073194}"/>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grpSp>
          <p:nvGrpSpPr>
            <p:cNvPr id="126" name="Group 125">
              <a:extLst>
                <a:ext uri="{FF2B5EF4-FFF2-40B4-BE49-F238E27FC236}">
                  <a16:creationId xmlns:a16="http://schemas.microsoft.com/office/drawing/2014/main" id="{6AF3A033-E463-854B-A110-EC454F3DC9FF}"/>
                </a:ext>
              </a:extLst>
            </p:cNvPr>
            <p:cNvGrpSpPr/>
            <p:nvPr/>
          </p:nvGrpSpPr>
          <p:grpSpPr>
            <a:xfrm>
              <a:off x="7782393" y="1755648"/>
              <a:ext cx="1063414" cy="1063412"/>
              <a:chOff x="2560638" y="566738"/>
              <a:chExt cx="6486525" cy="6486525"/>
            </a:xfrm>
            <a:solidFill>
              <a:schemeClr val="bg1"/>
            </a:solidFill>
          </p:grpSpPr>
          <p:sp>
            <p:nvSpPr>
              <p:cNvPr id="127" name="Freeform 1">
                <a:extLst>
                  <a:ext uri="{FF2B5EF4-FFF2-40B4-BE49-F238E27FC236}">
                    <a16:creationId xmlns:a16="http://schemas.microsoft.com/office/drawing/2014/main" id="{64B16AF9-EB7F-6F47-95E6-4EE6DF1F3C13}"/>
                  </a:ext>
                </a:extLst>
              </p:cNvPr>
              <p:cNvSpPr>
                <a:spLocks noChangeArrowheads="1"/>
              </p:cNvSpPr>
              <p:nvPr/>
            </p:nvSpPr>
            <p:spPr bwMode="auto">
              <a:xfrm>
                <a:off x="2560638" y="566738"/>
                <a:ext cx="6486525" cy="6486525"/>
              </a:xfrm>
              <a:custGeom>
                <a:avLst/>
                <a:gdLst>
                  <a:gd name="T0" fmla="*/ 18017 w 18018"/>
                  <a:gd name="T1" fmla="*/ 18017 h 18018"/>
                  <a:gd name="T2" fmla="*/ 5832 w 18018"/>
                  <a:gd name="T3" fmla="*/ 18017 h 18018"/>
                  <a:gd name="T4" fmla="*/ 0 w 18018"/>
                  <a:gd name="T5" fmla="*/ 11893 h 18018"/>
                  <a:gd name="T6" fmla="*/ 0 w 18018"/>
                  <a:gd name="T7" fmla="*/ 6212 h 18018"/>
                  <a:gd name="T8" fmla="*/ 5621 w 18018"/>
                  <a:gd name="T9" fmla="*/ 0 h 18018"/>
                  <a:gd name="T10" fmla="*/ 18017 w 18018"/>
                  <a:gd name="T11" fmla="*/ 0 h 18018"/>
                  <a:gd name="T12" fmla="*/ 18017 w 18018"/>
                  <a:gd name="T13" fmla="*/ 18017 h 18018"/>
                  <a:gd name="T14" fmla="*/ 6141 w 18018"/>
                  <a:gd name="T15" fmla="*/ 17293 h 18018"/>
                  <a:gd name="T16" fmla="*/ 17293 w 18018"/>
                  <a:gd name="T17" fmla="*/ 17293 h 18018"/>
                  <a:gd name="T18" fmla="*/ 17293 w 18018"/>
                  <a:gd name="T19" fmla="*/ 724 h 18018"/>
                  <a:gd name="T20" fmla="*/ 5938 w 18018"/>
                  <a:gd name="T21" fmla="*/ 724 h 18018"/>
                  <a:gd name="T22" fmla="*/ 724 w 18018"/>
                  <a:gd name="T23" fmla="*/ 6485 h 18018"/>
                  <a:gd name="T24" fmla="*/ 724 w 18018"/>
                  <a:gd name="T25" fmla="*/ 11602 h 18018"/>
                  <a:gd name="T26" fmla="*/ 6141 w 18018"/>
                  <a:gd name="T27" fmla="*/ 17293 h 180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018" h="18018">
                    <a:moveTo>
                      <a:pt x="18017" y="18017"/>
                    </a:moveTo>
                    <a:lnTo>
                      <a:pt x="5832" y="18017"/>
                    </a:lnTo>
                    <a:lnTo>
                      <a:pt x="0" y="11893"/>
                    </a:lnTo>
                    <a:lnTo>
                      <a:pt x="0" y="6212"/>
                    </a:lnTo>
                    <a:lnTo>
                      <a:pt x="5621" y="0"/>
                    </a:lnTo>
                    <a:lnTo>
                      <a:pt x="18017" y="0"/>
                    </a:lnTo>
                    <a:lnTo>
                      <a:pt x="18017" y="18017"/>
                    </a:lnTo>
                    <a:close/>
                    <a:moveTo>
                      <a:pt x="6141" y="17293"/>
                    </a:moveTo>
                    <a:lnTo>
                      <a:pt x="17293" y="17293"/>
                    </a:lnTo>
                    <a:lnTo>
                      <a:pt x="17293" y="724"/>
                    </a:lnTo>
                    <a:lnTo>
                      <a:pt x="5938" y="724"/>
                    </a:lnTo>
                    <a:lnTo>
                      <a:pt x="724" y="6485"/>
                    </a:lnTo>
                    <a:lnTo>
                      <a:pt x="724" y="11602"/>
                    </a:lnTo>
                    <a:lnTo>
                      <a:pt x="6141" y="1729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2">
                <a:extLst>
                  <a:ext uri="{FF2B5EF4-FFF2-40B4-BE49-F238E27FC236}">
                    <a16:creationId xmlns:a16="http://schemas.microsoft.com/office/drawing/2014/main" id="{861AF154-3CE4-6F41-A305-39B6E08E4AF3}"/>
                  </a:ext>
                </a:extLst>
              </p:cNvPr>
              <p:cNvSpPr>
                <a:spLocks noChangeArrowheads="1"/>
              </p:cNvSpPr>
              <p:nvPr/>
            </p:nvSpPr>
            <p:spPr bwMode="auto">
              <a:xfrm>
                <a:off x="5118100" y="5159375"/>
                <a:ext cx="1003300" cy="1008063"/>
              </a:xfrm>
              <a:custGeom>
                <a:avLst/>
                <a:gdLst>
                  <a:gd name="T0" fmla="*/ 2381 w 2788"/>
                  <a:gd name="T1" fmla="*/ 415 h 2798"/>
                  <a:gd name="T2" fmla="*/ 2558 w 2788"/>
                  <a:gd name="T3" fmla="*/ 635 h 2798"/>
                  <a:gd name="T4" fmla="*/ 2690 w 2788"/>
                  <a:gd name="T5" fmla="*/ 874 h 2798"/>
                  <a:gd name="T6" fmla="*/ 2761 w 2788"/>
                  <a:gd name="T7" fmla="*/ 1130 h 2798"/>
                  <a:gd name="T8" fmla="*/ 2787 w 2788"/>
                  <a:gd name="T9" fmla="*/ 1403 h 2798"/>
                  <a:gd name="T10" fmla="*/ 2761 w 2788"/>
                  <a:gd name="T11" fmla="*/ 1668 h 2798"/>
                  <a:gd name="T12" fmla="*/ 2690 w 2788"/>
                  <a:gd name="T13" fmla="*/ 1924 h 2798"/>
                  <a:gd name="T14" fmla="*/ 2558 w 2788"/>
                  <a:gd name="T15" fmla="*/ 2171 h 2798"/>
                  <a:gd name="T16" fmla="*/ 2381 w 2788"/>
                  <a:gd name="T17" fmla="*/ 2391 h 2798"/>
                  <a:gd name="T18" fmla="*/ 2276 w 2788"/>
                  <a:gd name="T19" fmla="*/ 2480 h 2798"/>
                  <a:gd name="T20" fmla="*/ 2046 w 2788"/>
                  <a:gd name="T21" fmla="*/ 2638 h 2798"/>
                  <a:gd name="T22" fmla="*/ 1791 w 2788"/>
                  <a:gd name="T23" fmla="*/ 2735 h 2798"/>
                  <a:gd name="T24" fmla="*/ 1527 w 2788"/>
                  <a:gd name="T25" fmla="*/ 2788 h 2798"/>
                  <a:gd name="T26" fmla="*/ 1262 w 2788"/>
                  <a:gd name="T27" fmla="*/ 2788 h 2798"/>
                  <a:gd name="T28" fmla="*/ 997 w 2788"/>
                  <a:gd name="T29" fmla="*/ 2735 h 2798"/>
                  <a:gd name="T30" fmla="*/ 741 w 2788"/>
                  <a:gd name="T31" fmla="*/ 2638 h 2798"/>
                  <a:gd name="T32" fmla="*/ 512 w 2788"/>
                  <a:gd name="T33" fmla="*/ 2480 h 2798"/>
                  <a:gd name="T34" fmla="*/ 406 w 2788"/>
                  <a:gd name="T35" fmla="*/ 2391 h 2798"/>
                  <a:gd name="T36" fmla="*/ 229 w 2788"/>
                  <a:gd name="T37" fmla="*/ 2171 h 2798"/>
                  <a:gd name="T38" fmla="*/ 97 w 2788"/>
                  <a:gd name="T39" fmla="*/ 1924 h 2798"/>
                  <a:gd name="T40" fmla="*/ 27 w 2788"/>
                  <a:gd name="T41" fmla="*/ 1668 h 2798"/>
                  <a:gd name="T42" fmla="*/ 0 w 2788"/>
                  <a:gd name="T43" fmla="*/ 1403 h 2798"/>
                  <a:gd name="T44" fmla="*/ 27 w 2788"/>
                  <a:gd name="T45" fmla="*/ 1130 h 2798"/>
                  <a:gd name="T46" fmla="*/ 97 w 2788"/>
                  <a:gd name="T47" fmla="*/ 874 h 2798"/>
                  <a:gd name="T48" fmla="*/ 229 w 2788"/>
                  <a:gd name="T49" fmla="*/ 635 h 2798"/>
                  <a:gd name="T50" fmla="*/ 406 w 2788"/>
                  <a:gd name="T51" fmla="*/ 415 h 2798"/>
                  <a:gd name="T52" fmla="*/ 512 w 2788"/>
                  <a:gd name="T53" fmla="*/ 318 h 2798"/>
                  <a:gd name="T54" fmla="*/ 741 w 2788"/>
                  <a:gd name="T55" fmla="*/ 159 h 2798"/>
                  <a:gd name="T56" fmla="*/ 997 w 2788"/>
                  <a:gd name="T57" fmla="*/ 62 h 2798"/>
                  <a:gd name="T58" fmla="*/ 1262 w 2788"/>
                  <a:gd name="T59" fmla="*/ 9 h 2798"/>
                  <a:gd name="T60" fmla="*/ 1527 w 2788"/>
                  <a:gd name="T61" fmla="*/ 9 h 2798"/>
                  <a:gd name="T62" fmla="*/ 1791 w 2788"/>
                  <a:gd name="T63" fmla="*/ 62 h 2798"/>
                  <a:gd name="T64" fmla="*/ 2046 w 2788"/>
                  <a:gd name="T65" fmla="*/ 159 h 2798"/>
                  <a:gd name="T66" fmla="*/ 2276 w 2788"/>
                  <a:gd name="T67" fmla="*/ 318 h 2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88" h="2798">
                    <a:moveTo>
                      <a:pt x="2381" y="415"/>
                    </a:moveTo>
                    <a:lnTo>
                      <a:pt x="2381" y="415"/>
                    </a:lnTo>
                    <a:lnTo>
                      <a:pt x="2479" y="521"/>
                    </a:lnTo>
                    <a:lnTo>
                      <a:pt x="2558" y="635"/>
                    </a:lnTo>
                    <a:lnTo>
                      <a:pt x="2629" y="750"/>
                    </a:lnTo>
                    <a:lnTo>
                      <a:pt x="2690" y="874"/>
                    </a:lnTo>
                    <a:lnTo>
                      <a:pt x="2734" y="1006"/>
                    </a:lnTo>
                    <a:lnTo>
                      <a:pt x="2761" y="1130"/>
                    </a:lnTo>
                    <a:lnTo>
                      <a:pt x="2787" y="1271"/>
                    </a:lnTo>
                    <a:lnTo>
                      <a:pt x="2787" y="1403"/>
                    </a:lnTo>
                    <a:lnTo>
                      <a:pt x="2787" y="1535"/>
                    </a:lnTo>
                    <a:lnTo>
                      <a:pt x="2761" y="1668"/>
                    </a:lnTo>
                    <a:lnTo>
                      <a:pt x="2734" y="1800"/>
                    </a:lnTo>
                    <a:lnTo>
                      <a:pt x="2690" y="1924"/>
                    </a:lnTo>
                    <a:lnTo>
                      <a:pt x="2629" y="2047"/>
                    </a:lnTo>
                    <a:lnTo>
                      <a:pt x="2558" y="2171"/>
                    </a:lnTo>
                    <a:lnTo>
                      <a:pt x="2479" y="2285"/>
                    </a:lnTo>
                    <a:lnTo>
                      <a:pt x="2381" y="2391"/>
                    </a:lnTo>
                    <a:lnTo>
                      <a:pt x="2381" y="2391"/>
                    </a:lnTo>
                    <a:lnTo>
                      <a:pt x="2276" y="2480"/>
                    </a:lnTo>
                    <a:lnTo>
                      <a:pt x="2161" y="2568"/>
                    </a:lnTo>
                    <a:lnTo>
                      <a:pt x="2046" y="2638"/>
                    </a:lnTo>
                    <a:lnTo>
                      <a:pt x="1923" y="2691"/>
                    </a:lnTo>
                    <a:lnTo>
                      <a:pt x="1791" y="2735"/>
                    </a:lnTo>
                    <a:lnTo>
                      <a:pt x="1659" y="2771"/>
                    </a:lnTo>
                    <a:lnTo>
                      <a:pt x="1527" y="2788"/>
                    </a:lnTo>
                    <a:lnTo>
                      <a:pt x="1394" y="2797"/>
                    </a:lnTo>
                    <a:lnTo>
                      <a:pt x="1262" y="2788"/>
                    </a:lnTo>
                    <a:lnTo>
                      <a:pt x="1130" y="2771"/>
                    </a:lnTo>
                    <a:lnTo>
                      <a:pt x="997" y="2735"/>
                    </a:lnTo>
                    <a:lnTo>
                      <a:pt x="865" y="2691"/>
                    </a:lnTo>
                    <a:lnTo>
                      <a:pt x="741" y="2638"/>
                    </a:lnTo>
                    <a:lnTo>
                      <a:pt x="627" y="2568"/>
                    </a:lnTo>
                    <a:lnTo>
                      <a:pt x="512" y="2480"/>
                    </a:lnTo>
                    <a:lnTo>
                      <a:pt x="406" y="2391"/>
                    </a:lnTo>
                    <a:lnTo>
                      <a:pt x="406" y="2391"/>
                    </a:lnTo>
                    <a:lnTo>
                      <a:pt x="309" y="2285"/>
                    </a:lnTo>
                    <a:lnTo>
                      <a:pt x="229" y="2171"/>
                    </a:lnTo>
                    <a:lnTo>
                      <a:pt x="159" y="2047"/>
                    </a:lnTo>
                    <a:lnTo>
                      <a:pt x="97" y="1924"/>
                    </a:lnTo>
                    <a:lnTo>
                      <a:pt x="53" y="1800"/>
                    </a:lnTo>
                    <a:lnTo>
                      <a:pt x="27" y="1668"/>
                    </a:lnTo>
                    <a:lnTo>
                      <a:pt x="0" y="1535"/>
                    </a:lnTo>
                    <a:lnTo>
                      <a:pt x="0" y="1403"/>
                    </a:lnTo>
                    <a:lnTo>
                      <a:pt x="0" y="1271"/>
                    </a:lnTo>
                    <a:lnTo>
                      <a:pt x="27" y="1130"/>
                    </a:lnTo>
                    <a:lnTo>
                      <a:pt x="53" y="1006"/>
                    </a:lnTo>
                    <a:lnTo>
                      <a:pt x="97" y="874"/>
                    </a:lnTo>
                    <a:lnTo>
                      <a:pt x="159" y="750"/>
                    </a:lnTo>
                    <a:lnTo>
                      <a:pt x="229" y="635"/>
                    </a:lnTo>
                    <a:lnTo>
                      <a:pt x="309" y="521"/>
                    </a:lnTo>
                    <a:lnTo>
                      <a:pt x="406" y="415"/>
                    </a:lnTo>
                    <a:lnTo>
                      <a:pt x="406" y="415"/>
                    </a:lnTo>
                    <a:lnTo>
                      <a:pt x="512" y="318"/>
                    </a:lnTo>
                    <a:lnTo>
                      <a:pt x="627" y="229"/>
                    </a:lnTo>
                    <a:lnTo>
                      <a:pt x="741" y="159"/>
                    </a:lnTo>
                    <a:lnTo>
                      <a:pt x="865" y="106"/>
                    </a:lnTo>
                    <a:lnTo>
                      <a:pt x="997" y="62"/>
                    </a:lnTo>
                    <a:lnTo>
                      <a:pt x="1130" y="27"/>
                    </a:lnTo>
                    <a:lnTo>
                      <a:pt x="1262" y="9"/>
                    </a:lnTo>
                    <a:lnTo>
                      <a:pt x="1394" y="0"/>
                    </a:lnTo>
                    <a:lnTo>
                      <a:pt x="1527" y="9"/>
                    </a:lnTo>
                    <a:lnTo>
                      <a:pt x="1659" y="27"/>
                    </a:lnTo>
                    <a:lnTo>
                      <a:pt x="1791" y="62"/>
                    </a:lnTo>
                    <a:lnTo>
                      <a:pt x="1923" y="106"/>
                    </a:lnTo>
                    <a:lnTo>
                      <a:pt x="2046" y="159"/>
                    </a:lnTo>
                    <a:lnTo>
                      <a:pt x="2161" y="229"/>
                    </a:lnTo>
                    <a:lnTo>
                      <a:pt x="2276" y="318"/>
                    </a:lnTo>
                    <a:lnTo>
                      <a:pt x="2381" y="41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3">
                <a:extLst>
                  <a:ext uri="{FF2B5EF4-FFF2-40B4-BE49-F238E27FC236}">
                    <a16:creationId xmlns:a16="http://schemas.microsoft.com/office/drawing/2014/main" id="{3FBDCFC8-891E-6D43-BDC5-FAF67BC61AEE}"/>
                  </a:ext>
                </a:extLst>
              </p:cNvPr>
              <p:cNvSpPr>
                <a:spLocks noChangeArrowheads="1"/>
              </p:cNvSpPr>
              <p:nvPr/>
            </p:nvSpPr>
            <p:spPr bwMode="auto">
              <a:xfrm>
                <a:off x="5124450" y="1417638"/>
                <a:ext cx="1003300" cy="1003300"/>
              </a:xfrm>
              <a:custGeom>
                <a:avLst/>
                <a:gdLst>
                  <a:gd name="T0" fmla="*/ 2381 w 2788"/>
                  <a:gd name="T1" fmla="*/ 406 h 2789"/>
                  <a:gd name="T2" fmla="*/ 2558 w 2788"/>
                  <a:gd name="T3" fmla="*/ 626 h 2789"/>
                  <a:gd name="T4" fmla="*/ 2690 w 2788"/>
                  <a:gd name="T5" fmla="*/ 864 h 2789"/>
                  <a:gd name="T6" fmla="*/ 2761 w 2788"/>
                  <a:gd name="T7" fmla="*/ 1129 h 2789"/>
                  <a:gd name="T8" fmla="*/ 2787 w 2788"/>
                  <a:gd name="T9" fmla="*/ 1394 h 2789"/>
                  <a:gd name="T10" fmla="*/ 2761 w 2788"/>
                  <a:gd name="T11" fmla="*/ 1659 h 2789"/>
                  <a:gd name="T12" fmla="*/ 2690 w 2788"/>
                  <a:gd name="T13" fmla="*/ 1914 h 2789"/>
                  <a:gd name="T14" fmla="*/ 2558 w 2788"/>
                  <a:gd name="T15" fmla="*/ 2162 h 2789"/>
                  <a:gd name="T16" fmla="*/ 2381 w 2788"/>
                  <a:gd name="T17" fmla="*/ 2382 h 2789"/>
                  <a:gd name="T18" fmla="*/ 2275 w 2788"/>
                  <a:gd name="T19" fmla="*/ 2479 h 2789"/>
                  <a:gd name="T20" fmla="*/ 2046 w 2788"/>
                  <a:gd name="T21" fmla="*/ 2629 h 2789"/>
                  <a:gd name="T22" fmla="*/ 1791 w 2788"/>
                  <a:gd name="T23" fmla="*/ 2735 h 2789"/>
                  <a:gd name="T24" fmla="*/ 1526 w 2788"/>
                  <a:gd name="T25" fmla="*/ 2779 h 2789"/>
                  <a:gd name="T26" fmla="*/ 1262 w 2788"/>
                  <a:gd name="T27" fmla="*/ 2779 h 2789"/>
                  <a:gd name="T28" fmla="*/ 997 w 2788"/>
                  <a:gd name="T29" fmla="*/ 2735 h 2789"/>
                  <a:gd name="T30" fmla="*/ 741 w 2788"/>
                  <a:gd name="T31" fmla="*/ 2629 h 2789"/>
                  <a:gd name="T32" fmla="*/ 512 w 2788"/>
                  <a:gd name="T33" fmla="*/ 2479 h 2789"/>
                  <a:gd name="T34" fmla="*/ 406 w 2788"/>
                  <a:gd name="T35" fmla="*/ 2382 h 2789"/>
                  <a:gd name="T36" fmla="*/ 229 w 2788"/>
                  <a:gd name="T37" fmla="*/ 2162 h 2789"/>
                  <a:gd name="T38" fmla="*/ 97 w 2788"/>
                  <a:gd name="T39" fmla="*/ 1914 h 2789"/>
                  <a:gd name="T40" fmla="*/ 26 w 2788"/>
                  <a:gd name="T41" fmla="*/ 1659 h 2789"/>
                  <a:gd name="T42" fmla="*/ 0 w 2788"/>
                  <a:gd name="T43" fmla="*/ 1394 h 2789"/>
                  <a:gd name="T44" fmla="*/ 26 w 2788"/>
                  <a:gd name="T45" fmla="*/ 1129 h 2789"/>
                  <a:gd name="T46" fmla="*/ 97 w 2788"/>
                  <a:gd name="T47" fmla="*/ 864 h 2789"/>
                  <a:gd name="T48" fmla="*/ 229 w 2788"/>
                  <a:gd name="T49" fmla="*/ 626 h 2789"/>
                  <a:gd name="T50" fmla="*/ 406 w 2788"/>
                  <a:gd name="T51" fmla="*/ 406 h 2789"/>
                  <a:gd name="T52" fmla="*/ 512 w 2788"/>
                  <a:gd name="T53" fmla="*/ 309 h 2789"/>
                  <a:gd name="T54" fmla="*/ 741 w 2788"/>
                  <a:gd name="T55" fmla="*/ 159 h 2789"/>
                  <a:gd name="T56" fmla="*/ 997 w 2788"/>
                  <a:gd name="T57" fmla="*/ 53 h 2789"/>
                  <a:gd name="T58" fmla="*/ 1262 w 2788"/>
                  <a:gd name="T59" fmla="*/ 0 h 2789"/>
                  <a:gd name="T60" fmla="*/ 1526 w 2788"/>
                  <a:gd name="T61" fmla="*/ 0 h 2789"/>
                  <a:gd name="T62" fmla="*/ 1791 w 2788"/>
                  <a:gd name="T63" fmla="*/ 53 h 2789"/>
                  <a:gd name="T64" fmla="*/ 2046 w 2788"/>
                  <a:gd name="T65" fmla="*/ 159 h 2789"/>
                  <a:gd name="T66" fmla="*/ 2275 w 2788"/>
                  <a:gd name="T67" fmla="*/ 309 h 2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88" h="2789">
                    <a:moveTo>
                      <a:pt x="2381" y="406"/>
                    </a:moveTo>
                    <a:lnTo>
                      <a:pt x="2381" y="406"/>
                    </a:lnTo>
                    <a:lnTo>
                      <a:pt x="2478" y="512"/>
                    </a:lnTo>
                    <a:lnTo>
                      <a:pt x="2558" y="626"/>
                    </a:lnTo>
                    <a:lnTo>
                      <a:pt x="2628" y="741"/>
                    </a:lnTo>
                    <a:lnTo>
                      <a:pt x="2690" y="864"/>
                    </a:lnTo>
                    <a:lnTo>
                      <a:pt x="2734" y="997"/>
                    </a:lnTo>
                    <a:lnTo>
                      <a:pt x="2761" y="1129"/>
                    </a:lnTo>
                    <a:lnTo>
                      <a:pt x="2787" y="1262"/>
                    </a:lnTo>
                    <a:lnTo>
                      <a:pt x="2787" y="1394"/>
                    </a:lnTo>
                    <a:lnTo>
                      <a:pt x="2787" y="1526"/>
                    </a:lnTo>
                    <a:lnTo>
                      <a:pt x="2761" y="1659"/>
                    </a:lnTo>
                    <a:lnTo>
                      <a:pt x="2734" y="1791"/>
                    </a:lnTo>
                    <a:lnTo>
                      <a:pt x="2690" y="1914"/>
                    </a:lnTo>
                    <a:lnTo>
                      <a:pt x="2628" y="2047"/>
                    </a:lnTo>
                    <a:lnTo>
                      <a:pt x="2558" y="2162"/>
                    </a:lnTo>
                    <a:lnTo>
                      <a:pt x="2478" y="2276"/>
                    </a:lnTo>
                    <a:lnTo>
                      <a:pt x="2381" y="2382"/>
                    </a:lnTo>
                    <a:lnTo>
                      <a:pt x="2381" y="2382"/>
                    </a:lnTo>
                    <a:lnTo>
                      <a:pt x="2275" y="2479"/>
                    </a:lnTo>
                    <a:lnTo>
                      <a:pt x="2161" y="2559"/>
                    </a:lnTo>
                    <a:lnTo>
                      <a:pt x="2046" y="2629"/>
                    </a:lnTo>
                    <a:lnTo>
                      <a:pt x="1922" y="2691"/>
                    </a:lnTo>
                    <a:lnTo>
                      <a:pt x="1791" y="2735"/>
                    </a:lnTo>
                    <a:lnTo>
                      <a:pt x="1659" y="2762"/>
                    </a:lnTo>
                    <a:lnTo>
                      <a:pt x="1526" y="2779"/>
                    </a:lnTo>
                    <a:lnTo>
                      <a:pt x="1394" y="2788"/>
                    </a:lnTo>
                    <a:lnTo>
                      <a:pt x="1262" y="2779"/>
                    </a:lnTo>
                    <a:lnTo>
                      <a:pt x="1129" y="2762"/>
                    </a:lnTo>
                    <a:lnTo>
                      <a:pt x="997" y="2735"/>
                    </a:lnTo>
                    <a:lnTo>
                      <a:pt x="864" y="2691"/>
                    </a:lnTo>
                    <a:lnTo>
                      <a:pt x="741" y="2629"/>
                    </a:lnTo>
                    <a:lnTo>
                      <a:pt x="626" y="2559"/>
                    </a:lnTo>
                    <a:lnTo>
                      <a:pt x="512" y="2479"/>
                    </a:lnTo>
                    <a:lnTo>
                      <a:pt x="406" y="2382"/>
                    </a:lnTo>
                    <a:lnTo>
                      <a:pt x="406" y="2382"/>
                    </a:lnTo>
                    <a:lnTo>
                      <a:pt x="309" y="2276"/>
                    </a:lnTo>
                    <a:lnTo>
                      <a:pt x="229" y="2162"/>
                    </a:lnTo>
                    <a:lnTo>
                      <a:pt x="159" y="2047"/>
                    </a:lnTo>
                    <a:lnTo>
                      <a:pt x="97" y="1914"/>
                    </a:lnTo>
                    <a:lnTo>
                      <a:pt x="53" y="1791"/>
                    </a:lnTo>
                    <a:lnTo>
                      <a:pt x="26" y="1659"/>
                    </a:lnTo>
                    <a:lnTo>
                      <a:pt x="0" y="1526"/>
                    </a:lnTo>
                    <a:lnTo>
                      <a:pt x="0" y="1394"/>
                    </a:lnTo>
                    <a:lnTo>
                      <a:pt x="0" y="1262"/>
                    </a:lnTo>
                    <a:lnTo>
                      <a:pt x="26" y="1129"/>
                    </a:lnTo>
                    <a:lnTo>
                      <a:pt x="53" y="997"/>
                    </a:lnTo>
                    <a:lnTo>
                      <a:pt x="97" y="864"/>
                    </a:lnTo>
                    <a:lnTo>
                      <a:pt x="159" y="741"/>
                    </a:lnTo>
                    <a:lnTo>
                      <a:pt x="229" y="626"/>
                    </a:lnTo>
                    <a:lnTo>
                      <a:pt x="309" y="512"/>
                    </a:lnTo>
                    <a:lnTo>
                      <a:pt x="406" y="406"/>
                    </a:lnTo>
                    <a:lnTo>
                      <a:pt x="406" y="406"/>
                    </a:lnTo>
                    <a:lnTo>
                      <a:pt x="512" y="309"/>
                    </a:lnTo>
                    <a:lnTo>
                      <a:pt x="626" y="229"/>
                    </a:lnTo>
                    <a:lnTo>
                      <a:pt x="741" y="159"/>
                    </a:lnTo>
                    <a:lnTo>
                      <a:pt x="864" y="97"/>
                    </a:lnTo>
                    <a:lnTo>
                      <a:pt x="997" y="53"/>
                    </a:lnTo>
                    <a:lnTo>
                      <a:pt x="1129" y="17"/>
                    </a:lnTo>
                    <a:lnTo>
                      <a:pt x="1262" y="0"/>
                    </a:lnTo>
                    <a:lnTo>
                      <a:pt x="1394" y="0"/>
                    </a:lnTo>
                    <a:lnTo>
                      <a:pt x="1526" y="0"/>
                    </a:lnTo>
                    <a:lnTo>
                      <a:pt x="1659" y="17"/>
                    </a:lnTo>
                    <a:lnTo>
                      <a:pt x="1791" y="53"/>
                    </a:lnTo>
                    <a:lnTo>
                      <a:pt x="1922" y="97"/>
                    </a:lnTo>
                    <a:lnTo>
                      <a:pt x="2046" y="159"/>
                    </a:lnTo>
                    <a:lnTo>
                      <a:pt x="2161" y="229"/>
                    </a:lnTo>
                    <a:lnTo>
                      <a:pt x="2275" y="309"/>
                    </a:lnTo>
                    <a:lnTo>
                      <a:pt x="2381" y="4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4">
                <a:extLst>
                  <a:ext uri="{FF2B5EF4-FFF2-40B4-BE49-F238E27FC236}">
                    <a16:creationId xmlns:a16="http://schemas.microsoft.com/office/drawing/2014/main" id="{A73A6E82-51CE-5C46-8413-30F48F124C31}"/>
                  </a:ext>
                </a:extLst>
              </p:cNvPr>
              <p:cNvSpPr>
                <a:spLocks noChangeArrowheads="1"/>
              </p:cNvSpPr>
              <p:nvPr/>
            </p:nvSpPr>
            <p:spPr bwMode="auto">
              <a:xfrm>
                <a:off x="5124450" y="3308350"/>
                <a:ext cx="1003300" cy="1003300"/>
              </a:xfrm>
              <a:custGeom>
                <a:avLst/>
                <a:gdLst>
                  <a:gd name="T0" fmla="*/ 2381 w 2788"/>
                  <a:gd name="T1" fmla="*/ 406 h 2788"/>
                  <a:gd name="T2" fmla="*/ 2558 w 2788"/>
                  <a:gd name="T3" fmla="*/ 626 h 2788"/>
                  <a:gd name="T4" fmla="*/ 2690 w 2788"/>
                  <a:gd name="T5" fmla="*/ 865 h 2788"/>
                  <a:gd name="T6" fmla="*/ 2761 w 2788"/>
                  <a:gd name="T7" fmla="*/ 1129 h 2788"/>
                  <a:gd name="T8" fmla="*/ 2787 w 2788"/>
                  <a:gd name="T9" fmla="*/ 1394 h 2788"/>
                  <a:gd name="T10" fmla="*/ 2761 w 2788"/>
                  <a:gd name="T11" fmla="*/ 1658 h 2788"/>
                  <a:gd name="T12" fmla="*/ 2690 w 2788"/>
                  <a:gd name="T13" fmla="*/ 1922 h 2788"/>
                  <a:gd name="T14" fmla="*/ 2558 w 2788"/>
                  <a:gd name="T15" fmla="*/ 2161 h 2788"/>
                  <a:gd name="T16" fmla="*/ 2381 w 2788"/>
                  <a:gd name="T17" fmla="*/ 2381 h 2788"/>
                  <a:gd name="T18" fmla="*/ 2275 w 2788"/>
                  <a:gd name="T19" fmla="*/ 2478 h 2788"/>
                  <a:gd name="T20" fmla="*/ 2046 w 2788"/>
                  <a:gd name="T21" fmla="*/ 2628 h 2788"/>
                  <a:gd name="T22" fmla="*/ 1791 w 2788"/>
                  <a:gd name="T23" fmla="*/ 2734 h 2788"/>
                  <a:gd name="T24" fmla="*/ 1526 w 2788"/>
                  <a:gd name="T25" fmla="*/ 2787 h 2788"/>
                  <a:gd name="T26" fmla="*/ 1262 w 2788"/>
                  <a:gd name="T27" fmla="*/ 2787 h 2788"/>
                  <a:gd name="T28" fmla="*/ 997 w 2788"/>
                  <a:gd name="T29" fmla="*/ 2734 h 2788"/>
                  <a:gd name="T30" fmla="*/ 741 w 2788"/>
                  <a:gd name="T31" fmla="*/ 2628 h 2788"/>
                  <a:gd name="T32" fmla="*/ 512 w 2788"/>
                  <a:gd name="T33" fmla="*/ 2478 h 2788"/>
                  <a:gd name="T34" fmla="*/ 406 w 2788"/>
                  <a:gd name="T35" fmla="*/ 2381 h 2788"/>
                  <a:gd name="T36" fmla="*/ 229 w 2788"/>
                  <a:gd name="T37" fmla="*/ 2161 h 2788"/>
                  <a:gd name="T38" fmla="*/ 97 w 2788"/>
                  <a:gd name="T39" fmla="*/ 1922 h 2788"/>
                  <a:gd name="T40" fmla="*/ 26 w 2788"/>
                  <a:gd name="T41" fmla="*/ 1658 h 2788"/>
                  <a:gd name="T42" fmla="*/ 0 w 2788"/>
                  <a:gd name="T43" fmla="*/ 1394 h 2788"/>
                  <a:gd name="T44" fmla="*/ 26 w 2788"/>
                  <a:gd name="T45" fmla="*/ 1129 h 2788"/>
                  <a:gd name="T46" fmla="*/ 97 w 2788"/>
                  <a:gd name="T47" fmla="*/ 865 h 2788"/>
                  <a:gd name="T48" fmla="*/ 229 w 2788"/>
                  <a:gd name="T49" fmla="*/ 626 h 2788"/>
                  <a:gd name="T50" fmla="*/ 406 w 2788"/>
                  <a:gd name="T51" fmla="*/ 406 h 2788"/>
                  <a:gd name="T52" fmla="*/ 512 w 2788"/>
                  <a:gd name="T53" fmla="*/ 309 h 2788"/>
                  <a:gd name="T54" fmla="*/ 741 w 2788"/>
                  <a:gd name="T55" fmla="*/ 159 h 2788"/>
                  <a:gd name="T56" fmla="*/ 997 w 2788"/>
                  <a:gd name="T57" fmla="*/ 53 h 2788"/>
                  <a:gd name="T58" fmla="*/ 1262 w 2788"/>
                  <a:gd name="T59" fmla="*/ 0 h 2788"/>
                  <a:gd name="T60" fmla="*/ 1526 w 2788"/>
                  <a:gd name="T61" fmla="*/ 0 h 2788"/>
                  <a:gd name="T62" fmla="*/ 1791 w 2788"/>
                  <a:gd name="T63" fmla="*/ 53 h 2788"/>
                  <a:gd name="T64" fmla="*/ 2046 w 2788"/>
                  <a:gd name="T65" fmla="*/ 159 h 2788"/>
                  <a:gd name="T66" fmla="*/ 2275 w 2788"/>
                  <a:gd name="T67" fmla="*/ 309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88" h="2788">
                    <a:moveTo>
                      <a:pt x="2381" y="406"/>
                    </a:moveTo>
                    <a:lnTo>
                      <a:pt x="2381" y="406"/>
                    </a:lnTo>
                    <a:lnTo>
                      <a:pt x="2478" y="512"/>
                    </a:lnTo>
                    <a:lnTo>
                      <a:pt x="2558" y="626"/>
                    </a:lnTo>
                    <a:lnTo>
                      <a:pt x="2628" y="741"/>
                    </a:lnTo>
                    <a:lnTo>
                      <a:pt x="2690" y="865"/>
                    </a:lnTo>
                    <a:lnTo>
                      <a:pt x="2734" y="997"/>
                    </a:lnTo>
                    <a:lnTo>
                      <a:pt x="2761" y="1129"/>
                    </a:lnTo>
                    <a:lnTo>
                      <a:pt x="2787" y="1262"/>
                    </a:lnTo>
                    <a:lnTo>
                      <a:pt x="2787" y="1394"/>
                    </a:lnTo>
                    <a:lnTo>
                      <a:pt x="2787" y="1525"/>
                    </a:lnTo>
                    <a:lnTo>
                      <a:pt x="2761" y="1658"/>
                    </a:lnTo>
                    <a:lnTo>
                      <a:pt x="2734" y="1790"/>
                    </a:lnTo>
                    <a:lnTo>
                      <a:pt x="2690" y="1922"/>
                    </a:lnTo>
                    <a:lnTo>
                      <a:pt x="2628" y="2046"/>
                    </a:lnTo>
                    <a:lnTo>
                      <a:pt x="2558" y="2161"/>
                    </a:lnTo>
                    <a:lnTo>
                      <a:pt x="2478" y="2275"/>
                    </a:lnTo>
                    <a:lnTo>
                      <a:pt x="2381" y="2381"/>
                    </a:lnTo>
                    <a:lnTo>
                      <a:pt x="2381" y="2381"/>
                    </a:lnTo>
                    <a:lnTo>
                      <a:pt x="2275" y="2478"/>
                    </a:lnTo>
                    <a:lnTo>
                      <a:pt x="2161" y="2558"/>
                    </a:lnTo>
                    <a:lnTo>
                      <a:pt x="2046" y="2628"/>
                    </a:lnTo>
                    <a:lnTo>
                      <a:pt x="1922" y="2690"/>
                    </a:lnTo>
                    <a:lnTo>
                      <a:pt x="1791" y="2734"/>
                    </a:lnTo>
                    <a:lnTo>
                      <a:pt x="1659" y="2761"/>
                    </a:lnTo>
                    <a:lnTo>
                      <a:pt x="1526" y="2787"/>
                    </a:lnTo>
                    <a:lnTo>
                      <a:pt x="1394" y="2787"/>
                    </a:lnTo>
                    <a:lnTo>
                      <a:pt x="1262" y="2787"/>
                    </a:lnTo>
                    <a:lnTo>
                      <a:pt x="1129" y="2761"/>
                    </a:lnTo>
                    <a:lnTo>
                      <a:pt x="997" y="2734"/>
                    </a:lnTo>
                    <a:lnTo>
                      <a:pt x="864" y="2690"/>
                    </a:lnTo>
                    <a:lnTo>
                      <a:pt x="741" y="2628"/>
                    </a:lnTo>
                    <a:lnTo>
                      <a:pt x="626" y="2558"/>
                    </a:lnTo>
                    <a:lnTo>
                      <a:pt x="512" y="2478"/>
                    </a:lnTo>
                    <a:lnTo>
                      <a:pt x="406" y="2381"/>
                    </a:lnTo>
                    <a:lnTo>
                      <a:pt x="406" y="2381"/>
                    </a:lnTo>
                    <a:lnTo>
                      <a:pt x="309" y="2275"/>
                    </a:lnTo>
                    <a:lnTo>
                      <a:pt x="229" y="2161"/>
                    </a:lnTo>
                    <a:lnTo>
                      <a:pt x="159" y="2046"/>
                    </a:lnTo>
                    <a:lnTo>
                      <a:pt x="97" y="1922"/>
                    </a:lnTo>
                    <a:lnTo>
                      <a:pt x="53" y="1790"/>
                    </a:lnTo>
                    <a:lnTo>
                      <a:pt x="26" y="1658"/>
                    </a:lnTo>
                    <a:lnTo>
                      <a:pt x="0" y="1525"/>
                    </a:lnTo>
                    <a:lnTo>
                      <a:pt x="0" y="1394"/>
                    </a:lnTo>
                    <a:lnTo>
                      <a:pt x="0" y="1262"/>
                    </a:lnTo>
                    <a:lnTo>
                      <a:pt x="26" y="1129"/>
                    </a:lnTo>
                    <a:lnTo>
                      <a:pt x="53" y="997"/>
                    </a:lnTo>
                    <a:lnTo>
                      <a:pt x="97" y="865"/>
                    </a:lnTo>
                    <a:lnTo>
                      <a:pt x="159" y="741"/>
                    </a:lnTo>
                    <a:lnTo>
                      <a:pt x="229" y="626"/>
                    </a:lnTo>
                    <a:lnTo>
                      <a:pt x="309" y="512"/>
                    </a:lnTo>
                    <a:lnTo>
                      <a:pt x="406" y="406"/>
                    </a:lnTo>
                    <a:lnTo>
                      <a:pt x="406" y="406"/>
                    </a:lnTo>
                    <a:lnTo>
                      <a:pt x="512" y="309"/>
                    </a:lnTo>
                    <a:lnTo>
                      <a:pt x="626" y="229"/>
                    </a:lnTo>
                    <a:lnTo>
                      <a:pt x="741" y="159"/>
                    </a:lnTo>
                    <a:lnTo>
                      <a:pt x="864" y="97"/>
                    </a:lnTo>
                    <a:lnTo>
                      <a:pt x="997" y="53"/>
                    </a:lnTo>
                    <a:lnTo>
                      <a:pt x="1129" y="26"/>
                    </a:lnTo>
                    <a:lnTo>
                      <a:pt x="1262" y="0"/>
                    </a:lnTo>
                    <a:lnTo>
                      <a:pt x="1394" y="0"/>
                    </a:lnTo>
                    <a:lnTo>
                      <a:pt x="1526" y="0"/>
                    </a:lnTo>
                    <a:lnTo>
                      <a:pt x="1659" y="26"/>
                    </a:lnTo>
                    <a:lnTo>
                      <a:pt x="1791" y="53"/>
                    </a:lnTo>
                    <a:lnTo>
                      <a:pt x="1922" y="97"/>
                    </a:lnTo>
                    <a:lnTo>
                      <a:pt x="2046" y="159"/>
                    </a:lnTo>
                    <a:lnTo>
                      <a:pt x="2161" y="229"/>
                    </a:lnTo>
                    <a:lnTo>
                      <a:pt x="2275" y="309"/>
                    </a:lnTo>
                    <a:lnTo>
                      <a:pt x="2381" y="4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5">
                <a:extLst>
                  <a:ext uri="{FF2B5EF4-FFF2-40B4-BE49-F238E27FC236}">
                    <a16:creationId xmlns:a16="http://schemas.microsoft.com/office/drawing/2014/main" id="{A3614D09-9F08-3045-91C2-9251F33AF9B6}"/>
                  </a:ext>
                </a:extLst>
              </p:cNvPr>
              <p:cNvSpPr>
                <a:spLocks noChangeArrowheads="1"/>
              </p:cNvSpPr>
              <p:nvPr/>
            </p:nvSpPr>
            <p:spPr bwMode="auto">
              <a:xfrm>
                <a:off x="3402013" y="3308350"/>
                <a:ext cx="1008062" cy="1003300"/>
              </a:xfrm>
              <a:custGeom>
                <a:avLst/>
                <a:gdLst>
                  <a:gd name="T0" fmla="*/ 2383 w 2798"/>
                  <a:gd name="T1" fmla="*/ 406 h 2788"/>
                  <a:gd name="T2" fmla="*/ 2568 w 2798"/>
                  <a:gd name="T3" fmla="*/ 626 h 2788"/>
                  <a:gd name="T4" fmla="*/ 2692 w 2798"/>
                  <a:gd name="T5" fmla="*/ 865 h 2788"/>
                  <a:gd name="T6" fmla="*/ 2771 w 2798"/>
                  <a:gd name="T7" fmla="*/ 1129 h 2788"/>
                  <a:gd name="T8" fmla="*/ 2797 w 2798"/>
                  <a:gd name="T9" fmla="*/ 1394 h 2788"/>
                  <a:gd name="T10" fmla="*/ 2771 w 2798"/>
                  <a:gd name="T11" fmla="*/ 1658 h 2788"/>
                  <a:gd name="T12" fmla="*/ 2692 w 2798"/>
                  <a:gd name="T13" fmla="*/ 1922 h 2788"/>
                  <a:gd name="T14" fmla="*/ 2568 w 2798"/>
                  <a:gd name="T15" fmla="*/ 2161 h 2788"/>
                  <a:gd name="T16" fmla="*/ 2383 w 2798"/>
                  <a:gd name="T17" fmla="*/ 2381 h 2788"/>
                  <a:gd name="T18" fmla="*/ 2277 w 2798"/>
                  <a:gd name="T19" fmla="*/ 2478 h 2788"/>
                  <a:gd name="T20" fmla="*/ 2047 w 2798"/>
                  <a:gd name="T21" fmla="*/ 2628 h 2788"/>
                  <a:gd name="T22" fmla="*/ 1800 w 2798"/>
                  <a:gd name="T23" fmla="*/ 2734 h 2788"/>
                  <a:gd name="T24" fmla="*/ 1536 w 2798"/>
                  <a:gd name="T25" fmla="*/ 2787 h 2788"/>
                  <a:gd name="T26" fmla="*/ 1262 w 2798"/>
                  <a:gd name="T27" fmla="*/ 2787 h 2788"/>
                  <a:gd name="T28" fmla="*/ 997 w 2798"/>
                  <a:gd name="T29" fmla="*/ 2734 h 2788"/>
                  <a:gd name="T30" fmla="*/ 750 w 2798"/>
                  <a:gd name="T31" fmla="*/ 2628 h 2788"/>
                  <a:gd name="T32" fmla="*/ 521 w 2798"/>
                  <a:gd name="T33" fmla="*/ 2478 h 2788"/>
                  <a:gd name="T34" fmla="*/ 406 w 2798"/>
                  <a:gd name="T35" fmla="*/ 2381 h 2788"/>
                  <a:gd name="T36" fmla="*/ 230 w 2798"/>
                  <a:gd name="T37" fmla="*/ 2161 h 2788"/>
                  <a:gd name="T38" fmla="*/ 106 w 2798"/>
                  <a:gd name="T39" fmla="*/ 1922 h 2788"/>
                  <a:gd name="T40" fmla="*/ 27 w 2798"/>
                  <a:gd name="T41" fmla="*/ 1658 h 2788"/>
                  <a:gd name="T42" fmla="*/ 0 w 2798"/>
                  <a:gd name="T43" fmla="*/ 1394 h 2788"/>
                  <a:gd name="T44" fmla="*/ 27 w 2798"/>
                  <a:gd name="T45" fmla="*/ 1129 h 2788"/>
                  <a:gd name="T46" fmla="*/ 106 w 2798"/>
                  <a:gd name="T47" fmla="*/ 865 h 2788"/>
                  <a:gd name="T48" fmla="*/ 230 w 2798"/>
                  <a:gd name="T49" fmla="*/ 626 h 2788"/>
                  <a:gd name="T50" fmla="*/ 406 w 2798"/>
                  <a:gd name="T51" fmla="*/ 406 h 2788"/>
                  <a:gd name="T52" fmla="*/ 521 w 2798"/>
                  <a:gd name="T53" fmla="*/ 309 h 2788"/>
                  <a:gd name="T54" fmla="*/ 750 w 2798"/>
                  <a:gd name="T55" fmla="*/ 159 h 2788"/>
                  <a:gd name="T56" fmla="*/ 997 w 2798"/>
                  <a:gd name="T57" fmla="*/ 53 h 2788"/>
                  <a:gd name="T58" fmla="*/ 1262 w 2798"/>
                  <a:gd name="T59" fmla="*/ 0 h 2788"/>
                  <a:gd name="T60" fmla="*/ 1536 w 2798"/>
                  <a:gd name="T61" fmla="*/ 0 h 2788"/>
                  <a:gd name="T62" fmla="*/ 1800 w 2798"/>
                  <a:gd name="T63" fmla="*/ 53 h 2788"/>
                  <a:gd name="T64" fmla="*/ 2047 w 2798"/>
                  <a:gd name="T65" fmla="*/ 159 h 2788"/>
                  <a:gd name="T66" fmla="*/ 2277 w 2798"/>
                  <a:gd name="T67" fmla="*/ 309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98" h="2788">
                    <a:moveTo>
                      <a:pt x="2383" y="406"/>
                    </a:moveTo>
                    <a:lnTo>
                      <a:pt x="2383" y="406"/>
                    </a:lnTo>
                    <a:lnTo>
                      <a:pt x="2480" y="512"/>
                    </a:lnTo>
                    <a:lnTo>
                      <a:pt x="2568" y="626"/>
                    </a:lnTo>
                    <a:lnTo>
                      <a:pt x="2639" y="741"/>
                    </a:lnTo>
                    <a:lnTo>
                      <a:pt x="2692" y="865"/>
                    </a:lnTo>
                    <a:lnTo>
                      <a:pt x="2736" y="997"/>
                    </a:lnTo>
                    <a:lnTo>
                      <a:pt x="2771" y="1129"/>
                    </a:lnTo>
                    <a:lnTo>
                      <a:pt x="2789" y="1262"/>
                    </a:lnTo>
                    <a:lnTo>
                      <a:pt x="2797" y="1394"/>
                    </a:lnTo>
                    <a:lnTo>
                      <a:pt x="2789" y="1525"/>
                    </a:lnTo>
                    <a:lnTo>
                      <a:pt x="2771" y="1658"/>
                    </a:lnTo>
                    <a:lnTo>
                      <a:pt x="2736" y="1790"/>
                    </a:lnTo>
                    <a:lnTo>
                      <a:pt x="2692" y="1922"/>
                    </a:lnTo>
                    <a:lnTo>
                      <a:pt x="2639" y="2046"/>
                    </a:lnTo>
                    <a:lnTo>
                      <a:pt x="2568" y="2161"/>
                    </a:lnTo>
                    <a:lnTo>
                      <a:pt x="2480" y="2275"/>
                    </a:lnTo>
                    <a:lnTo>
                      <a:pt x="2383" y="2381"/>
                    </a:lnTo>
                    <a:lnTo>
                      <a:pt x="2383" y="2381"/>
                    </a:lnTo>
                    <a:lnTo>
                      <a:pt x="2277" y="2478"/>
                    </a:lnTo>
                    <a:lnTo>
                      <a:pt x="2171" y="2558"/>
                    </a:lnTo>
                    <a:lnTo>
                      <a:pt x="2047" y="2628"/>
                    </a:lnTo>
                    <a:lnTo>
                      <a:pt x="1924" y="2690"/>
                    </a:lnTo>
                    <a:lnTo>
                      <a:pt x="1800" y="2734"/>
                    </a:lnTo>
                    <a:lnTo>
                      <a:pt x="1668" y="2761"/>
                    </a:lnTo>
                    <a:lnTo>
                      <a:pt x="1536" y="2787"/>
                    </a:lnTo>
                    <a:lnTo>
                      <a:pt x="1394" y="2787"/>
                    </a:lnTo>
                    <a:lnTo>
                      <a:pt x="1262" y="2787"/>
                    </a:lnTo>
                    <a:lnTo>
                      <a:pt x="1130" y="2761"/>
                    </a:lnTo>
                    <a:lnTo>
                      <a:pt x="997" y="2734"/>
                    </a:lnTo>
                    <a:lnTo>
                      <a:pt x="874" y="2690"/>
                    </a:lnTo>
                    <a:lnTo>
                      <a:pt x="750" y="2628"/>
                    </a:lnTo>
                    <a:lnTo>
                      <a:pt x="627" y="2558"/>
                    </a:lnTo>
                    <a:lnTo>
                      <a:pt x="521" y="2478"/>
                    </a:lnTo>
                    <a:lnTo>
                      <a:pt x="406" y="2381"/>
                    </a:lnTo>
                    <a:lnTo>
                      <a:pt x="406" y="2381"/>
                    </a:lnTo>
                    <a:lnTo>
                      <a:pt x="318" y="2275"/>
                    </a:lnTo>
                    <a:lnTo>
                      <a:pt x="230" y="2161"/>
                    </a:lnTo>
                    <a:lnTo>
                      <a:pt x="159" y="2046"/>
                    </a:lnTo>
                    <a:lnTo>
                      <a:pt x="106" y="1922"/>
                    </a:lnTo>
                    <a:lnTo>
                      <a:pt x="62" y="1790"/>
                    </a:lnTo>
                    <a:lnTo>
                      <a:pt x="27" y="1658"/>
                    </a:lnTo>
                    <a:lnTo>
                      <a:pt x="9" y="1525"/>
                    </a:lnTo>
                    <a:lnTo>
                      <a:pt x="0" y="1394"/>
                    </a:lnTo>
                    <a:lnTo>
                      <a:pt x="9" y="1262"/>
                    </a:lnTo>
                    <a:lnTo>
                      <a:pt x="27" y="1129"/>
                    </a:lnTo>
                    <a:lnTo>
                      <a:pt x="62" y="997"/>
                    </a:lnTo>
                    <a:lnTo>
                      <a:pt x="106" y="865"/>
                    </a:lnTo>
                    <a:lnTo>
                      <a:pt x="159" y="741"/>
                    </a:lnTo>
                    <a:lnTo>
                      <a:pt x="230" y="626"/>
                    </a:lnTo>
                    <a:lnTo>
                      <a:pt x="318" y="512"/>
                    </a:lnTo>
                    <a:lnTo>
                      <a:pt x="406" y="406"/>
                    </a:lnTo>
                    <a:lnTo>
                      <a:pt x="406" y="406"/>
                    </a:lnTo>
                    <a:lnTo>
                      <a:pt x="521" y="309"/>
                    </a:lnTo>
                    <a:lnTo>
                      <a:pt x="627" y="229"/>
                    </a:lnTo>
                    <a:lnTo>
                      <a:pt x="750" y="159"/>
                    </a:lnTo>
                    <a:lnTo>
                      <a:pt x="874" y="97"/>
                    </a:lnTo>
                    <a:lnTo>
                      <a:pt x="997" y="53"/>
                    </a:lnTo>
                    <a:lnTo>
                      <a:pt x="1130" y="26"/>
                    </a:lnTo>
                    <a:lnTo>
                      <a:pt x="1262" y="0"/>
                    </a:lnTo>
                    <a:lnTo>
                      <a:pt x="1394" y="0"/>
                    </a:lnTo>
                    <a:lnTo>
                      <a:pt x="1536" y="0"/>
                    </a:lnTo>
                    <a:lnTo>
                      <a:pt x="1668" y="26"/>
                    </a:lnTo>
                    <a:lnTo>
                      <a:pt x="1800" y="53"/>
                    </a:lnTo>
                    <a:lnTo>
                      <a:pt x="1924" y="97"/>
                    </a:lnTo>
                    <a:lnTo>
                      <a:pt x="2047" y="159"/>
                    </a:lnTo>
                    <a:lnTo>
                      <a:pt x="2171" y="229"/>
                    </a:lnTo>
                    <a:lnTo>
                      <a:pt x="2277" y="309"/>
                    </a:lnTo>
                    <a:lnTo>
                      <a:pt x="2383" y="40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6">
                <a:extLst>
                  <a:ext uri="{FF2B5EF4-FFF2-40B4-BE49-F238E27FC236}">
                    <a16:creationId xmlns:a16="http://schemas.microsoft.com/office/drawing/2014/main" id="{1BC7911D-85F1-2E4E-AE11-3174BF5C28B8}"/>
                  </a:ext>
                </a:extLst>
              </p:cNvPr>
              <p:cNvSpPr>
                <a:spLocks noChangeArrowheads="1"/>
              </p:cNvSpPr>
              <p:nvPr/>
            </p:nvSpPr>
            <p:spPr bwMode="auto">
              <a:xfrm>
                <a:off x="4252913" y="2398713"/>
                <a:ext cx="944562" cy="944562"/>
              </a:xfrm>
              <a:custGeom>
                <a:avLst/>
                <a:gdLst>
                  <a:gd name="T0" fmla="*/ 556 w 2622"/>
                  <a:gd name="T1" fmla="*/ 2621 h 2622"/>
                  <a:gd name="T2" fmla="*/ 0 w 2622"/>
                  <a:gd name="T3" fmla="*/ 2065 h 2622"/>
                  <a:gd name="T4" fmla="*/ 2074 w 2622"/>
                  <a:gd name="T5" fmla="*/ 0 h 2622"/>
                  <a:gd name="T6" fmla="*/ 2621 w 2622"/>
                  <a:gd name="T7" fmla="*/ 547 h 2622"/>
                  <a:gd name="T8" fmla="*/ 556 w 2622"/>
                  <a:gd name="T9" fmla="*/ 2621 h 2622"/>
                </a:gdLst>
                <a:ahLst/>
                <a:cxnLst>
                  <a:cxn ang="0">
                    <a:pos x="T0" y="T1"/>
                  </a:cxn>
                  <a:cxn ang="0">
                    <a:pos x="T2" y="T3"/>
                  </a:cxn>
                  <a:cxn ang="0">
                    <a:pos x="T4" y="T5"/>
                  </a:cxn>
                  <a:cxn ang="0">
                    <a:pos x="T6" y="T7"/>
                  </a:cxn>
                  <a:cxn ang="0">
                    <a:pos x="T8" y="T9"/>
                  </a:cxn>
                </a:cxnLst>
                <a:rect l="0" t="0" r="r" b="b"/>
                <a:pathLst>
                  <a:path w="2622" h="2622">
                    <a:moveTo>
                      <a:pt x="556" y="2621"/>
                    </a:moveTo>
                    <a:lnTo>
                      <a:pt x="0" y="2065"/>
                    </a:lnTo>
                    <a:lnTo>
                      <a:pt x="2074" y="0"/>
                    </a:lnTo>
                    <a:lnTo>
                      <a:pt x="2621" y="547"/>
                    </a:lnTo>
                    <a:lnTo>
                      <a:pt x="556" y="26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7">
                <a:extLst>
                  <a:ext uri="{FF2B5EF4-FFF2-40B4-BE49-F238E27FC236}">
                    <a16:creationId xmlns:a16="http://schemas.microsoft.com/office/drawing/2014/main" id="{A00748BA-592C-284F-A83C-CB48A47014B1}"/>
                  </a:ext>
                </a:extLst>
              </p:cNvPr>
              <p:cNvSpPr>
                <a:spLocks noChangeArrowheads="1"/>
              </p:cNvSpPr>
              <p:nvPr/>
            </p:nvSpPr>
            <p:spPr bwMode="auto">
              <a:xfrm>
                <a:off x="4252913" y="4324350"/>
                <a:ext cx="944562" cy="944563"/>
              </a:xfrm>
              <a:custGeom>
                <a:avLst/>
                <a:gdLst>
                  <a:gd name="T0" fmla="*/ 2074 w 2622"/>
                  <a:gd name="T1" fmla="*/ 2621 h 2622"/>
                  <a:gd name="T2" fmla="*/ 0 w 2622"/>
                  <a:gd name="T3" fmla="*/ 556 h 2622"/>
                  <a:gd name="T4" fmla="*/ 556 w 2622"/>
                  <a:gd name="T5" fmla="*/ 0 h 2622"/>
                  <a:gd name="T6" fmla="*/ 2621 w 2622"/>
                  <a:gd name="T7" fmla="*/ 2074 h 2622"/>
                  <a:gd name="T8" fmla="*/ 2074 w 2622"/>
                  <a:gd name="T9" fmla="*/ 2621 h 2622"/>
                </a:gdLst>
                <a:ahLst/>
                <a:cxnLst>
                  <a:cxn ang="0">
                    <a:pos x="T0" y="T1"/>
                  </a:cxn>
                  <a:cxn ang="0">
                    <a:pos x="T2" y="T3"/>
                  </a:cxn>
                  <a:cxn ang="0">
                    <a:pos x="T4" y="T5"/>
                  </a:cxn>
                  <a:cxn ang="0">
                    <a:pos x="T6" y="T7"/>
                  </a:cxn>
                  <a:cxn ang="0">
                    <a:pos x="T8" y="T9"/>
                  </a:cxn>
                </a:cxnLst>
                <a:rect l="0" t="0" r="r" b="b"/>
                <a:pathLst>
                  <a:path w="2622" h="2622">
                    <a:moveTo>
                      <a:pt x="2074" y="2621"/>
                    </a:moveTo>
                    <a:lnTo>
                      <a:pt x="0" y="556"/>
                    </a:lnTo>
                    <a:lnTo>
                      <a:pt x="556" y="0"/>
                    </a:lnTo>
                    <a:lnTo>
                      <a:pt x="2621" y="2074"/>
                    </a:lnTo>
                    <a:lnTo>
                      <a:pt x="2074" y="262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8">
                <a:extLst>
                  <a:ext uri="{FF2B5EF4-FFF2-40B4-BE49-F238E27FC236}">
                    <a16:creationId xmlns:a16="http://schemas.microsoft.com/office/drawing/2014/main" id="{0A93AAA4-28C7-FD43-BE68-F4B07FAAA0E3}"/>
                  </a:ext>
                </a:extLst>
              </p:cNvPr>
              <p:cNvSpPr>
                <a:spLocks noChangeArrowheads="1"/>
              </p:cNvSpPr>
              <p:nvPr/>
            </p:nvSpPr>
            <p:spPr bwMode="auto">
              <a:xfrm>
                <a:off x="4587875" y="3670300"/>
                <a:ext cx="409575" cy="279400"/>
              </a:xfrm>
              <a:custGeom>
                <a:avLst/>
                <a:gdLst>
                  <a:gd name="T0" fmla="*/ 1138 w 1139"/>
                  <a:gd name="T1" fmla="*/ 775 h 776"/>
                  <a:gd name="T2" fmla="*/ 0 w 1139"/>
                  <a:gd name="T3" fmla="*/ 775 h 776"/>
                  <a:gd name="T4" fmla="*/ 0 w 1139"/>
                  <a:gd name="T5" fmla="*/ 0 h 776"/>
                  <a:gd name="T6" fmla="*/ 1138 w 1139"/>
                  <a:gd name="T7" fmla="*/ 0 h 776"/>
                  <a:gd name="T8" fmla="*/ 1138 w 1139"/>
                  <a:gd name="T9" fmla="*/ 775 h 776"/>
                </a:gdLst>
                <a:ahLst/>
                <a:cxnLst>
                  <a:cxn ang="0">
                    <a:pos x="T0" y="T1"/>
                  </a:cxn>
                  <a:cxn ang="0">
                    <a:pos x="T2" y="T3"/>
                  </a:cxn>
                  <a:cxn ang="0">
                    <a:pos x="T4" y="T5"/>
                  </a:cxn>
                  <a:cxn ang="0">
                    <a:pos x="T6" y="T7"/>
                  </a:cxn>
                  <a:cxn ang="0">
                    <a:pos x="T8" y="T9"/>
                  </a:cxn>
                </a:cxnLst>
                <a:rect l="0" t="0" r="r" b="b"/>
                <a:pathLst>
                  <a:path w="1139" h="776">
                    <a:moveTo>
                      <a:pt x="1138" y="775"/>
                    </a:moveTo>
                    <a:lnTo>
                      <a:pt x="0" y="775"/>
                    </a:lnTo>
                    <a:lnTo>
                      <a:pt x="0" y="0"/>
                    </a:lnTo>
                    <a:lnTo>
                      <a:pt x="1138" y="0"/>
                    </a:lnTo>
                    <a:lnTo>
                      <a:pt x="1138" y="77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9">
                <a:extLst>
                  <a:ext uri="{FF2B5EF4-FFF2-40B4-BE49-F238E27FC236}">
                    <a16:creationId xmlns:a16="http://schemas.microsoft.com/office/drawing/2014/main" id="{DE27DCE8-86FD-FB42-AE27-1C8FFB3E09DE}"/>
                  </a:ext>
                </a:extLst>
              </p:cNvPr>
              <p:cNvSpPr>
                <a:spLocks noChangeArrowheads="1"/>
              </p:cNvSpPr>
              <p:nvPr/>
            </p:nvSpPr>
            <p:spPr bwMode="auto">
              <a:xfrm>
                <a:off x="6546850" y="1287463"/>
                <a:ext cx="1604963" cy="1265237"/>
              </a:xfrm>
              <a:custGeom>
                <a:avLst/>
                <a:gdLst>
                  <a:gd name="T0" fmla="*/ 4456 w 4457"/>
                  <a:gd name="T1" fmla="*/ 1756 h 3513"/>
                  <a:gd name="T2" fmla="*/ 2691 w 4457"/>
                  <a:gd name="T3" fmla="*/ 0 h 3513"/>
                  <a:gd name="T4" fmla="*/ 2691 w 4457"/>
                  <a:gd name="T5" fmla="*/ 953 h 3513"/>
                  <a:gd name="T6" fmla="*/ 0 w 4457"/>
                  <a:gd name="T7" fmla="*/ 953 h 3513"/>
                  <a:gd name="T8" fmla="*/ 0 w 4457"/>
                  <a:gd name="T9" fmla="*/ 2550 h 3513"/>
                  <a:gd name="T10" fmla="*/ 2691 w 4457"/>
                  <a:gd name="T11" fmla="*/ 2550 h 3513"/>
                  <a:gd name="T12" fmla="*/ 2691 w 4457"/>
                  <a:gd name="T13" fmla="*/ 3512 h 3513"/>
                  <a:gd name="T14" fmla="*/ 4456 w 4457"/>
                  <a:gd name="T15" fmla="*/ 1756 h 3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7" h="3513">
                    <a:moveTo>
                      <a:pt x="4456" y="1756"/>
                    </a:moveTo>
                    <a:lnTo>
                      <a:pt x="2691" y="0"/>
                    </a:lnTo>
                    <a:lnTo>
                      <a:pt x="2691" y="953"/>
                    </a:lnTo>
                    <a:lnTo>
                      <a:pt x="0" y="953"/>
                    </a:lnTo>
                    <a:lnTo>
                      <a:pt x="0" y="2550"/>
                    </a:lnTo>
                    <a:lnTo>
                      <a:pt x="2691" y="2550"/>
                    </a:lnTo>
                    <a:lnTo>
                      <a:pt x="2691" y="3512"/>
                    </a:lnTo>
                    <a:lnTo>
                      <a:pt x="4456" y="17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10">
                <a:extLst>
                  <a:ext uri="{FF2B5EF4-FFF2-40B4-BE49-F238E27FC236}">
                    <a16:creationId xmlns:a16="http://schemas.microsoft.com/office/drawing/2014/main" id="{C629C451-2123-E04F-9B4E-0AA1472FA39B}"/>
                  </a:ext>
                </a:extLst>
              </p:cNvPr>
              <p:cNvSpPr>
                <a:spLocks noChangeArrowheads="1"/>
              </p:cNvSpPr>
              <p:nvPr/>
            </p:nvSpPr>
            <p:spPr bwMode="auto">
              <a:xfrm>
                <a:off x="6546850" y="5086350"/>
                <a:ext cx="1604963" cy="1265238"/>
              </a:xfrm>
              <a:custGeom>
                <a:avLst/>
                <a:gdLst>
                  <a:gd name="T0" fmla="*/ 4456 w 4457"/>
                  <a:gd name="T1" fmla="*/ 1756 h 3513"/>
                  <a:gd name="T2" fmla="*/ 2691 w 4457"/>
                  <a:gd name="T3" fmla="*/ 0 h 3513"/>
                  <a:gd name="T4" fmla="*/ 2691 w 4457"/>
                  <a:gd name="T5" fmla="*/ 953 h 3513"/>
                  <a:gd name="T6" fmla="*/ 0 w 4457"/>
                  <a:gd name="T7" fmla="*/ 953 h 3513"/>
                  <a:gd name="T8" fmla="*/ 0 w 4457"/>
                  <a:gd name="T9" fmla="*/ 2550 h 3513"/>
                  <a:gd name="T10" fmla="*/ 2691 w 4457"/>
                  <a:gd name="T11" fmla="*/ 2550 h 3513"/>
                  <a:gd name="T12" fmla="*/ 2691 w 4457"/>
                  <a:gd name="T13" fmla="*/ 3512 h 3513"/>
                  <a:gd name="T14" fmla="*/ 4456 w 4457"/>
                  <a:gd name="T15" fmla="*/ 1756 h 3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7" h="3513">
                    <a:moveTo>
                      <a:pt x="4456" y="1756"/>
                    </a:moveTo>
                    <a:lnTo>
                      <a:pt x="2691" y="0"/>
                    </a:lnTo>
                    <a:lnTo>
                      <a:pt x="2691" y="953"/>
                    </a:lnTo>
                    <a:lnTo>
                      <a:pt x="0" y="953"/>
                    </a:lnTo>
                    <a:lnTo>
                      <a:pt x="0" y="2550"/>
                    </a:lnTo>
                    <a:lnTo>
                      <a:pt x="2691" y="2550"/>
                    </a:lnTo>
                    <a:lnTo>
                      <a:pt x="2691" y="3512"/>
                    </a:lnTo>
                    <a:lnTo>
                      <a:pt x="4456" y="175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11">
                <a:extLst>
                  <a:ext uri="{FF2B5EF4-FFF2-40B4-BE49-F238E27FC236}">
                    <a16:creationId xmlns:a16="http://schemas.microsoft.com/office/drawing/2014/main" id="{94D75840-18E0-E947-AC45-38FF34275C39}"/>
                  </a:ext>
                </a:extLst>
              </p:cNvPr>
              <p:cNvSpPr>
                <a:spLocks noChangeArrowheads="1"/>
              </p:cNvSpPr>
              <p:nvPr/>
            </p:nvSpPr>
            <p:spPr bwMode="auto">
              <a:xfrm>
                <a:off x="6546850" y="3203575"/>
                <a:ext cx="1604963" cy="1263650"/>
              </a:xfrm>
              <a:custGeom>
                <a:avLst/>
                <a:gdLst>
                  <a:gd name="T0" fmla="*/ 4456 w 4457"/>
                  <a:gd name="T1" fmla="*/ 1755 h 3512"/>
                  <a:gd name="T2" fmla="*/ 2691 w 4457"/>
                  <a:gd name="T3" fmla="*/ 0 h 3512"/>
                  <a:gd name="T4" fmla="*/ 2691 w 4457"/>
                  <a:gd name="T5" fmla="*/ 953 h 3512"/>
                  <a:gd name="T6" fmla="*/ 0 w 4457"/>
                  <a:gd name="T7" fmla="*/ 953 h 3512"/>
                  <a:gd name="T8" fmla="*/ 0 w 4457"/>
                  <a:gd name="T9" fmla="*/ 2549 h 3512"/>
                  <a:gd name="T10" fmla="*/ 2691 w 4457"/>
                  <a:gd name="T11" fmla="*/ 2549 h 3512"/>
                  <a:gd name="T12" fmla="*/ 2691 w 4457"/>
                  <a:gd name="T13" fmla="*/ 3511 h 3512"/>
                  <a:gd name="T14" fmla="*/ 4456 w 4457"/>
                  <a:gd name="T15" fmla="*/ 1755 h 35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57" h="3512">
                    <a:moveTo>
                      <a:pt x="4456" y="1755"/>
                    </a:moveTo>
                    <a:lnTo>
                      <a:pt x="2691" y="0"/>
                    </a:lnTo>
                    <a:lnTo>
                      <a:pt x="2691" y="953"/>
                    </a:lnTo>
                    <a:lnTo>
                      <a:pt x="0" y="953"/>
                    </a:lnTo>
                    <a:lnTo>
                      <a:pt x="0" y="2549"/>
                    </a:lnTo>
                    <a:lnTo>
                      <a:pt x="2691" y="2549"/>
                    </a:lnTo>
                    <a:lnTo>
                      <a:pt x="2691" y="3511"/>
                    </a:lnTo>
                    <a:lnTo>
                      <a:pt x="4456" y="175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grpSp>
        <p:nvGrpSpPr>
          <p:cNvPr id="11" name="Group 10">
            <a:extLst>
              <a:ext uri="{FF2B5EF4-FFF2-40B4-BE49-F238E27FC236}">
                <a16:creationId xmlns:a16="http://schemas.microsoft.com/office/drawing/2014/main" id="{31BF83E3-0AE5-DE43-BB2F-307C2AA372CD}"/>
              </a:ext>
            </a:extLst>
          </p:cNvPr>
          <p:cNvGrpSpPr>
            <a:grpSpLocks noChangeAspect="1"/>
          </p:cNvGrpSpPr>
          <p:nvPr/>
        </p:nvGrpSpPr>
        <p:grpSpPr>
          <a:xfrm>
            <a:off x="4455519" y="1942819"/>
            <a:ext cx="914480" cy="914400"/>
            <a:chOff x="7466013" y="1371441"/>
            <a:chExt cx="1828959" cy="1828959"/>
          </a:xfrm>
        </p:grpSpPr>
        <p:sp>
          <p:nvSpPr>
            <p:cNvPr id="138" name="Oval 137">
              <a:extLst>
                <a:ext uri="{FF2B5EF4-FFF2-40B4-BE49-F238E27FC236}">
                  <a16:creationId xmlns:a16="http://schemas.microsoft.com/office/drawing/2014/main" id="{834E24ED-1D8E-694A-A088-F5386484F48B}"/>
                </a:ext>
              </a:extLst>
            </p:cNvPr>
            <p:cNvSpPr/>
            <p:nvPr/>
          </p:nvSpPr>
          <p:spPr>
            <a:xfrm>
              <a:off x="7466013" y="1371441"/>
              <a:ext cx="1828959" cy="1828959"/>
            </a:xfrm>
            <a:prstGeom prst="ellipse">
              <a:avLst/>
            </a:prstGeom>
            <a:solidFill>
              <a:schemeClr val="tx1"/>
            </a:solidFill>
            <a:ln>
              <a:noFill/>
            </a:ln>
            <a:effectLst/>
          </p:spPr>
          <p:txBody>
            <a:bodyPr vert="horz" wrap="square" lIns="0" tIns="0" rIns="0" bIns="0" numCol="1" anchor="ctr" anchorCtr="0" compatLnSpc="1">
              <a:prstTxWarp prst="textNoShape">
                <a:avLst/>
              </a:prstTxWarp>
            </a:bodyPr>
            <a:lstStyle/>
            <a:p>
              <a:pPr lvl="0" algn="ctr"/>
              <a:endParaRPr lang="en-US">
                <a:solidFill>
                  <a:schemeClr val="bg1"/>
                </a:solidFill>
              </a:endParaRPr>
            </a:p>
          </p:txBody>
        </p:sp>
        <p:sp>
          <p:nvSpPr>
            <p:cNvPr id="139" name="Freeform 138">
              <a:extLst>
                <a:ext uri="{FF2B5EF4-FFF2-40B4-BE49-F238E27FC236}">
                  <a16:creationId xmlns:a16="http://schemas.microsoft.com/office/drawing/2014/main" id="{2538A875-5D80-CD4D-885F-C968FC098F5A}"/>
                </a:ext>
              </a:extLst>
            </p:cNvPr>
            <p:cNvSpPr>
              <a:spLocks noChangeAspect="1" noEditPoints="1"/>
            </p:cNvSpPr>
            <p:nvPr/>
          </p:nvSpPr>
          <p:spPr bwMode="auto">
            <a:xfrm>
              <a:off x="7831713" y="1971537"/>
              <a:ext cx="1097557" cy="628766"/>
            </a:xfrm>
            <a:custGeom>
              <a:avLst/>
              <a:gdLst>
                <a:gd name="T0" fmla="*/ 368 w 384"/>
                <a:gd name="T1" fmla="*/ 174 h 220"/>
                <a:gd name="T2" fmla="*/ 353 w 384"/>
                <a:gd name="T3" fmla="*/ 174 h 220"/>
                <a:gd name="T4" fmla="*/ 354 w 384"/>
                <a:gd name="T5" fmla="*/ 167 h 220"/>
                <a:gd name="T6" fmla="*/ 354 w 384"/>
                <a:gd name="T7" fmla="*/ 22 h 220"/>
                <a:gd name="T8" fmla="*/ 332 w 384"/>
                <a:gd name="T9" fmla="*/ 0 h 220"/>
                <a:gd name="T10" fmla="*/ 52 w 384"/>
                <a:gd name="T11" fmla="*/ 0 h 220"/>
                <a:gd name="T12" fmla="*/ 30 w 384"/>
                <a:gd name="T13" fmla="*/ 22 h 220"/>
                <a:gd name="T14" fmla="*/ 30 w 384"/>
                <a:gd name="T15" fmla="*/ 167 h 220"/>
                <a:gd name="T16" fmla="*/ 31 w 384"/>
                <a:gd name="T17" fmla="*/ 174 h 220"/>
                <a:gd name="T18" fmla="*/ 16 w 384"/>
                <a:gd name="T19" fmla="*/ 174 h 220"/>
                <a:gd name="T20" fmla="*/ 0 w 384"/>
                <a:gd name="T21" fmla="*/ 190 h 220"/>
                <a:gd name="T22" fmla="*/ 0 w 384"/>
                <a:gd name="T23" fmla="*/ 203 h 220"/>
                <a:gd name="T24" fmla="*/ 16 w 384"/>
                <a:gd name="T25" fmla="*/ 220 h 220"/>
                <a:gd name="T26" fmla="*/ 368 w 384"/>
                <a:gd name="T27" fmla="*/ 220 h 220"/>
                <a:gd name="T28" fmla="*/ 384 w 384"/>
                <a:gd name="T29" fmla="*/ 203 h 220"/>
                <a:gd name="T30" fmla="*/ 384 w 384"/>
                <a:gd name="T31" fmla="*/ 190 h 220"/>
                <a:gd name="T32" fmla="*/ 368 w 384"/>
                <a:gd name="T33" fmla="*/ 174 h 220"/>
                <a:gd name="T34" fmla="*/ 46 w 384"/>
                <a:gd name="T35" fmla="*/ 167 h 220"/>
                <a:gd name="T36" fmla="*/ 46 w 384"/>
                <a:gd name="T37" fmla="*/ 22 h 220"/>
                <a:gd name="T38" fmla="*/ 52 w 384"/>
                <a:gd name="T39" fmla="*/ 16 h 220"/>
                <a:gd name="T40" fmla="*/ 332 w 384"/>
                <a:gd name="T41" fmla="*/ 16 h 220"/>
                <a:gd name="T42" fmla="*/ 338 w 384"/>
                <a:gd name="T43" fmla="*/ 22 h 220"/>
                <a:gd name="T44" fmla="*/ 338 w 384"/>
                <a:gd name="T45" fmla="*/ 167 h 220"/>
                <a:gd name="T46" fmla="*/ 332 w 384"/>
                <a:gd name="T47" fmla="*/ 174 h 220"/>
                <a:gd name="T48" fmla="*/ 237 w 384"/>
                <a:gd name="T49" fmla="*/ 174 h 220"/>
                <a:gd name="T50" fmla="*/ 149 w 384"/>
                <a:gd name="T51" fmla="*/ 174 h 220"/>
                <a:gd name="T52" fmla="*/ 52 w 384"/>
                <a:gd name="T53" fmla="*/ 174 h 220"/>
                <a:gd name="T54" fmla="*/ 46 w 384"/>
                <a:gd name="T55" fmla="*/ 167 h 220"/>
                <a:gd name="T56" fmla="*/ 16 w 384"/>
                <a:gd name="T57" fmla="*/ 204 h 220"/>
                <a:gd name="T58" fmla="*/ 16 w 384"/>
                <a:gd name="T59" fmla="*/ 203 h 220"/>
                <a:gd name="T60" fmla="*/ 16 w 384"/>
                <a:gd name="T61" fmla="*/ 190 h 220"/>
                <a:gd name="T62" fmla="*/ 16 w 384"/>
                <a:gd name="T63" fmla="*/ 190 h 220"/>
                <a:gd name="T64" fmla="*/ 52 w 384"/>
                <a:gd name="T65" fmla="*/ 190 h 220"/>
                <a:gd name="T66" fmla="*/ 142 w 384"/>
                <a:gd name="T67" fmla="*/ 190 h 220"/>
                <a:gd name="T68" fmla="*/ 149 w 384"/>
                <a:gd name="T69" fmla="*/ 197 h 220"/>
                <a:gd name="T70" fmla="*/ 161 w 384"/>
                <a:gd name="T71" fmla="*/ 204 h 220"/>
                <a:gd name="T72" fmla="*/ 16 w 384"/>
                <a:gd name="T73" fmla="*/ 204 h 220"/>
                <a:gd name="T74" fmla="*/ 368 w 384"/>
                <a:gd name="T75" fmla="*/ 203 h 220"/>
                <a:gd name="T76" fmla="*/ 368 w 384"/>
                <a:gd name="T77" fmla="*/ 204 h 220"/>
                <a:gd name="T78" fmla="*/ 226 w 384"/>
                <a:gd name="T79" fmla="*/ 204 h 220"/>
                <a:gd name="T80" fmla="*/ 238 w 384"/>
                <a:gd name="T81" fmla="*/ 196 h 220"/>
                <a:gd name="T82" fmla="*/ 244 w 384"/>
                <a:gd name="T83" fmla="*/ 190 h 220"/>
                <a:gd name="T84" fmla="*/ 332 w 384"/>
                <a:gd name="T85" fmla="*/ 190 h 220"/>
                <a:gd name="T86" fmla="*/ 368 w 384"/>
                <a:gd name="T87" fmla="*/ 190 h 220"/>
                <a:gd name="T88" fmla="*/ 368 w 384"/>
                <a:gd name="T89" fmla="*/ 190 h 220"/>
                <a:gd name="T90" fmla="*/ 368 w 384"/>
                <a:gd name="T91" fmla="*/ 20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4" h="220">
                  <a:moveTo>
                    <a:pt x="368" y="174"/>
                  </a:moveTo>
                  <a:cubicBezTo>
                    <a:pt x="353" y="174"/>
                    <a:pt x="353" y="174"/>
                    <a:pt x="353" y="174"/>
                  </a:cubicBezTo>
                  <a:cubicBezTo>
                    <a:pt x="354" y="172"/>
                    <a:pt x="354" y="170"/>
                    <a:pt x="354" y="167"/>
                  </a:cubicBezTo>
                  <a:cubicBezTo>
                    <a:pt x="354" y="22"/>
                    <a:pt x="354" y="22"/>
                    <a:pt x="354" y="22"/>
                  </a:cubicBezTo>
                  <a:cubicBezTo>
                    <a:pt x="354" y="10"/>
                    <a:pt x="344" y="0"/>
                    <a:pt x="332" y="0"/>
                  </a:cubicBezTo>
                  <a:cubicBezTo>
                    <a:pt x="52" y="0"/>
                    <a:pt x="52" y="0"/>
                    <a:pt x="52" y="0"/>
                  </a:cubicBezTo>
                  <a:cubicBezTo>
                    <a:pt x="40" y="0"/>
                    <a:pt x="30" y="10"/>
                    <a:pt x="30" y="22"/>
                  </a:cubicBezTo>
                  <a:cubicBezTo>
                    <a:pt x="30" y="167"/>
                    <a:pt x="30" y="167"/>
                    <a:pt x="30" y="167"/>
                  </a:cubicBezTo>
                  <a:cubicBezTo>
                    <a:pt x="30" y="170"/>
                    <a:pt x="30" y="172"/>
                    <a:pt x="31" y="174"/>
                  </a:cubicBezTo>
                  <a:cubicBezTo>
                    <a:pt x="16" y="174"/>
                    <a:pt x="16" y="174"/>
                    <a:pt x="16" y="174"/>
                  </a:cubicBezTo>
                  <a:cubicBezTo>
                    <a:pt x="7" y="174"/>
                    <a:pt x="0" y="181"/>
                    <a:pt x="0" y="190"/>
                  </a:cubicBezTo>
                  <a:cubicBezTo>
                    <a:pt x="0" y="203"/>
                    <a:pt x="0" y="203"/>
                    <a:pt x="0" y="203"/>
                  </a:cubicBezTo>
                  <a:cubicBezTo>
                    <a:pt x="0" y="212"/>
                    <a:pt x="7" y="220"/>
                    <a:pt x="16" y="220"/>
                  </a:cubicBezTo>
                  <a:cubicBezTo>
                    <a:pt x="368" y="220"/>
                    <a:pt x="368" y="220"/>
                    <a:pt x="368" y="220"/>
                  </a:cubicBezTo>
                  <a:cubicBezTo>
                    <a:pt x="377" y="220"/>
                    <a:pt x="384" y="212"/>
                    <a:pt x="384" y="203"/>
                  </a:cubicBezTo>
                  <a:cubicBezTo>
                    <a:pt x="384" y="190"/>
                    <a:pt x="384" y="190"/>
                    <a:pt x="384" y="190"/>
                  </a:cubicBezTo>
                  <a:cubicBezTo>
                    <a:pt x="384" y="181"/>
                    <a:pt x="377" y="174"/>
                    <a:pt x="368" y="174"/>
                  </a:cubicBezTo>
                  <a:close/>
                  <a:moveTo>
                    <a:pt x="46" y="167"/>
                  </a:moveTo>
                  <a:cubicBezTo>
                    <a:pt x="46" y="22"/>
                    <a:pt x="46" y="22"/>
                    <a:pt x="46" y="22"/>
                  </a:cubicBezTo>
                  <a:cubicBezTo>
                    <a:pt x="46" y="19"/>
                    <a:pt x="49" y="16"/>
                    <a:pt x="52" y="16"/>
                  </a:cubicBezTo>
                  <a:cubicBezTo>
                    <a:pt x="332" y="16"/>
                    <a:pt x="332" y="16"/>
                    <a:pt x="332" y="16"/>
                  </a:cubicBezTo>
                  <a:cubicBezTo>
                    <a:pt x="335" y="16"/>
                    <a:pt x="338" y="19"/>
                    <a:pt x="338" y="22"/>
                  </a:cubicBezTo>
                  <a:cubicBezTo>
                    <a:pt x="338" y="167"/>
                    <a:pt x="338" y="167"/>
                    <a:pt x="338" y="167"/>
                  </a:cubicBezTo>
                  <a:cubicBezTo>
                    <a:pt x="338" y="171"/>
                    <a:pt x="335" y="174"/>
                    <a:pt x="332" y="174"/>
                  </a:cubicBezTo>
                  <a:cubicBezTo>
                    <a:pt x="237" y="174"/>
                    <a:pt x="237" y="174"/>
                    <a:pt x="237" y="174"/>
                  </a:cubicBezTo>
                  <a:cubicBezTo>
                    <a:pt x="149" y="174"/>
                    <a:pt x="149" y="174"/>
                    <a:pt x="149" y="174"/>
                  </a:cubicBezTo>
                  <a:cubicBezTo>
                    <a:pt x="52" y="174"/>
                    <a:pt x="52" y="174"/>
                    <a:pt x="52" y="174"/>
                  </a:cubicBezTo>
                  <a:cubicBezTo>
                    <a:pt x="49" y="174"/>
                    <a:pt x="46" y="171"/>
                    <a:pt x="46" y="167"/>
                  </a:cubicBezTo>
                  <a:close/>
                  <a:moveTo>
                    <a:pt x="16" y="204"/>
                  </a:moveTo>
                  <a:cubicBezTo>
                    <a:pt x="16" y="204"/>
                    <a:pt x="16" y="204"/>
                    <a:pt x="16" y="203"/>
                  </a:cubicBezTo>
                  <a:cubicBezTo>
                    <a:pt x="16" y="190"/>
                    <a:pt x="16" y="190"/>
                    <a:pt x="16" y="190"/>
                  </a:cubicBezTo>
                  <a:cubicBezTo>
                    <a:pt x="16" y="190"/>
                    <a:pt x="16" y="190"/>
                    <a:pt x="16" y="190"/>
                  </a:cubicBezTo>
                  <a:cubicBezTo>
                    <a:pt x="52" y="190"/>
                    <a:pt x="52" y="190"/>
                    <a:pt x="52" y="190"/>
                  </a:cubicBezTo>
                  <a:cubicBezTo>
                    <a:pt x="142" y="190"/>
                    <a:pt x="142" y="190"/>
                    <a:pt x="142" y="190"/>
                  </a:cubicBezTo>
                  <a:cubicBezTo>
                    <a:pt x="149" y="197"/>
                    <a:pt x="149" y="197"/>
                    <a:pt x="149" y="197"/>
                  </a:cubicBezTo>
                  <a:cubicBezTo>
                    <a:pt x="152" y="200"/>
                    <a:pt x="156" y="203"/>
                    <a:pt x="161" y="204"/>
                  </a:cubicBezTo>
                  <a:lnTo>
                    <a:pt x="16" y="204"/>
                  </a:lnTo>
                  <a:close/>
                  <a:moveTo>
                    <a:pt x="368" y="203"/>
                  </a:moveTo>
                  <a:cubicBezTo>
                    <a:pt x="368" y="204"/>
                    <a:pt x="368" y="204"/>
                    <a:pt x="368" y="204"/>
                  </a:cubicBezTo>
                  <a:cubicBezTo>
                    <a:pt x="226" y="204"/>
                    <a:pt x="226" y="204"/>
                    <a:pt x="226" y="204"/>
                  </a:cubicBezTo>
                  <a:cubicBezTo>
                    <a:pt x="231" y="203"/>
                    <a:pt x="235" y="200"/>
                    <a:pt x="238" y="196"/>
                  </a:cubicBezTo>
                  <a:cubicBezTo>
                    <a:pt x="244" y="190"/>
                    <a:pt x="244" y="190"/>
                    <a:pt x="244" y="190"/>
                  </a:cubicBezTo>
                  <a:cubicBezTo>
                    <a:pt x="332" y="190"/>
                    <a:pt x="332" y="190"/>
                    <a:pt x="332" y="190"/>
                  </a:cubicBezTo>
                  <a:cubicBezTo>
                    <a:pt x="368" y="190"/>
                    <a:pt x="368" y="190"/>
                    <a:pt x="368" y="190"/>
                  </a:cubicBezTo>
                  <a:cubicBezTo>
                    <a:pt x="368" y="190"/>
                    <a:pt x="368" y="190"/>
                    <a:pt x="368" y="190"/>
                  </a:cubicBezTo>
                  <a:lnTo>
                    <a:pt x="368" y="20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cxnSp>
        <p:nvCxnSpPr>
          <p:cNvPr id="141" name="Straight Arrow Connector 140">
            <a:extLst>
              <a:ext uri="{FF2B5EF4-FFF2-40B4-BE49-F238E27FC236}">
                <a16:creationId xmlns:a16="http://schemas.microsoft.com/office/drawing/2014/main" id="{A000042C-6ADE-A646-A4B7-FBB10BE3AC06}"/>
              </a:ext>
            </a:extLst>
          </p:cNvPr>
          <p:cNvCxnSpPr>
            <a:cxnSpLocks/>
            <a:stCxn id="125" idx="3"/>
            <a:endCxn id="99" idx="0"/>
          </p:cNvCxnSpPr>
          <p:nvPr/>
        </p:nvCxnSpPr>
        <p:spPr bwMode="gray">
          <a:xfrm flipH="1">
            <a:off x="1780783" y="3636820"/>
            <a:ext cx="1833938" cy="83604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4C7BA112-66FE-3A4D-BD71-B629EE2B9AE4}"/>
              </a:ext>
            </a:extLst>
          </p:cNvPr>
          <p:cNvCxnSpPr>
            <a:stCxn id="125" idx="4"/>
            <a:endCxn id="108" idx="0"/>
          </p:cNvCxnSpPr>
          <p:nvPr/>
        </p:nvCxnSpPr>
        <p:spPr bwMode="gray">
          <a:xfrm flipH="1">
            <a:off x="3842108" y="3770731"/>
            <a:ext cx="95931" cy="702138"/>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BA20B848-7412-CA41-9860-27D38734B9E6}"/>
              </a:ext>
            </a:extLst>
          </p:cNvPr>
          <p:cNvCxnSpPr>
            <a:stCxn id="125" idx="5"/>
            <a:endCxn id="117" idx="0"/>
          </p:cNvCxnSpPr>
          <p:nvPr/>
        </p:nvCxnSpPr>
        <p:spPr bwMode="gray">
          <a:xfrm>
            <a:off x="4261357" y="3636820"/>
            <a:ext cx="1642076" cy="836049"/>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9FCCFF01-08D7-C347-9D9E-4E3A5F1BA0A5}"/>
              </a:ext>
            </a:extLst>
          </p:cNvPr>
          <p:cNvCxnSpPr>
            <a:stCxn id="138" idx="3"/>
            <a:endCxn id="125" idx="0"/>
          </p:cNvCxnSpPr>
          <p:nvPr/>
        </p:nvCxnSpPr>
        <p:spPr bwMode="gray">
          <a:xfrm flipH="1">
            <a:off x="3938039" y="2723308"/>
            <a:ext cx="651402" cy="133023"/>
          </a:xfrm>
          <a:prstGeom prst="straightConnector1">
            <a:avLst/>
          </a:prstGeom>
          <a:ln w="25400">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55E69FF9-23F7-9648-8D56-D7B4ADC11C62}"/>
              </a:ext>
            </a:extLst>
          </p:cNvPr>
          <p:cNvSpPr txBox="1"/>
          <p:nvPr/>
        </p:nvSpPr>
        <p:spPr>
          <a:xfrm>
            <a:off x="4150746" y="1696086"/>
            <a:ext cx="762013" cy="369332"/>
          </a:xfrm>
          <a:prstGeom prst="rect">
            <a:avLst/>
          </a:prstGeom>
        </p:spPr>
        <p:txBody>
          <a:bodyPr wrap="square" lIns="0" tIns="0" rIns="0" bIns="0" rtlCol="0">
            <a:spAutoFit/>
          </a:bodyPr>
          <a:lstStyle/>
          <a:p>
            <a:pPr algn="l">
              <a:spcAft>
                <a:spcPts val="600"/>
              </a:spcAft>
            </a:pPr>
            <a:r>
              <a:rPr lang="en-US" sz="1200"/>
              <a:t>API or GUI Client</a:t>
            </a:r>
          </a:p>
        </p:txBody>
      </p:sp>
      <p:sp>
        <p:nvSpPr>
          <p:cNvPr id="149" name="TextBox 148">
            <a:extLst>
              <a:ext uri="{FF2B5EF4-FFF2-40B4-BE49-F238E27FC236}">
                <a16:creationId xmlns:a16="http://schemas.microsoft.com/office/drawing/2014/main" id="{CB3BDD2A-E3D4-6647-B959-030DC087BED9}"/>
              </a:ext>
            </a:extLst>
          </p:cNvPr>
          <p:cNvSpPr txBox="1"/>
          <p:nvPr/>
        </p:nvSpPr>
        <p:spPr>
          <a:xfrm>
            <a:off x="3585379" y="2577056"/>
            <a:ext cx="604907" cy="184666"/>
          </a:xfrm>
          <a:prstGeom prst="rect">
            <a:avLst/>
          </a:prstGeom>
        </p:spPr>
        <p:txBody>
          <a:bodyPr wrap="square" lIns="0" tIns="0" rIns="0" bIns="0" rtlCol="0">
            <a:spAutoFit/>
          </a:bodyPr>
          <a:lstStyle/>
          <a:p>
            <a:pPr algn="ctr">
              <a:spcAft>
                <a:spcPts val="600"/>
              </a:spcAft>
            </a:pPr>
            <a:r>
              <a:rPr lang="en-US" sz="1200"/>
              <a:t>VIP</a:t>
            </a:r>
          </a:p>
        </p:txBody>
      </p:sp>
      <p:sp>
        <p:nvSpPr>
          <p:cNvPr id="150" name="TextBox 149">
            <a:extLst>
              <a:ext uri="{FF2B5EF4-FFF2-40B4-BE49-F238E27FC236}">
                <a16:creationId xmlns:a16="http://schemas.microsoft.com/office/drawing/2014/main" id="{6C21F67C-E64E-8646-8F90-3C7186C944AB}"/>
              </a:ext>
            </a:extLst>
          </p:cNvPr>
          <p:cNvSpPr txBox="1"/>
          <p:nvPr/>
        </p:nvSpPr>
        <p:spPr>
          <a:xfrm>
            <a:off x="1356878" y="4259134"/>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A</a:t>
            </a:r>
          </a:p>
        </p:txBody>
      </p:sp>
      <p:sp>
        <p:nvSpPr>
          <p:cNvPr id="152" name="TextBox 151">
            <a:extLst>
              <a:ext uri="{FF2B5EF4-FFF2-40B4-BE49-F238E27FC236}">
                <a16:creationId xmlns:a16="http://schemas.microsoft.com/office/drawing/2014/main" id="{6BA96832-A210-594D-8129-AF099F0E04FD}"/>
              </a:ext>
            </a:extLst>
          </p:cNvPr>
          <p:cNvSpPr txBox="1"/>
          <p:nvPr/>
        </p:nvSpPr>
        <p:spPr>
          <a:xfrm>
            <a:off x="3301250" y="4259134"/>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B</a:t>
            </a:r>
          </a:p>
        </p:txBody>
      </p:sp>
      <p:sp>
        <p:nvSpPr>
          <p:cNvPr id="153" name="TextBox 152">
            <a:extLst>
              <a:ext uri="{FF2B5EF4-FFF2-40B4-BE49-F238E27FC236}">
                <a16:creationId xmlns:a16="http://schemas.microsoft.com/office/drawing/2014/main" id="{CE4EC9BC-576D-5B4E-8A68-43430207E59B}"/>
              </a:ext>
            </a:extLst>
          </p:cNvPr>
          <p:cNvSpPr txBox="1"/>
          <p:nvPr/>
        </p:nvSpPr>
        <p:spPr>
          <a:xfrm>
            <a:off x="5822252" y="4261285"/>
            <a:ext cx="503914" cy="184666"/>
          </a:xfrm>
          <a:prstGeom prst="rect">
            <a:avLst/>
          </a:prstGeom>
        </p:spPr>
        <p:txBody>
          <a:bodyPr wrap="square" lIns="0" tIns="0" rIns="0" bIns="0" rtlCol="0">
            <a:spAutoFit/>
          </a:bodyPr>
          <a:lstStyle/>
          <a:p>
            <a:pPr algn="ctr">
              <a:spcAft>
                <a:spcPts val="600"/>
              </a:spcAft>
            </a:pPr>
            <a:r>
              <a:rPr lang="en-US" sz="1200">
                <a:solidFill>
                  <a:schemeClr val="bg1"/>
                </a:solidFill>
              </a:rPr>
              <a:t>IP C</a:t>
            </a:r>
          </a:p>
        </p:txBody>
      </p:sp>
      <p:sp>
        <p:nvSpPr>
          <p:cNvPr id="66" name="TextBox 65">
            <a:extLst>
              <a:ext uri="{FF2B5EF4-FFF2-40B4-BE49-F238E27FC236}">
                <a16:creationId xmlns:a16="http://schemas.microsoft.com/office/drawing/2014/main" id="{97211EBC-566E-5D45-B58B-9394B209CE18}"/>
              </a:ext>
            </a:extLst>
          </p:cNvPr>
          <p:cNvSpPr txBox="1"/>
          <p:nvPr/>
        </p:nvSpPr>
        <p:spPr>
          <a:xfrm>
            <a:off x="1279033" y="3010718"/>
            <a:ext cx="2428850" cy="446276"/>
          </a:xfrm>
          <a:prstGeom prst="rect">
            <a:avLst/>
          </a:prstGeom>
        </p:spPr>
        <p:txBody>
          <a:bodyPr wrap="square" lIns="0" tIns="0" rIns="0" bIns="0" rtlCol="0">
            <a:spAutoFit/>
          </a:bodyPr>
          <a:lstStyle/>
          <a:p>
            <a:pPr algn="ctr">
              <a:spcAft>
                <a:spcPts val="600"/>
              </a:spcAft>
            </a:pPr>
            <a:r>
              <a:rPr lang="en-US" sz="1200"/>
              <a:t>External Load Balancer</a:t>
            </a:r>
          </a:p>
          <a:p>
            <a:pPr algn="ctr">
              <a:spcAft>
                <a:spcPts val="600"/>
              </a:spcAft>
            </a:pPr>
            <a:r>
              <a:rPr lang="en-US" sz="1200"/>
              <a:t>(NSX or Third-Party)</a:t>
            </a:r>
          </a:p>
        </p:txBody>
      </p:sp>
      <p:sp>
        <p:nvSpPr>
          <p:cNvPr id="13" name="TextBox 12">
            <a:extLst>
              <a:ext uri="{FF2B5EF4-FFF2-40B4-BE49-F238E27FC236}">
                <a16:creationId xmlns:a16="http://schemas.microsoft.com/office/drawing/2014/main" id="{41147806-9B8F-624A-AD24-8FECDA6D6622}"/>
              </a:ext>
            </a:extLst>
          </p:cNvPr>
          <p:cNvSpPr txBox="1"/>
          <p:nvPr/>
        </p:nvSpPr>
        <p:spPr>
          <a:xfrm>
            <a:off x="5658967" y="2602497"/>
            <a:ext cx="1876155" cy="1077218"/>
          </a:xfrm>
          <a:prstGeom prst="rect">
            <a:avLst/>
          </a:prstGeom>
        </p:spPr>
        <p:txBody>
          <a:bodyPr wrap="square" lIns="0" tIns="0" rIns="0" bIns="0" rtlCol="0">
            <a:spAutoFit/>
          </a:bodyPr>
          <a:lstStyle/>
          <a:p>
            <a:pPr marL="171450" indent="-171450" algn="l">
              <a:spcAft>
                <a:spcPts val="600"/>
              </a:spcAft>
              <a:buFont typeface="Arial" panose="020B0604020202020204" pitchFamily="34" charset="0"/>
              <a:buChar char="•"/>
            </a:pPr>
            <a:r>
              <a:rPr lang="en-US" sz="1200"/>
              <a:t>All Nodes Active</a:t>
            </a:r>
          </a:p>
          <a:p>
            <a:pPr marL="171450" indent="-171450" algn="l">
              <a:spcAft>
                <a:spcPts val="600"/>
              </a:spcAft>
              <a:buFont typeface="Arial" panose="020B0604020202020204" pitchFamily="34" charset="0"/>
              <a:buChar char="•"/>
            </a:pPr>
            <a:r>
              <a:rPr lang="en-US" sz="1200"/>
              <a:t>VIP Load Balances to Multiple Managers</a:t>
            </a:r>
          </a:p>
          <a:p>
            <a:pPr marL="171450" indent="-171450" algn="l">
              <a:spcAft>
                <a:spcPts val="600"/>
              </a:spcAft>
              <a:buFont typeface="Arial" panose="020B0604020202020204" pitchFamily="34" charset="0"/>
              <a:buChar char="•"/>
            </a:pPr>
            <a:r>
              <a:rPr lang="en-US" sz="1200"/>
              <a:t>Managers can be in different subnets</a:t>
            </a:r>
          </a:p>
        </p:txBody>
      </p:sp>
    </p:spTree>
    <p:extLst>
      <p:ext uri="{BB962C8B-B14F-4D97-AF65-F5344CB8AC3E}">
        <p14:creationId xmlns:p14="http://schemas.microsoft.com/office/powerpoint/2010/main" val="2137735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7B8CC42-A90B-44E9-95B4-A5996E6C4490}"/>
              </a:ext>
            </a:extLst>
          </p:cNvPr>
          <p:cNvSpPr>
            <a:spLocks noGrp="1"/>
          </p:cNvSpPr>
          <p:nvPr>
            <p:ph type="body" sz="quarter" idx="21"/>
          </p:nvPr>
        </p:nvSpPr>
        <p:spPr/>
        <p:txBody>
          <a:bodyPr/>
          <a:lstStyle/>
          <a:p>
            <a:pPr>
              <a:spcBef>
                <a:spcPts val="600"/>
              </a:spcBef>
            </a:pPr>
            <a:r>
              <a:rPr lang="en-US" sz="1200" dirty="0"/>
              <a:t>The manager appliance can be clustered for high-availability &amp; scale-out</a:t>
            </a:r>
          </a:p>
          <a:p>
            <a:pPr>
              <a:spcBef>
                <a:spcPts val="600"/>
              </a:spcBef>
            </a:pPr>
            <a:r>
              <a:rPr lang="en-US" sz="1200" dirty="0"/>
              <a:t>Less management overhead with reduced the number of MP/CCP appliances</a:t>
            </a:r>
          </a:p>
          <a:p>
            <a:pPr>
              <a:spcBef>
                <a:spcPts val="600"/>
              </a:spcBef>
            </a:pPr>
            <a:r>
              <a:rPr lang="en-US" sz="1200" dirty="0"/>
              <a:t>Less resources(memory, CPU and disk) required</a:t>
            </a:r>
          </a:p>
          <a:p>
            <a:pPr>
              <a:spcBef>
                <a:spcPts val="600"/>
              </a:spcBef>
            </a:pPr>
            <a:r>
              <a:rPr lang="en-US" sz="1200" dirty="0"/>
              <a:t>One-time sizing</a:t>
            </a:r>
          </a:p>
          <a:p>
            <a:pPr>
              <a:spcBef>
                <a:spcPts val="600"/>
              </a:spcBef>
            </a:pPr>
            <a:endParaRPr lang="en-US" sz="1200" dirty="0"/>
          </a:p>
        </p:txBody>
      </p:sp>
      <p:sp>
        <p:nvSpPr>
          <p:cNvPr id="6" name="Text Placeholder 5">
            <a:extLst>
              <a:ext uri="{FF2B5EF4-FFF2-40B4-BE49-F238E27FC236}">
                <a16:creationId xmlns:a16="http://schemas.microsoft.com/office/drawing/2014/main" id="{0D02447E-D1B3-44AA-BCB0-22C7EC574D0F}"/>
              </a:ext>
            </a:extLst>
          </p:cNvPr>
          <p:cNvSpPr>
            <a:spLocks noGrp="1"/>
          </p:cNvSpPr>
          <p:nvPr>
            <p:ph type="body" sz="quarter" idx="20"/>
          </p:nvPr>
        </p:nvSpPr>
        <p:spPr/>
        <p:txBody>
          <a:bodyPr/>
          <a:lstStyle/>
          <a:p>
            <a:pPr>
              <a:spcBef>
                <a:spcPts val="600"/>
              </a:spcBef>
            </a:pPr>
            <a:r>
              <a:rPr lang="en-US" sz="1200" dirty="0"/>
              <a:t>Multiple roles merged into a single appliance</a:t>
            </a:r>
          </a:p>
          <a:p>
            <a:pPr>
              <a:spcBef>
                <a:spcPts val="600"/>
              </a:spcBef>
            </a:pPr>
            <a:r>
              <a:rPr lang="en-US" sz="1200" dirty="0"/>
              <a:t>Unified Node API</a:t>
            </a:r>
          </a:p>
          <a:p>
            <a:pPr>
              <a:spcBef>
                <a:spcPts val="600"/>
              </a:spcBef>
            </a:pPr>
            <a:r>
              <a:rPr lang="en-US" sz="1200" dirty="0"/>
              <a:t>Support Bundle</a:t>
            </a:r>
          </a:p>
          <a:p>
            <a:pPr>
              <a:spcBef>
                <a:spcPts val="600"/>
              </a:spcBef>
            </a:pPr>
            <a:endParaRPr lang="en-US" sz="1200" dirty="0"/>
          </a:p>
        </p:txBody>
      </p:sp>
      <p:sp>
        <p:nvSpPr>
          <p:cNvPr id="28" name="Text Placeholder 27">
            <a:extLst>
              <a:ext uri="{FF2B5EF4-FFF2-40B4-BE49-F238E27FC236}">
                <a16:creationId xmlns:a16="http://schemas.microsoft.com/office/drawing/2014/main" id="{39D569DA-020F-0643-83B1-4F4750AE3448}"/>
              </a:ext>
            </a:extLst>
          </p:cNvPr>
          <p:cNvSpPr>
            <a:spLocks noGrp="1"/>
          </p:cNvSpPr>
          <p:nvPr>
            <p:ph type="body" sz="quarter" idx="17"/>
          </p:nvPr>
        </p:nvSpPr>
        <p:spPr/>
        <p:txBody>
          <a:bodyPr/>
          <a:lstStyle/>
          <a:p>
            <a:r>
              <a:rPr lang="en-US" dirty="0"/>
              <a:t>Feature</a:t>
            </a:r>
          </a:p>
        </p:txBody>
      </p:sp>
      <p:sp>
        <p:nvSpPr>
          <p:cNvPr id="34" name="Text Placeholder 33">
            <a:extLst>
              <a:ext uri="{FF2B5EF4-FFF2-40B4-BE49-F238E27FC236}">
                <a16:creationId xmlns:a16="http://schemas.microsoft.com/office/drawing/2014/main" id="{ADAE3385-BE69-C64A-BFD2-ADC4BEDF57F0}"/>
              </a:ext>
            </a:extLst>
          </p:cNvPr>
          <p:cNvSpPr>
            <a:spLocks noGrp="1"/>
          </p:cNvSpPr>
          <p:nvPr>
            <p:ph type="body" sz="quarter" idx="19"/>
          </p:nvPr>
        </p:nvSpPr>
        <p:spPr/>
        <p:txBody>
          <a:bodyPr/>
          <a:lstStyle/>
          <a:p>
            <a:endParaRPr lang="en-US"/>
          </a:p>
        </p:txBody>
      </p:sp>
      <p:sp>
        <p:nvSpPr>
          <p:cNvPr id="3" name="Title 2">
            <a:extLst>
              <a:ext uri="{FF2B5EF4-FFF2-40B4-BE49-F238E27FC236}">
                <a16:creationId xmlns:a16="http://schemas.microsoft.com/office/drawing/2014/main" id="{0FF000BD-8176-7B4C-8D91-CDA050C91941}"/>
              </a:ext>
            </a:extLst>
          </p:cNvPr>
          <p:cNvSpPr>
            <a:spLocks noGrp="1"/>
          </p:cNvSpPr>
          <p:nvPr>
            <p:ph type="title"/>
          </p:nvPr>
        </p:nvSpPr>
        <p:spPr/>
        <p:txBody>
          <a:bodyPr/>
          <a:lstStyle/>
          <a:p>
            <a:r>
              <a:rPr lang="en-US"/>
              <a:t>NSX-T Manager Appliance</a:t>
            </a:r>
          </a:p>
        </p:txBody>
      </p:sp>
      <p:sp>
        <p:nvSpPr>
          <p:cNvPr id="33" name="Subtitle 32">
            <a:extLst>
              <a:ext uri="{FF2B5EF4-FFF2-40B4-BE49-F238E27FC236}">
                <a16:creationId xmlns:a16="http://schemas.microsoft.com/office/drawing/2014/main" id="{714B77F8-9C4D-1E47-A084-D9525E25FFD7}"/>
              </a:ext>
            </a:extLst>
          </p:cNvPr>
          <p:cNvSpPr>
            <a:spLocks noGrp="1"/>
          </p:cNvSpPr>
          <p:nvPr>
            <p:ph type="subTitle" idx="10"/>
          </p:nvPr>
        </p:nvSpPr>
        <p:spPr/>
        <p:txBody>
          <a:bodyPr/>
          <a:lstStyle/>
          <a:p>
            <a:endParaRPr lang="en-US"/>
          </a:p>
        </p:txBody>
      </p:sp>
      <p:graphicFrame>
        <p:nvGraphicFramePr>
          <p:cNvPr id="8" name="Diagram 8">
            <a:extLst>
              <a:ext uri="{FF2B5EF4-FFF2-40B4-BE49-F238E27FC236}">
                <a16:creationId xmlns:a16="http://schemas.microsoft.com/office/drawing/2014/main" id="{76C51D6C-3295-47C4-AF28-B930954DFB18}"/>
              </a:ext>
            </a:extLst>
          </p:cNvPr>
          <p:cNvGraphicFramePr/>
          <p:nvPr/>
        </p:nvGraphicFramePr>
        <p:xfrm>
          <a:off x="1619058" y="2059778"/>
          <a:ext cx="45720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Oval 8">
            <a:extLst>
              <a:ext uri="{FF2B5EF4-FFF2-40B4-BE49-F238E27FC236}">
                <a16:creationId xmlns:a16="http://schemas.microsoft.com/office/drawing/2014/main" id="{94F51DA6-309D-5040-843E-6D2D482F5934}"/>
              </a:ext>
            </a:extLst>
          </p:cNvPr>
          <p:cNvSpPr/>
          <p:nvPr/>
        </p:nvSpPr>
        <p:spPr>
          <a:xfrm>
            <a:off x="1492633" y="1982914"/>
            <a:ext cx="1523524" cy="144645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400" b="1">
                <a:solidFill>
                  <a:schemeClr val="bg1"/>
                </a:solidFill>
              </a:rPr>
              <a:t>Manager</a:t>
            </a:r>
          </a:p>
          <a:p>
            <a:pPr algn="ctr">
              <a:spcAft>
                <a:spcPts val="600"/>
              </a:spcAft>
            </a:pPr>
            <a:r>
              <a:rPr lang="en-US" sz="1400" b="1">
                <a:solidFill>
                  <a:schemeClr val="bg1"/>
                </a:solidFill>
              </a:rPr>
              <a:t>&amp;</a:t>
            </a:r>
          </a:p>
          <a:p>
            <a:pPr algn="ctr">
              <a:spcAft>
                <a:spcPts val="600"/>
              </a:spcAft>
            </a:pPr>
            <a:r>
              <a:rPr lang="en-US" sz="1400" b="1">
                <a:solidFill>
                  <a:schemeClr val="bg1"/>
                </a:solidFill>
              </a:rPr>
              <a:t>Policy</a:t>
            </a:r>
          </a:p>
        </p:txBody>
      </p:sp>
      <p:sp>
        <p:nvSpPr>
          <p:cNvPr id="10" name="Oval 9">
            <a:extLst>
              <a:ext uri="{FF2B5EF4-FFF2-40B4-BE49-F238E27FC236}">
                <a16:creationId xmlns:a16="http://schemas.microsoft.com/office/drawing/2014/main" id="{7F853C98-E45D-684A-AC36-4CA513CE1C8E}"/>
              </a:ext>
            </a:extLst>
          </p:cNvPr>
          <p:cNvSpPr/>
          <p:nvPr/>
        </p:nvSpPr>
        <p:spPr>
          <a:xfrm>
            <a:off x="1492632" y="4270919"/>
            <a:ext cx="1523524" cy="1446459"/>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400" b="1">
                <a:solidFill>
                  <a:schemeClr val="bg1"/>
                </a:solidFill>
              </a:rPr>
              <a:t>Controller</a:t>
            </a:r>
          </a:p>
        </p:txBody>
      </p:sp>
    </p:spTree>
    <p:extLst>
      <p:ext uri="{BB962C8B-B14F-4D97-AF65-F5344CB8AC3E}">
        <p14:creationId xmlns:p14="http://schemas.microsoft.com/office/powerpoint/2010/main" val="2099983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592F9-A2C9-B749-BEFF-C49F428492C5}"/>
              </a:ext>
            </a:extLst>
          </p:cNvPr>
          <p:cNvSpPr>
            <a:spLocks noGrp="1"/>
          </p:cNvSpPr>
          <p:nvPr>
            <p:ph type="title"/>
          </p:nvPr>
        </p:nvSpPr>
        <p:spPr/>
        <p:txBody>
          <a:bodyPr/>
          <a:lstStyle/>
          <a:p>
            <a:r>
              <a:rPr lang="en-US"/>
              <a:t>NSX-T Manager Appliance</a:t>
            </a:r>
          </a:p>
        </p:txBody>
      </p:sp>
      <p:sp>
        <p:nvSpPr>
          <p:cNvPr id="3" name="Subtitle 2">
            <a:extLst>
              <a:ext uri="{FF2B5EF4-FFF2-40B4-BE49-F238E27FC236}">
                <a16:creationId xmlns:a16="http://schemas.microsoft.com/office/drawing/2014/main" id="{ED64E88A-308E-9440-B787-EC0122C338E0}"/>
              </a:ext>
            </a:extLst>
          </p:cNvPr>
          <p:cNvSpPr>
            <a:spLocks noGrp="1"/>
          </p:cNvSpPr>
          <p:nvPr>
            <p:ph type="subTitle" idx="10"/>
          </p:nvPr>
        </p:nvSpPr>
        <p:spPr/>
        <p:txBody>
          <a:bodyPr/>
          <a:lstStyle/>
          <a:p>
            <a:r>
              <a:rPr lang="en-US"/>
              <a:t>NSX-T Manager Appliance Sizing</a:t>
            </a:r>
          </a:p>
        </p:txBody>
      </p:sp>
      <p:graphicFrame>
        <p:nvGraphicFramePr>
          <p:cNvPr id="4" name="Table 3">
            <a:extLst>
              <a:ext uri="{FF2B5EF4-FFF2-40B4-BE49-F238E27FC236}">
                <a16:creationId xmlns:a16="http://schemas.microsoft.com/office/drawing/2014/main" id="{A5FA2090-76C5-A14A-AFFB-E225C0FFE2BF}"/>
              </a:ext>
            </a:extLst>
          </p:cNvPr>
          <p:cNvGraphicFramePr>
            <a:graphicFrameLocks noGrp="1"/>
          </p:cNvGraphicFramePr>
          <p:nvPr/>
        </p:nvGraphicFramePr>
        <p:xfrm>
          <a:off x="495574" y="1186147"/>
          <a:ext cx="10969625" cy="2861310"/>
        </p:xfrm>
        <a:graphic>
          <a:graphicData uri="http://schemas.openxmlformats.org/drawingml/2006/table">
            <a:tbl>
              <a:tblPr/>
              <a:tblGrid>
                <a:gridCol w="1944757">
                  <a:extLst>
                    <a:ext uri="{9D8B030D-6E8A-4147-A177-3AD203B41FA5}">
                      <a16:colId xmlns:a16="http://schemas.microsoft.com/office/drawing/2014/main" val="3186245191"/>
                    </a:ext>
                  </a:extLst>
                </a:gridCol>
                <a:gridCol w="1967947">
                  <a:extLst>
                    <a:ext uri="{9D8B030D-6E8A-4147-A177-3AD203B41FA5}">
                      <a16:colId xmlns:a16="http://schemas.microsoft.com/office/drawing/2014/main" val="1354637276"/>
                    </a:ext>
                  </a:extLst>
                </a:gridCol>
                <a:gridCol w="1699592">
                  <a:extLst>
                    <a:ext uri="{9D8B030D-6E8A-4147-A177-3AD203B41FA5}">
                      <a16:colId xmlns:a16="http://schemas.microsoft.com/office/drawing/2014/main" val="4157528578"/>
                    </a:ext>
                  </a:extLst>
                </a:gridCol>
                <a:gridCol w="1888434">
                  <a:extLst>
                    <a:ext uri="{9D8B030D-6E8A-4147-A177-3AD203B41FA5}">
                      <a16:colId xmlns:a16="http://schemas.microsoft.com/office/drawing/2014/main" val="157778280"/>
                    </a:ext>
                  </a:extLst>
                </a:gridCol>
                <a:gridCol w="3468895">
                  <a:extLst>
                    <a:ext uri="{9D8B030D-6E8A-4147-A177-3AD203B41FA5}">
                      <a16:colId xmlns:a16="http://schemas.microsoft.com/office/drawing/2014/main" val="1102216144"/>
                    </a:ext>
                  </a:extLst>
                </a:gridCol>
              </a:tblGrid>
              <a:tr h="0">
                <a:tc>
                  <a:txBody>
                    <a:bodyPr/>
                    <a:lstStyle/>
                    <a:p>
                      <a:pPr algn="ctr" fontAlgn="t"/>
                      <a:r>
                        <a:rPr lang="en-US" b="1" dirty="0">
                          <a:solidFill>
                            <a:srgbClr val="333333"/>
                          </a:solidFill>
                          <a:effectLst/>
                        </a:rPr>
                        <a:t>Size</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60000"/>
                        <a:lumOff val="40000"/>
                      </a:schemeClr>
                    </a:solidFill>
                  </a:tcPr>
                </a:tc>
                <a:tc>
                  <a:txBody>
                    <a:bodyPr/>
                    <a:lstStyle/>
                    <a:p>
                      <a:pPr algn="ctr" fontAlgn="t"/>
                      <a:r>
                        <a:rPr lang="en-US" b="1">
                          <a:solidFill>
                            <a:srgbClr val="333333"/>
                          </a:solidFill>
                          <a:effectLst/>
                        </a:rPr>
                        <a:t>Memory (GBs)</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60000"/>
                        <a:lumOff val="40000"/>
                      </a:schemeClr>
                    </a:solidFill>
                  </a:tcPr>
                </a:tc>
                <a:tc>
                  <a:txBody>
                    <a:bodyPr/>
                    <a:lstStyle/>
                    <a:p>
                      <a:pPr algn="ctr" fontAlgn="t"/>
                      <a:r>
                        <a:rPr lang="en-US" b="1">
                          <a:solidFill>
                            <a:srgbClr val="333333"/>
                          </a:solidFill>
                          <a:effectLst/>
                        </a:rPr>
                        <a:t>#vCPUs</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60000"/>
                        <a:lumOff val="40000"/>
                      </a:schemeClr>
                    </a:solidFill>
                  </a:tcPr>
                </a:tc>
                <a:tc>
                  <a:txBody>
                    <a:bodyPr/>
                    <a:lstStyle/>
                    <a:p>
                      <a:pPr algn="ctr" fontAlgn="t"/>
                      <a:r>
                        <a:rPr lang="en-US" b="1">
                          <a:solidFill>
                            <a:srgbClr val="333333"/>
                          </a:solidFill>
                          <a:effectLst/>
                        </a:rPr>
                        <a:t>Disk (GBs)</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60000"/>
                        <a:lumOff val="40000"/>
                      </a:schemeClr>
                    </a:solidFill>
                  </a:tcPr>
                </a:tc>
                <a:tc>
                  <a:txBody>
                    <a:bodyPr/>
                    <a:lstStyle/>
                    <a:p>
                      <a:pPr algn="ctr" fontAlgn="t"/>
                      <a:r>
                        <a:rPr lang="en-US" b="1">
                          <a:solidFill>
                            <a:srgbClr val="333333"/>
                          </a:solidFill>
                          <a:effectLst/>
                        </a:rPr>
                        <a:t>Comment</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209915278"/>
                  </a:ext>
                </a:extLst>
              </a:tr>
              <a:tr h="0">
                <a:tc>
                  <a:txBody>
                    <a:bodyPr/>
                    <a:lstStyle/>
                    <a:p>
                      <a:pPr algn="ctr"/>
                      <a:r>
                        <a:rPr lang="en-US"/>
                        <a:t>Extra Small</a:t>
                      </a:r>
                      <a:endParaRPr lang="en-US">
                        <a:effectLst/>
                      </a:endParaRP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8</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2</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200</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Only supported for Cloud Service Manager (NSX Cloud)</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606336951"/>
                  </a:ext>
                </a:extLst>
              </a:tr>
              <a:tr h="0">
                <a:tc>
                  <a:txBody>
                    <a:bodyPr/>
                    <a:lstStyle/>
                    <a:p>
                      <a:pPr algn="ctr" fontAlgn="t"/>
                      <a:r>
                        <a:rPr lang="en-US"/>
                        <a:t>Small</a:t>
                      </a:r>
                      <a:endParaRPr lang="en-US">
                        <a:effectLst/>
                      </a:endParaRP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16</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4</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200</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For Lab and </a:t>
                      </a:r>
                      <a:r>
                        <a:rPr lang="en-US" err="1">
                          <a:effectLst/>
                        </a:rPr>
                        <a:t>PoC</a:t>
                      </a:r>
                      <a:endParaRPr lang="en-US">
                        <a:effectLst/>
                      </a:endParaRP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74859616"/>
                  </a:ext>
                </a:extLst>
              </a:tr>
              <a:tr h="0">
                <a:tc>
                  <a:txBody>
                    <a:bodyPr/>
                    <a:lstStyle/>
                    <a:p>
                      <a:pPr algn="ctr" fontAlgn="t"/>
                      <a:r>
                        <a:rPr lang="en-US">
                          <a:effectLst/>
                        </a:rPr>
                        <a:t>Medium</a:t>
                      </a:r>
                    </a:p>
                    <a:p>
                      <a:pPr algn="ctr" fontAlgn="t"/>
                      <a:r>
                        <a:rPr lang="en-US">
                          <a:effectLst/>
                        </a:rPr>
                        <a:t>(default)</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24</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6</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fontAlgn="t"/>
                      <a:r>
                        <a:rPr lang="en-US">
                          <a:effectLst/>
                        </a:rPr>
                        <a:t>200</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tc>
                  <a:txBody>
                    <a:bodyPr/>
                    <a:lstStyle/>
                    <a:p>
                      <a:pPr algn="ctr"/>
                      <a:r>
                        <a:rPr lang="en-US">
                          <a:solidFill>
                            <a:schemeClr val="tx1"/>
                          </a:solidFill>
                          <a:effectLst/>
                        </a:rPr>
                        <a:t>Default production deployment for </a:t>
                      </a:r>
                      <a:r>
                        <a:rPr lang="en-US">
                          <a:solidFill>
                            <a:schemeClr val="tx1"/>
                          </a:solidFill>
                        </a:rPr>
                        <a:t>up to 64</a:t>
                      </a:r>
                      <a:r>
                        <a:rPr lang="en-US">
                          <a:solidFill>
                            <a:schemeClr val="tx1"/>
                          </a:solidFill>
                          <a:effectLst/>
                        </a:rPr>
                        <a:t> </a:t>
                      </a:r>
                      <a:r>
                        <a:rPr lang="en-US">
                          <a:solidFill>
                            <a:schemeClr val="tx1"/>
                          </a:solidFill>
                        </a:rPr>
                        <a:t>hypervisor hosts</a:t>
                      </a:r>
                      <a:endParaRPr lang="en-US">
                        <a:solidFill>
                          <a:schemeClr val="tx1"/>
                        </a:solidFill>
                        <a:effectLst/>
                      </a:endParaRP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504728098"/>
                  </a:ext>
                </a:extLst>
              </a:tr>
              <a:tr h="0">
                <a:tc>
                  <a:txBody>
                    <a:bodyPr/>
                    <a:lstStyle/>
                    <a:p>
                      <a:pPr algn="ctr" fontAlgn="t"/>
                      <a:r>
                        <a:rPr lang="en-US">
                          <a:effectLst/>
                        </a:rPr>
                        <a:t>Large</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48</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12</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a:effectLst/>
                        </a:rPr>
                        <a:t>200</a:t>
                      </a:r>
                    </a:p>
                  </a:txBody>
                  <a:tcPr marL="95250" marR="95250" marT="66675" marB="66675" anchor="ctr">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tc>
                  <a:txBody>
                    <a:bodyPr/>
                    <a:lstStyle/>
                    <a:p>
                      <a:pPr algn="ctr" fontAlgn="t"/>
                      <a:r>
                        <a:rPr lang="en-US" dirty="0">
                          <a:effectLst/>
                        </a:rPr>
                        <a:t>For production deployment more than 64 hypervisors</a:t>
                      </a:r>
                    </a:p>
                  </a:txBody>
                  <a:tcPr marL="95250" marR="95250" marT="66675" marB="6667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71176229"/>
                  </a:ext>
                </a:extLst>
              </a:tr>
            </a:tbl>
          </a:graphicData>
        </a:graphic>
      </p:graphicFrame>
      <p:sp>
        <p:nvSpPr>
          <p:cNvPr id="5" name="TextBox 4">
            <a:extLst>
              <a:ext uri="{FF2B5EF4-FFF2-40B4-BE49-F238E27FC236}">
                <a16:creationId xmlns:a16="http://schemas.microsoft.com/office/drawing/2014/main" id="{86994BBD-3658-9848-BAB2-1602C4C1EFC1}"/>
              </a:ext>
            </a:extLst>
          </p:cNvPr>
          <p:cNvSpPr txBox="1"/>
          <p:nvPr/>
        </p:nvSpPr>
        <p:spPr>
          <a:xfrm>
            <a:off x="791968" y="4448351"/>
            <a:ext cx="8353168" cy="1723549"/>
          </a:xfrm>
          <a:prstGeom prst="rect">
            <a:avLst/>
          </a:prstGeom>
        </p:spPr>
        <p:txBody>
          <a:bodyPr wrap="square" lIns="0" tIns="0" rIns="0" bIns="0" rtlCol="0" anchor="t">
            <a:spAutoFit/>
          </a:bodyPr>
          <a:lstStyle/>
          <a:p>
            <a:pPr marL="171450" indent="-171450">
              <a:buFont typeface="Arial" panose="020B0604020202020204" pitchFamily="34" charset="0"/>
              <a:buChar char="•"/>
            </a:pPr>
            <a:r>
              <a:rPr lang="en-US" sz="1600">
                <a:solidFill>
                  <a:schemeClr val="bg2">
                    <a:lumMod val="10000"/>
                  </a:schemeClr>
                </a:solidFill>
                <a:cs typeface="Calibri"/>
              </a:rPr>
              <a:t>Resource reservation – Automatic CPU and Memory</a:t>
            </a:r>
          </a:p>
          <a:p>
            <a:pPr marL="171450" indent="-171450">
              <a:buFont typeface="Arial" panose="020B0604020202020204" pitchFamily="34" charset="0"/>
              <a:buChar char="•"/>
            </a:pPr>
            <a:r>
              <a:rPr lang="en-US" sz="1600">
                <a:solidFill>
                  <a:schemeClr val="bg2">
                    <a:lumMod val="10000"/>
                  </a:schemeClr>
                </a:solidFill>
                <a:cs typeface="Calibri"/>
              </a:rPr>
              <a:t>Recommended to be on three different hosts with anti-affinity</a:t>
            </a:r>
          </a:p>
          <a:p>
            <a:pPr marL="171450" indent="-171450">
              <a:buFont typeface="Arial" panose="020B0604020202020204" pitchFamily="34" charset="0"/>
              <a:buChar char="•"/>
            </a:pPr>
            <a:r>
              <a:rPr lang="en-US" sz="1600">
                <a:solidFill>
                  <a:schemeClr val="bg2">
                    <a:lumMod val="10000"/>
                  </a:schemeClr>
                </a:solidFill>
                <a:cs typeface="Calibri"/>
              </a:rPr>
              <a:t>Resilient storage is recommended</a:t>
            </a:r>
          </a:p>
          <a:p>
            <a:pPr marL="171450" indent="-171450">
              <a:buFont typeface="Arial" panose="020B0604020202020204" pitchFamily="34" charset="0"/>
              <a:buChar char="•"/>
            </a:pPr>
            <a:r>
              <a:rPr lang="en-US" sz="1600">
                <a:solidFill>
                  <a:schemeClr val="bg2">
                    <a:lumMod val="10000"/>
                  </a:schemeClr>
                </a:solidFill>
                <a:cs typeface="Calibri"/>
              </a:rPr>
              <a:t>Metro-cluster is not supported</a:t>
            </a:r>
          </a:p>
          <a:p>
            <a:pPr marL="171450" indent="-171450">
              <a:buFont typeface="Arial" panose="020B0604020202020204" pitchFamily="34" charset="0"/>
              <a:buChar char="•"/>
            </a:pPr>
            <a:r>
              <a:rPr lang="en-US" sz="1600">
                <a:solidFill>
                  <a:schemeClr val="bg2">
                    <a:lumMod val="10000"/>
                  </a:schemeClr>
                </a:solidFill>
                <a:cs typeface="Calibri"/>
              </a:rPr>
              <a:t>Maximum latency between nodes and TN is 150 </a:t>
            </a:r>
            <a:r>
              <a:rPr lang="en-US" sz="1600" err="1">
                <a:solidFill>
                  <a:schemeClr val="bg2">
                    <a:lumMod val="10000"/>
                  </a:schemeClr>
                </a:solidFill>
                <a:cs typeface="Calibri"/>
              </a:rPr>
              <a:t>ms</a:t>
            </a:r>
            <a:endParaRPr lang="en-US" sz="1600">
              <a:solidFill>
                <a:schemeClr val="bg2">
                  <a:lumMod val="10000"/>
                </a:schemeClr>
              </a:solidFill>
              <a:cs typeface="Calibri"/>
            </a:endParaRPr>
          </a:p>
          <a:p>
            <a:pPr marL="171450" indent="-171450">
              <a:buFont typeface="Arial" panose="020B0604020202020204" pitchFamily="34" charset="0"/>
              <a:buChar char="•"/>
            </a:pPr>
            <a:r>
              <a:rPr lang="en-US" sz="1600">
                <a:solidFill>
                  <a:schemeClr val="bg2">
                    <a:lumMod val="10000"/>
                  </a:schemeClr>
                </a:solidFill>
                <a:cs typeface="Calibri"/>
              </a:rPr>
              <a:t>Splitting manager node across sites with high latency not supported</a:t>
            </a:r>
          </a:p>
          <a:p>
            <a:pPr marL="171450" indent="-171450" algn="l">
              <a:spcAft>
                <a:spcPts val="600"/>
              </a:spcAft>
              <a:buFont typeface="Arial" panose="020B0604020202020204" pitchFamily="34" charset="0"/>
              <a:buChar char="•"/>
            </a:pPr>
            <a:r>
              <a:rPr lang="en-US" sz="1600">
                <a:solidFill>
                  <a:schemeClr val="bg2">
                    <a:lumMod val="10000"/>
                  </a:schemeClr>
                </a:solidFill>
              </a:rPr>
              <a:t>vSphere </a:t>
            </a:r>
            <a:r>
              <a:rPr lang="en-US" sz="1400">
                <a:solidFill>
                  <a:schemeClr val="bg2">
                    <a:lumMod val="10000"/>
                  </a:schemeClr>
                </a:solidFill>
              </a:rPr>
              <a:t>DRS</a:t>
            </a:r>
            <a:r>
              <a:rPr lang="en-US" sz="1600">
                <a:solidFill>
                  <a:schemeClr val="bg2">
                    <a:lumMod val="10000"/>
                  </a:schemeClr>
                </a:solidFill>
              </a:rPr>
              <a:t> supported</a:t>
            </a:r>
          </a:p>
        </p:txBody>
      </p:sp>
    </p:spTree>
    <p:extLst>
      <p:ext uri="{BB962C8B-B14F-4D97-AF65-F5344CB8AC3E}">
        <p14:creationId xmlns:p14="http://schemas.microsoft.com/office/powerpoint/2010/main" val="188994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A547135-5B55-4DB3-B413-7CA685C7E922}"/>
              </a:ext>
            </a:extLst>
          </p:cNvPr>
          <p:cNvSpPr>
            <a:spLocks noGrp="1"/>
          </p:cNvSpPr>
          <p:nvPr>
            <p:ph type="body" sz="quarter" idx="21"/>
          </p:nvPr>
        </p:nvSpPr>
        <p:spPr/>
        <p:txBody>
          <a:bodyPr/>
          <a:lstStyle/>
          <a:p>
            <a:pPr>
              <a:spcBef>
                <a:spcPts val="600"/>
              </a:spcBef>
            </a:pPr>
            <a:r>
              <a:rPr lang="en-US" sz="1200" dirty="0"/>
              <a:t>Availability of all management services</a:t>
            </a:r>
          </a:p>
          <a:p>
            <a:pPr>
              <a:spcBef>
                <a:spcPts val="600"/>
              </a:spcBef>
            </a:pPr>
            <a:r>
              <a:rPr lang="en-US" sz="1200" dirty="0"/>
              <a:t>Improved install and upgrade</a:t>
            </a:r>
          </a:p>
          <a:p>
            <a:pPr>
              <a:spcBef>
                <a:spcPts val="600"/>
              </a:spcBef>
            </a:pPr>
            <a:r>
              <a:rPr lang="en-US" sz="1200" dirty="0"/>
              <a:t>Easier operations with less systems to monitor and maintain</a:t>
            </a:r>
          </a:p>
        </p:txBody>
      </p:sp>
      <p:sp>
        <p:nvSpPr>
          <p:cNvPr id="6" name="Content Placeholder 5">
            <a:extLst>
              <a:ext uri="{FF2B5EF4-FFF2-40B4-BE49-F238E27FC236}">
                <a16:creationId xmlns:a16="http://schemas.microsoft.com/office/drawing/2014/main" id="{9E79DDAA-F860-4AD4-A40D-84EBA3E2E81F}"/>
              </a:ext>
            </a:extLst>
          </p:cNvPr>
          <p:cNvSpPr>
            <a:spLocks noGrp="1"/>
          </p:cNvSpPr>
          <p:nvPr>
            <p:ph type="body" sz="quarter" idx="20"/>
          </p:nvPr>
        </p:nvSpPr>
        <p:spPr/>
        <p:txBody>
          <a:bodyPr/>
          <a:lstStyle/>
          <a:p>
            <a:pPr>
              <a:spcBef>
                <a:spcPts val="600"/>
              </a:spcBef>
            </a:pPr>
            <a:r>
              <a:rPr lang="en-US" sz="1200" dirty="0"/>
              <a:t>Cluster of three NSX manager nodes</a:t>
            </a:r>
          </a:p>
          <a:p>
            <a:pPr>
              <a:spcBef>
                <a:spcPts val="600"/>
              </a:spcBef>
            </a:pPr>
            <a:r>
              <a:rPr lang="en-US" sz="1200" dirty="0"/>
              <a:t>Management plane, central control plane and policy roles on each node.</a:t>
            </a:r>
          </a:p>
          <a:p>
            <a:pPr>
              <a:spcBef>
                <a:spcPts val="600"/>
              </a:spcBef>
            </a:pPr>
            <a:r>
              <a:rPr lang="en-US" sz="1200" dirty="0"/>
              <a:t>Replicated desired state datastore</a:t>
            </a:r>
          </a:p>
          <a:p>
            <a:pPr>
              <a:spcBef>
                <a:spcPts val="600"/>
              </a:spcBef>
            </a:pPr>
            <a:r>
              <a:rPr lang="en-US" sz="1200" dirty="0"/>
              <a:t>Provides API and GUI clients with multiple endpoints or single VIP for availability</a:t>
            </a:r>
          </a:p>
          <a:p>
            <a:pPr>
              <a:spcBef>
                <a:spcPts val="600"/>
              </a:spcBef>
            </a:pPr>
            <a:endParaRPr lang="en-US" sz="1200" dirty="0"/>
          </a:p>
        </p:txBody>
      </p:sp>
      <p:sp>
        <p:nvSpPr>
          <p:cNvPr id="8" name="Text Placeholder 7">
            <a:extLst>
              <a:ext uri="{FF2B5EF4-FFF2-40B4-BE49-F238E27FC236}">
                <a16:creationId xmlns:a16="http://schemas.microsoft.com/office/drawing/2014/main" id="{5AF8D945-01A1-4CCF-B611-AEC573294E5B}"/>
              </a:ext>
            </a:extLst>
          </p:cNvPr>
          <p:cNvSpPr>
            <a:spLocks noGrp="1"/>
          </p:cNvSpPr>
          <p:nvPr>
            <p:ph type="body" sz="quarter" idx="17"/>
          </p:nvPr>
        </p:nvSpPr>
        <p:spPr/>
        <p:txBody>
          <a:bodyPr/>
          <a:lstStyle/>
          <a:p>
            <a:r>
              <a:rPr lang="en-US"/>
              <a:t>Feature</a:t>
            </a:r>
          </a:p>
        </p:txBody>
      </p:sp>
      <p:sp>
        <p:nvSpPr>
          <p:cNvPr id="10" name="Text Placeholder 9">
            <a:extLst>
              <a:ext uri="{FF2B5EF4-FFF2-40B4-BE49-F238E27FC236}">
                <a16:creationId xmlns:a16="http://schemas.microsoft.com/office/drawing/2014/main" id="{80B26CBC-1FD5-43FF-8FBF-FF5D666407AB}"/>
              </a:ext>
            </a:extLst>
          </p:cNvPr>
          <p:cNvSpPr>
            <a:spLocks noGrp="1"/>
          </p:cNvSpPr>
          <p:nvPr>
            <p:ph type="body" sz="quarter" idx="19"/>
          </p:nvPr>
        </p:nvSpPr>
        <p:spPr/>
        <p:txBody>
          <a:bodyPr/>
          <a:lstStyle/>
          <a:p>
            <a:r>
              <a:rPr lang="en-US"/>
              <a:t>Benefit</a:t>
            </a:r>
          </a:p>
        </p:txBody>
      </p:sp>
      <p:sp>
        <p:nvSpPr>
          <p:cNvPr id="3" name="Title 2">
            <a:extLst>
              <a:ext uri="{FF2B5EF4-FFF2-40B4-BE49-F238E27FC236}">
                <a16:creationId xmlns:a16="http://schemas.microsoft.com/office/drawing/2014/main" id="{567CD349-E8FA-4C59-823E-07107AE434ED}"/>
              </a:ext>
            </a:extLst>
          </p:cNvPr>
          <p:cNvSpPr>
            <a:spLocks noGrp="1"/>
          </p:cNvSpPr>
          <p:nvPr>
            <p:ph type="title"/>
          </p:nvPr>
        </p:nvSpPr>
        <p:spPr/>
        <p:txBody>
          <a:bodyPr/>
          <a:lstStyle/>
          <a:p>
            <a:r>
              <a:rPr lang="en-US"/>
              <a:t>NSX-T Management Cluster</a:t>
            </a:r>
          </a:p>
        </p:txBody>
      </p:sp>
      <p:sp>
        <p:nvSpPr>
          <p:cNvPr id="4" name="Subtitle 3">
            <a:extLst>
              <a:ext uri="{FF2B5EF4-FFF2-40B4-BE49-F238E27FC236}">
                <a16:creationId xmlns:a16="http://schemas.microsoft.com/office/drawing/2014/main" id="{09B6555F-1EAF-4F7A-8578-4612F0A9F50E}"/>
              </a:ext>
            </a:extLst>
          </p:cNvPr>
          <p:cNvSpPr>
            <a:spLocks noGrp="1"/>
          </p:cNvSpPr>
          <p:nvPr>
            <p:ph type="subTitle" idx="10"/>
          </p:nvPr>
        </p:nvSpPr>
        <p:spPr/>
        <p:txBody>
          <a:bodyPr/>
          <a:lstStyle/>
          <a:p>
            <a:r>
              <a:rPr lang="en-US"/>
              <a:t>Merging policy, management, and central control services on a cluster of nodes</a:t>
            </a:r>
          </a:p>
        </p:txBody>
      </p:sp>
      <p:grpSp>
        <p:nvGrpSpPr>
          <p:cNvPr id="7" name="Group 6">
            <a:extLst>
              <a:ext uri="{FF2B5EF4-FFF2-40B4-BE49-F238E27FC236}">
                <a16:creationId xmlns:a16="http://schemas.microsoft.com/office/drawing/2014/main" id="{F7F78169-78BF-3648-B5EC-B2698E9EBD69}"/>
              </a:ext>
            </a:extLst>
          </p:cNvPr>
          <p:cNvGrpSpPr/>
          <p:nvPr/>
        </p:nvGrpSpPr>
        <p:grpSpPr>
          <a:xfrm>
            <a:off x="826635" y="2719155"/>
            <a:ext cx="2014542" cy="1628749"/>
            <a:chOff x="955342" y="3677417"/>
            <a:chExt cx="2014542" cy="1628749"/>
          </a:xfrm>
        </p:grpSpPr>
        <p:sp>
          <p:nvSpPr>
            <p:cNvPr id="99" name="Rounded Rectangle 10">
              <a:extLst>
                <a:ext uri="{FF2B5EF4-FFF2-40B4-BE49-F238E27FC236}">
                  <a16:creationId xmlns:a16="http://schemas.microsoft.com/office/drawing/2014/main" id="{EB116136-4E02-6C46-959C-614763B34F19}"/>
                </a:ext>
              </a:extLst>
            </p:cNvPr>
            <p:cNvSpPr/>
            <p:nvPr/>
          </p:nvSpPr>
          <p:spPr bwMode="auto">
            <a:xfrm>
              <a:off x="1036585" y="4232438"/>
              <a:ext cx="1852058" cy="266700"/>
            </a:xfrm>
            <a:prstGeom prst="roundRect">
              <a:avLst>
                <a:gd name="adj" fmla="val 16552"/>
              </a:avLst>
            </a:prstGeom>
            <a:gradFill>
              <a:gsLst>
                <a:gs pos="0">
                  <a:srgbClr val="037BB1"/>
                </a:gs>
                <a:gs pos="83000">
                  <a:srgbClr val="0383BD">
                    <a:alpha val="64000"/>
                  </a:srgbClr>
                </a:gs>
              </a:gsLst>
            </a:gradFill>
            <a:ln w="12700">
              <a:solidFill>
                <a:schemeClr val="accent1">
                  <a:lumMod val="75000"/>
                </a:schemeClr>
              </a:solidFill>
              <a:headEnd type="none" w="med" len="med"/>
              <a:tailEnd type="none" w="med" len="med"/>
            </a:ln>
            <a:effectLst/>
            <a:scene3d>
              <a:camera prst="orthographicFront"/>
              <a:lightRig rig="threePt" dir="t"/>
            </a:scene3d>
            <a:sp3d>
              <a:bevelT w="31750" h="6350"/>
            </a:sp3d>
          </p:spPr>
          <p:style>
            <a:lnRef idx="1">
              <a:schemeClr val="accent4"/>
            </a:lnRef>
            <a:fillRef idx="3">
              <a:schemeClr val="accent4"/>
            </a:fillRef>
            <a:effectRef idx="2">
              <a:schemeClr val="accent4"/>
            </a:effectRef>
            <a:fontRef idx="minor">
              <a:schemeClr val="lt1"/>
            </a:fontRef>
          </p:style>
          <p:txBody>
            <a:bodyPr bIns="91440" anchor="b" anchorCtr="1"/>
            <a:lstStyle/>
            <a:p>
              <a:pPr algn="ctr" fontAlgn="auto">
                <a:spcBef>
                  <a:spcPts val="0"/>
                </a:spcBef>
                <a:spcAft>
                  <a:spcPts val="0"/>
                </a:spcAft>
                <a:defRPr/>
              </a:pPr>
              <a:r>
                <a:rPr lang="en-US" b="1" baseline="-25000">
                  <a:solidFill>
                    <a:srgbClr val="FFFFFF"/>
                  </a:solidFill>
                  <a:latin typeface="Arial"/>
                  <a:ea typeface="ＭＳ Ｐゴシック"/>
                </a:rPr>
                <a:t>Manager Appliance</a:t>
              </a:r>
              <a:endParaRPr lang="en-US" sz="1800" b="1" baseline="-25000">
                <a:solidFill>
                  <a:srgbClr val="FFFFFF"/>
                </a:solidFill>
                <a:latin typeface="Arial"/>
                <a:ea typeface="ＭＳ Ｐゴシック"/>
              </a:endParaRPr>
            </a:p>
          </p:txBody>
        </p:sp>
        <p:pic>
          <p:nvPicPr>
            <p:cNvPr id="100" name="Picture 4" descr="ICON_VirtTriangle_flat_Q408.png">
              <a:extLst>
                <a:ext uri="{FF2B5EF4-FFF2-40B4-BE49-F238E27FC236}">
                  <a16:creationId xmlns:a16="http://schemas.microsoft.com/office/drawing/2014/main" id="{F5743F12-937B-B340-8910-893EF89FCA1D}"/>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955342" y="4552857"/>
              <a:ext cx="2014542" cy="274638"/>
            </a:xfrm>
            <a:prstGeom prst="rect">
              <a:avLst/>
            </a:prstGeom>
            <a:noFill/>
            <a:ln>
              <a:noFill/>
            </a:ln>
            <a:extLst>
              <a:ext uri="{909E8E84-426E-40dd-AFC4-6F175D3DCCD1}">
                <a14:hiddenFill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a:solidFill>
                    <a:srgbClr val="FFFFFF"/>
                  </a:solidFill>
                </a14:hiddenFill>
              </a:ext>
              <a:ext uri="{91240B29-F687-4f45-9708-019B960494DF}">
                <a14:hiddenLine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w="9525">
                  <a:solidFill>
                    <a:srgbClr val="000000"/>
                  </a:solidFill>
                  <a:miter lim="800000"/>
                  <a:headEnd/>
                  <a:tailEnd/>
                </a14:hiddenLine>
              </a:ext>
            </a:extLst>
          </p:spPr>
        </p:pic>
        <p:pic>
          <p:nvPicPr>
            <p:cNvPr id="101" name="Picture 8" descr="ICON_Server_flat_Q408.png">
              <a:extLst>
                <a:ext uri="{FF2B5EF4-FFF2-40B4-BE49-F238E27FC236}">
                  <a16:creationId xmlns:a16="http://schemas.microsoft.com/office/drawing/2014/main" id="{1FCF89F2-9ACB-194E-AEEB-4E0D68E6773C}"/>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341951" y="4824320"/>
              <a:ext cx="1241326" cy="219456"/>
            </a:xfrm>
            <a:prstGeom prst="rect">
              <a:avLst/>
            </a:prstGeom>
            <a:noFill/>
            <a:ln>
              <a:noFill/>
            </a:ln>
            <a:extLst>
              <a:ext uri="{909E8E84-426E-40dd-AFC4-6F175D3DCCD1}">
                <a14:hiddenFill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a:solidFill>
                    <a:srgbClr val="FFFFFF"/>
                  </a:solidFill>
                </a14:hiddenFill>
              </a:ext>
              <a:ext uri="{91240B29-F687-4f45-9708-019B960494DF}">
                <a14:hiddenLine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w="9525">
                  <a:solidFill>
                    <a:srgbClr val="000000"/>
                  </a:solidFill>
                  <a:miter lim="800000"/>
                  <a:headEnd/>
                  <a:tailEnd/>
                </a14:hiddenLine>
              </a:ext>
            </a:extLst>
          </p:spPr>
        </p:pic>
        <p:sp>
          <p:nvSpPr>
            <p:cNvPr id="102" name="TextBox 101">
              <a:extLst>
                <a:ext uri="{FF2B5EF4-FFF2-40B4-BE49-F238E27FC236}">
                  <a16:creationId xmlns:a16="http://schemas.microsoft.com/office/drawing/2014/main" id="{AF8B95A7-3850-D54B-807D-82B81B5CDB7D}"/>
                </a:ext>
              </a:extLst>
            </p:cNvPr>
            <p:cNvSpPr txBox="1"/>
            <p:nvPr/>
          </p:nvSpPr>
          <p:spPr>
            <a:xfrm>
              <a:off x="1410529" y="5044556"/>
              <a:ext cx="1104170" cy="261610"/>
            </a:xfrm>
            <a:prstGeom prst="rect">
              <a:avLst/>
            </a:prstGeom>
            <a:noFill/>
          </p:spPr>
          <p:txBody>
            <a:bodyPr wrap="square" rtlCol="0">
              <a:spAutoFit/>
            </a:bodyPr>
            <a:lstStyle/>
            <a:p>
              <a:pPr algn="ctr" fontAlgn="auto">
                <a:spcBef>
                  <a:spcPts val="0"/>
                </a:spcBef>
                <a:spcAft>
                  <a:spcPts val="0"/>
                </a:spcAft>
              </a:pPr>
              <a:r>
                <a:rPr lang="en-US" sz="1100" b="1">
                  <a:solidFill>
                    <a:srgbClr val="333333"/>
                  </a:solidFill>
                  <a:latin typeface="Arial"/>
                  <a:ea typeface="ＭＳ Ｐゴシック"/>
                </a:rPr>
                <a:t>Host 1</a:t>
              </a:r>
            </a:p>
          </p:txBody>
        </p:sp>
        <p:pic>
          <p:nvPicPr>
            <p:cNvPr id="109" name="Picture 108">
              <a:extLst>
                <a:ext uri="{FF2B5EF4-FFF2-40B4-BE49-F238E27FC236}">
                  <a16:creationId xmlns:a16="http://schemas.microsoft.com/office/drawing/2014/main" id="{199EA494-2C80-9A49-B65B-6158258615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618147" y="3758452"/>
              <a:ext cx="472363" cy="354365"/>
            </a:xfrm>
            <a:prstGeom prst="rect">
              <a:avLst/>
            </a:prstGeom>
          </p:spPr>
        </p:pic>
        <p:pic>
          <p:nvPicPr>
            <p:cNvPr id="112" name="NSX Management Plane Node">
              <a:extLst>
                <a:ext uri="{FF2B5EF4-FFF2-40B4-BE49-F238E27FC236}">
                  <a16:creationId xmlns:a16="http://schemas.microsoft.com/office/drawing/2014/main" id="{3BD091CC-FFC2-7D45-A819-C96342A1EC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63240" y="3719651"/>
              <a:ext cx="531388" cy="457200"/>
            </a:xfrm>
            <a:prstGeom prst="rect">
              <a:avLst/>
            </a:prstGeom>
          </p:spPr>
        </p:pic>
        <p:grpSp>
          <p:nvGrpSpPr>
            <p:cNvPr id="134" name="Group 133">
              <a:extLst>
                <a:ext uri="{FF2B5EF4-FFF2-40B4-BE49-F238E27FC236}">
                  <a16:creationId xmlns:a16="http://schemas.microsoft.com/office/drawing/2014/main" id="{F0172391-CE6D-DE4F-9C3A-F14746CAE126}"/>
                </a:ext>
              </a:extLst>
            </p:cNvPr>
            <p:cNvGrpSpPr>
              <a:grpSpLocks noChangeAspect="1"/>
            </p:cNvGrpSpPr>
            <p:nvPr/>
          </p:nvGrpSpPr>
          <p:grpSpPr>
            <a:xfrm>
              <a:off x="2245282" y="3677417"/>
              <a:ext cx="457200" cy="457200"/>
              <a:chOff x="5181600" y="4114800"/>
              <a:chExt cx="1828959" cy="1828959"/>
            </a:xfrm>
          </p:grpSpPr>
          <p:sp>
            <p:nvSpPr>
              <p:cNvPr id="135" name="Oval 134">
                <a:extLst>
                  <a:ext uri="{FF2B5EF4-FFF2-40B4-BE49-F238E27FC236}">
                    <a16:creationId xmlns:a16="http://schemas.microsoft.com/office/drawing/2014/main" id="{A426A0F1-C7C1-7E46-9559-921D68C9E3FF}"/>
                  </a:ext>
                </a:extLst>
              </p:cNvPr>
              <p:cNvSpPr/>
              <p:nvPr/>
            </p:nvSpPr>
            <p:spPr>
              <a:xfrm>
                <a:off x="5181600" y="4114800"/>
                <a:ext cx="1828959" cy="1828959"/>
              </a:xfrm>
              <a:prstGeom prst="ellipse">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6" name="Freeform 78">
                <a:extLst>
                  <a:ext uri="{FF2B5EF4-FFF2-40B4-BE49-F238E27FC236}">
                    <a16:creationId xmlns:a16="http://schemas.microsoft.com/office/drawing/2014/main" id="{8B1ADBBF-BEF7-3947-9187-1AF2B0A73C94}"/>
                  </a:ext>
                </a:extLst>
              </p:cNvPr>
              <p:cNvSpPr>
                <a:spLocks noChangeAspect="1" noEditPoints="1"/>
              </p:cNvSpPr>
              <p:nvPr/>
            </p:nvSpPr>
            <p:spPr bwMode="auto">
              <a:xfrm>
                <a:off x="5687799" y="4481195"/>
                <a:ext cx="816561" cy="1096167"/>
              </a:xfrm>
              <a:custGeom>
                <a:avLst/>
                <a:gdLst>
                  <a:gd name="T0" fmla="*/ 143 w 286"/>
                  <a:gd name="T1" fmla="*/ 0 h 384"/>
                  <a:gd name="T2" fmla="*/ 0 w 286"/>
                  <a:gd name="T3" fmla="*/ 43 h 384"/>
                  <a:gd name="T4" fmla="*/ 0 w 286"/>
                  <a:gd name="T5" fmla="*/ 341 h 384"/>
                  <a:gd name="T6" fmla="*/ 143 w 286"/>
                  <a:gd name="T7" fmla="*/ 384 h 384"/>
                  <a:gd name="T8" fmla="*/ 286 w 286"/>
                  <a:gd name="T9" fmla="*/ 341 h 384"/>
                  <a:gd name="T10" fmla="*/ 286 w 286"/>
                  <a:gd name="T11" fmla="*/ 43 h 384"/>
                  <a:gd name="T12" fmla="*/ 143 w 286"/>
                  <a:gd name="T13" fmla="*/ 0 h 384"/>
                  <a:gd name="T14" fmla="*/ 143 w 286"/>
                  <a:gd name="T15" fmla="*/ 16 h 384"/>
                  <a:gd name="T16" fmla="*/ 270 w 286"/>
                  <a:gd name="T17" fmla="*/ 43 h 384"/>
                  <a:gd name="T18" fmla="*/ 143 w 286"/>
                  <a:gd name="T19" fmla="*/ 69 h 384"/>
                  <a:gd name="T20" fmla="*/ 16 w 286"/>
                  <a:gd name="T21" fmla="*/ 43 h 384"/>
                  <a:gd name="T22" fmla="*/ 143 w 286"/>
                  <a:gd name="T23" fmla="*/ 16 h 384"/>
                  <a:gd name="T24" fmla="*/ 270 w 286"/>
                  <a:gd name="T25" fmla="*/ 341 h 384"/>
                  <a:gd name="T26" fmla="*/ 143 w 286"/>
                  <a:gd name="T27" fmla="*/ 368 h 384"/>
                  <a:gd name="T28" fmla="*/ 16 w 286"/>
                  <a:gd name="T29" fmla="*/ 341 h 384"/>
                  <a:gd name="T30" fmla="*/ 16 w 286"/>
                  <a:gd name="T31" fmla="*/ 263 h 384"/>
                  <a:gd name="T32" fmla="*/ 144 w 286"/>
                  <a:gd name="T33" fmla="*/ 285 h 384"/>
                  <a:gd name="T34" fmla="*/ 270 w 286"/>
                  <a:gd name="T35" fmla="*/ 262 h 384"/>
                  <a:gd name="T36" fmla="*/ 270 w 286"/>
                  <a:gd name="T37" fmla="*/ 341 h 384"/>
                  <a:gd name="T38" fmla="*/ 270 w 286"/>
                  <a:gd name="T39" fmla="*/ 243 h 384"/>
                  <a:gd name="T40" fmla="*/ 144 w 286"/>
                  <a:gd name="T41" fmla="*/ 269 h 384"/>
                  <a:gd name="T42" fmla="*/ 16 w 286"/>
                  <a:gd name="T43" fmla="*/ 242 h 384"/>
                  <a:gd name="T44" fmla="*/ 16 w 286"/>
                  <a:gd name="T45" fmla="*/ 163 h 384"/>
                  <a:gd name="T46" fmla="*/ 143 w 286"/>
                  <a:gd name="T47" fmla="*/ 185 h 384"/>
                  <a:gd name="T48" fmla="*/ 270 w 286"/>
                  <a:gd name="T49" fmla="*/ 163 h 384"/>
                  <a:gd name="T50" fmla="*/ 270 w 286"/>
                  <a:gd name="T51" fmla="*/ 243 h 384"/>
                  <a:gd name="T52" fmla="*/ 143 w 286"/>
                  <a:gd name="T53" fmla="*/ 169 h 384"/>
                  <a:gd name="T54" fmla="*/ 16 w 286"/>
                  <a:gd name="T55" fmla="*/ 142 h 384"/>
                  <a:gd name="T56" fmla="*/ 16 w 286"/>
                  <a:gd name="T57" fmla="*/ 64 h 384"/>
                  <a:gd name="T58" fmla="*/ 143 w 286"/>
                  <a:gd name="T59" fmla="*/ 85 h 384"/>
                  <a:gd name="T60" fmla="*/ 270 w 286"/>
                  <a:gd name="T61" fmla="*/ 64 h 384"/>
                  <a:gd name="T62" fmla="*/ 270 w 286"/>
                  <a:gd name="T63" fmla="*/ 142 h 384"/>
                  <a:gd name="T64" fmla="*/ 143 w 286"/>
                  <a:gd name="T65" fmla="*/ 169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384">
                    <a:moveTo>
                      <a:pt x="143" y="0"/>
                    </a:moveTo>
                    <a:cubicBezTo>
                      <a:pt x="74" y="0"/>
                      <a:pt x="0" y="13"/>
                      <a:pt x="0" y="43"/>
                    </a:cubicBezTo>
                    <a:cubicBezTo>
                      <a:pt x="0" y="341"/>
                      <a:pt x="0" y="341"/>
                      <a:pt x="0" y="341"/>
                    </a:cubicBezTo>
                    <a:cubicBezTo>
                      <a:pt x="0" y="371"/>
                      <a:pt x="74" y="384"/>
                      <a:pt x="143" y="384"/>
                    </a:cubicBezTo>
                    <a:cubicBezTo>
                      <a:pt x="212" y="384"/>
                      <a:pt x="286" y="371"/>
                      <a:pt x="286" y="341"/>
                    </a:cubicBezTo>
                    <a:cubicBezTo>
                      <a:pt x="286" y="43"/>
                      <a:pt x="286" y="43"/>
                      <a:pt x="286" y="43"/>
                    </a:cubicBezTo>
                    <a:cubicBezTo>
                      <a:pt x="286" y="13"/>
                      <a:pt x="212" y="0"/>
                      <a:pt x="143" y="0"/>
                    </a:cubicBezTo>
                    <a:close/>
                    <a:moveTo>
                      <a:pt x="143" y="16"/>
                    </a:moveTo>
                    <a:cubicBezTo>
                      <a:pt x="227" y="16"/>
                      <a:pt x="270" y="35"/>
                      <a:pt x="270" y="43"/>
                    </a:cubicBezTo>
                    <a:cubicBezTo>
                      <a:pt x="270" y="51"/>
                      <a:pt x="227" y="69"/>
                      <a:pt x="143" y="69"/>
                    </a:cubicBezTo>
                    <a:cubicBezTo>
                      <a:pt x="59" y="69"/>
                      <a:pt x="16" y="51"/>
                      <a:pt x="16" y="43"/>
                    </a:cubicBezTo>
                    <a:cubicBezTo>
                      <a:pt x="16" y="35"/>
                      <a:pt x="59" y="16"/>
                      <a:pt x="143" y="16"/>
                    </a:cubicBezTo>
                    <a:close/>
                    <a:moveTo>
                      <a:pt x="270" y="341"/>
                    </a:moveTo>
                    <a:cubicBezTo>
                      <a:pt x="270" y="351"/>
                      <a:pt x="225" y="368"/>
                      <a:pt x="143" y="368"/>
                    </a:cubicBezTo>
                    <a:cubicBezTo>
                      <a:pt x="61" y="368"/>
                      <a:pt x="16" y="351"/>
                      <a:pt x="16" y="341"/>
                    </a:cubicBezTo>
                    <a:cubicBezTo>
                      <a:pt x="16" y="263"/>
                      <a:pt x="16" y="263"/>
                      <a:pt x="16" y="263"/>
                    </a:cubicBezTo>
                    <a:cubicBezTo>
                      <a:pt x="42" y="278"/>
                      <a:pt x="94" y="285"/>
                      <a:pt x="144" y="285"/>
                    </a:cubicBezTo>
                    <a:cubicBezTo>
                      <a:pt x="196" y="285"/>
                      <a:pt x="244" y="276"/>
                      <a:pt x="270" y="262"/>
                    </a:cubicBezTo>
                    <a:lnTo>
                      <a:pt x="270" y="341"/>
                    </a:lnTo>
                    <a:close/>
                    <a:moveTo>
                      <a:pt x="270" y="243"/>
                    </a:moveTo>
                    <a:cubicBezTo>
                      <a:pt x="254" y="256"/>
                      <a:pt x="204" y="269"/>
                      <a:pt x="144" y="269"/>
                    </a:cubicBezTo>
                    <a:cubicBezTo>
                      <a:pt x="60" y="269"/>
                      <a:pt x="16" y="250"/>
                      <a:pt x="16" y="242"/>
                    </a:cubicBezTo>
                    <a:cubicBezTo>
                      <a:pt x="16" y="163"/>
                      <a:pt x="16" y="163"/>
                      <a:pt x="16" y="163"/>
                    </a:cubicBezTo>
                    <a:cubicBezTo>
                      <a:pt x="42" y="178"/>
                      <a:pt x="94" y="185"/>
                      <a:pt x="143" y="185"/>
                    </a:cubicBezTo>
                    <a:cubicBezTo>
                      <a:pt x="192" y="185"/>
                      <a:pt x="244" y="178"/>
                      <a:pt x="270" y="163"/>
                    </a:cubicBezTo>
                    <a:lnTo>
                      <a:pt x="270" y="243"/>
                    </a:lnTo>
                    <a:close/>
                    <a:moveTo>
                      <a:pt x="143" y="169"/>
                    </a:moveTo>
                    <a:cubicBezTo>
                      <a:pt x="61" y="169"/>
                      <a:pt x="16" y="151"/>
                      <a:pt x="16" y="142"/>
                    </a:cubicBezTo>
                    <a:cubicBezTo>
                      <a:pt x="16" y="64"/>
                      <a:pt x="16" y="64"/>
                      <a:pt x="16" y="64"/>
                    </a:cubicBezTo>
                    <a:cubicBezTo>
                      <a:pt x="42" y="79"/>
                      <a:pt x="94" y="85"/>
                      <a:pt x="143" y="85"/>
                    </a:cubicBezTo>
                    <a:cubicBezTo>
                      <a:pt x="192" y="85"/>
                      <a:pt x="244" y="79"/>
                      <a:pt x="270" y="64"/>
                    </a:cubicBezTo>
                    <a:cubicBezTo>
                      <a:pt x="270" y="142"/>
                      <a:pt x="270" y="142"/>
                      <a:pt x="270" y="142"/>
                    </a:cubicBezTo>
                    <a:cubicBezTo>
                      <a:pt x="270" y="151"/>
                      <a:pt x="225" y="169"/>
                      <a:pt x="143" y="1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7" name="Group 16">
            <a:extLst>
              <a:ext uri="{FF2B5EF4-FFF2-40B4-BE49-F238E27FC236}">
                <a16:creationId xmlns:a16="http://schemas.microsoft.com/office/drawing/2014/main" id="{30990B4C-8EB7-2D49-B415-A7798DF95079}"/>
              </a:ext>
            </a:extLst>
          </p:cNvPr>
          <p:cNvGrpSpPr/>
          <p:nvPr/>
        </p:nvGrpSpPr>
        <p:grpSpPr>
          <a:xfrm>
            <a:off x="5317165" y="2669155"/>
            <a:ext cx="2014542" cy="1643052"/>
            <a:chOff x="5075286" y="3665389"/>
            <a:chExt cx="2014542" cy="1643052"/>
          </a:xfrm>
        </p:grpSpPr>
        <p:sp>
          <p:nvSpPr>
            <p:cNvPr id="128" name="Rounded Rectangle 10">
              <a:extLst>
                <a:ext uri="{FF2B5EF4-FFF2-40B4-BE49-F238E27FC236}">
                  <a16:creationId xmlns:a16="http://schemas.microsoft.com/office/drawing/2014/main" id="{2A7686F0-FC21-2541-BCC7-E05AF4C603F5}"/>
                </a:ext>
              </a:extLst>
            </p:cNvPr>
            <p:cNvSpPr/>
            <p:nvPr/>
          </p:nvSpPr>
          <p:spPr bwMode="auto">
            <a:xfrm>
              <a:off x="5156529" y="4234713"/>
              <a:ext cx="1852058" cy="266700"/>
            </a:xfrm>
            <a:prstGeom prst="roundRect">
              <a:avLst>
                <a:gd name="adj" fmla="val 16552"/>
              </a:avLst>
            </a:prstGeom>
            <a:gradFill>
              <a:gsLst>
                <a:gs pos="0">
                  <a:srgbClr val="037BB1"/>
                </a:gs>
                <a:gs pos="83000">
                  <a:srgbClr val="0383BD">
                    <a:alpha val="64000"/>
                  </a:srgbClr>
                </a:gs>
              </a:gsLst>
            </a:gradFill>
            <a:ln w="12700">
              <a:solidFill>
                <a:schemeClr val="accent1">
                  <a:lumMod val="75000"/>
                </a:schemeClr>
              </a:solidFill>
              <a:headEnd type="none" w="med" len="med"/>
              <a:tailEnd type="none" w="med" len="med"/>
            </a:ln>
            <a:effectLst/>
            <a:scene3d>
              <a:camera prst="orthographicFront"/>
              <a:lightRig rig="threePt" dir="t"/>
            </a:scene3d>
            <a:sp3d>
              <a:bevelT w="31750" h="6350"/>
            </a:sp3d>
          </p:spPr>
          <p:style>
            <a:lnRef idx="1">
              <a:schemeClr val="accent4"/>
            </a:lnRef>
            <a:fillRef idx="3">
              <a:schemeClr val="accent4"/>
            </a:fillRef>
            <a:effectRef idx="2">
              <a:schemeClr val="accent4"/>
            </a:effectRef>
            <a:fontRef idx="minor">
              <a:schemeClr val="lt1"/>
            </a:fontRef>
          </p:style>
          <p:txBody>
            <a:bodyPr bIns="91440" anchor="b" anchorCtr="1"/>
            <a:lstStyle/>
            <a:p>
              <a:pPr algn="ctr" fontAlgn="auto">
                <a:spcBef>
                  <a:spcPts val="0"/>
                </a:spcBef>
                <a:spcAft>
                  <a:spcPts val="0"/>
                </a:spcAft>
                <a:defRPr/>
              </a:pPr>
              <a:r>
                <a:rPr lang="en-US" b="1" baseline="-25000">
                  <a:solidFill>
                    <a:srgbClr val="FFFFFF"/>
                  </a:solidFill>
                  <a:latin typeface="Arial"/>
                  <a:ea typeface="ＭＳ Ｐゴシック"/>
                </a:rPr>
                <a:t>Manager Appliance</a:t>
              </a:r>
              <a:endParaRPr lang="en-US" sz="1800" b="1" baseline="-25000">
                <a:solidFill>
                  <a:srgbClr val="FFFFFF"/>
                </a:solidFill>
                <a:latin typeface="Arial"/>
                <a:ea typeface="ＭＳ Ｐゴシック"/>
              </a:endParaRPr>
            </a:p>
          </p:txBody>
        </p:sp>
        <p:pic>
          <p:nvPicPr>
            <p:cNvPr id="129" name="Picture 4" descr="ICON_VirtTriangle_flat_Q408.png">
              <a:extLst>
                <a:ext uri="{FF2B5EF4-FFF2-40B4-BE49-F238E27FC236}">
                  <a16:creationId xmlns:a16="http://schemas.microsoft.com/office/drawing/2014/main" id="{92BD9A2A-40F6-644C-8AD7-462C634AEEE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75286" y="4555132"/>
              <a:ext cx="2014542" cy="274638"/>
            </a:xfrm>
            <a:prstGeom prst="rect">
              <a:avLst/>
            </a:prstGeom>
            <a:noFill/>
            <a:ln>
              <a:noFill/>
            </a:ln>
            <a:extLst>
              <a:ext uri="{909E8E84-426E-40dd-AFC4-6F175D3DCCD1}">
                <a14:hiddenFill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a:solidFill>
                    <a:srgbClr val="FFFFFF"/>
                  </a:solidFill>
                </a14:hiddenFill>
              </a:ext>
              <a:ext uri="{91240B29-F687-4f45-9708-019B960494DF}">
                <a14:hiddenLine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w="9525">
                  <a:solidFill>
                    <a:srgbClr val="000000"/>
                  </a:solidFill>
                  <a:miter lim="800000"/>
                  <a:headEnd/>
                  <a:tailEnd/>
                </a14:hiddenLine>
              </a:ext>
            </a:extLst>
          </p:spPr>
        </p:pic>
        <p:pic>
          <p:nvPicPr>
            <p:cNvPr id="130" name="Picture 8" descr="ICON_Server_flat_Q408.png">
              <a:extLst>
                <a:ext uri="{FF2B5EF4-FFF2-40B4-BE49-F238E27FC236}">
                  <a16:creationId xmlns:a16="http://schemas.microsoft.com/office/drawing/2014/main" id="{B6FE820E-74B5-A745-B82F-1B13419B6B57}"/>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461895" y="4826595"/>
              <a:ext cx="1241326" cy="219456"/>
            </a:xfrm>
            <a:prstGeom prst="rect">
              <a:avLst/>
            </a:prstGeom>
            <a:noFill/>
            <a:ln>
              <a:noFill/>
            </a:ln>
            <a:extLst>
              <a:ext uri="{909E8E84-426E-40dd-AFC4-6F175D3DCCD1}">
                <a14:hiddenFill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a:solidFill>
                    <a:srgbClr val="FFFFFF"/>
                  </a:solidFill>
                </a14:hiddenFill>
              </a:ext>
              <a:ext uri="{91240B29-F687-4f45-9708-019B960494DF}">
                <a14:hiddenLine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w="9525">
                  <a:solidFill>
                    <a:srgbClr val="000000"/>
                  </a:solidFill>
                  <a:miter lim="800000"/>
                  <a:headEnd/>
                  <a:tailEnd/>
                </a14:hiddenLine>
              </a:ext>
            </a:extLst>
          </p:spPr>
        </p:pic>
        <p:sp>
          <p:nvSpPr>
            <p:cNvPr id="131" name="TextBox 130">
              <a:extLst>
                <a:ext uri="{FF2B5EF4-FFF2-40B4-BE49-F238E27FC236}">
                  <a16:creationId xmlns:a16="http://schemas.microsoft.com/office/drawing/2014/main" id="{1908A0D7-EE8B-694E-AD9F-F65CAC99BB90}"/>
                </a:ext>
              </a:extLst>
            </p:cNvPr>
            <p:cNvSpPr txBox="1"/>
            <p:nvPr/>
          </p:nvSpPr>
          <p:spPr>
            <a:xfrm>
              <a:off x="5530473" y="5046831"/>
              <a:ext cx="1104170" cy="261610"/>
            </a:xfrm>
            <a:prstGeom prst="rect">
              <a:avLst/>
            </a:prstGeom>
            <a:noFill/>
          </p:spPr>
          <p:txBody>
            <a:bodyPr wrap="square" rtlCol="0">
              <a:spAutoFit/>
            </a:bodyPr>
            <a:lstStyle/>
            <a:p>
              <a:pPr algn="ctr" fontAlgn="auto">
                <a:spcBef>
                  <a:spcPts val="0"/>
                </a:spcBef>
                <a:spcAft>
                  <a:spcPts val="0"/>
                </a:spcAft>
              </a:pPr>
              <a:r>
                <a:rPr lang="en-US" sz="1100" b="1">
                  <a:solidFill>
                    <a:srgbClr val="333333"/>
                  </a:solidFill>
                  <a:latin typeface="Arial"/>
                  <a:ea typeface="ＭＳ Ｐゴシック"/>
                </a:rPr>
                <a:t>Host 2</a:t>
              </a:r>
            </a:p>
          </p:txBody>
        </p:sp>
        <p:pic>
          <p:nvPicPr>
            <p:cNvPr id="132" name="Picture 131">
              <a:extLst>
                <a:ext uri="{FF2B5EF4-FFF2-40B4-BE49-F238E27FC236}">
                  <a16:creationId xmlns:a16="http://schemas.microsoft.com/office/drawing/2014/main" id="{7ADBBFC1-46A7-284C-8C66-495A741F241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793881" y="3747629"/>
              <a:ext cx="472363" cy="354365"/>
            </a:xfrm>
            <a:prstGeom prst="rect">
              <a:avLst/>
            </a:prstGeom>
          </p:spPr>
        </p:pic>
        <p:pic>
          <p:nvPicPr>
            <p:cNvPr id="133" name="NSX Management Plane Node">
              <a:extLst>
                <a:ext uri="{FF2B5EF4-FFF2-40B4-BE49-F238E27FC236}">
                  <a16:creationId xmlns:a16="http://schemas.microsoft.com/office/drawing/2014/main" id="{D4768F04-51F2-F542-931B-478C0FA5D91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196201" y="3736508"/>
              <a:ext cx="531388" cy="457200"/>
            </a:xfrm>
            <a:prstGeom prst="rect">
              <a:avLst/>
            </a:prstGeom>
          </p:spPr>
        </p:pic>
        <p:grpSp>
          <p:nvGrpSpPr>
            <p:cNvPr id="141" name="Group 140">
              <a:extLst>
                <a:ext uri="{FF2B5EF4-FFF2-40B4-BE49-F238E27FC236}">
                  <a16:creationId xmlns:a16="http://schemas.microsoft.com/office/drawing/2014/main" id="{D3CF0E56-A4AE-E34B-8F00-1E2781911370}"/>
                </a:ext>
              </a:extLst>
            </p:cNvPr>
            <p:cNvGrpSpPr>
              <a:grpSpLocks noChangeAspect="1"/>
            </p:cNvGrpSpPr>
            <p:nvPr/>
          </p:nvGrpSpPr>
          <p:grpSpPr>
            <a:xfrm>
              <a:off x="6443712" y="3665389"/>
              <a:ext cx="457200" cy="457200"/>
              <a:chOff x="5181600" y="4114800"/>
              <a:chExt cx="1828959" cy="1828959"/>
            </a:xfrm>
          </p:grpSpPr>
          <p:sp>
            <p:nvSpPr>
              <p:cNvPr id="143" name="Oval 142">
                <a:extLst>
                  <a:ext uri="{FF2B5EF4-FFF2-40B4-BE49-F238E27FC236}">
                    <a16:creationId xmlns:a16="http://schemas.microsoft.com/office/drawing/2014/main" id="{E8226E87-E57A-B24F-8603-E252D6F2062F}"/>
                  </a:ext>
                </a:extLst>
              </p:cNvPr>
              <p:cNvSpPr/>
              <p:nvPr/>
            </p:nvSpPr>
            <p:spPr>
              <a:xfrm>
                <a:off x="5181600" y="4114800"/>
                <a:ext cx="1828959" cy="1828959"/>
              </a:xfrm>
              <a:prstGeom prst="ellipse">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5" name="Freeform 78">
                <a:extLst>
                  <a:ext uri="{FF2B5EF4-FFF2-40B4-BE49-F238E27FC236}">
                    <a16:creationId xmlns:a16="http://schemas.microsoft.com/office/drawing/2014/main" id="{7E24520D-6166-9443-84F4-A63D03E19541}"/>
                  </a:ext>
                </a:extLst>
              </p:cNvPr>
              <p:cNvSpPr>
                <a:spLocks noChangeAspect="1" noEditPoints="1"/>
              </p:cNvSpPr>
              <p:nvPr/>
            </p:nvSpPr>
            <p:spPr bwMode="auto">
              <a:xfrm>
                <a:off x="5687799" y="4481195"/>
                <a:ext cx="816561" cy="1096167"/>
              </a:xfrm>
              <a:custGeom>
                <a:avLst/>
                <a:gdLst>
                  <a:gd name="T0" fmla="*/ 143 w 286"/>
                  <a:gd name="T1" fmla="*/ 0 h 384"/>
                  <a:gd name="T2" fmla="*/ 0 w 286"/>
                  <a:gd name="T3" fmla="*/ 43 h 384"/>
                  <a:gd name="T4" fmla="*/ 0 w 286"/>
                  <a:gd name="T5" fmla="*/ 341 h 384"/>
                  <a:gd name="T6" fmla="*/ 143 w 286"/>
                  <a:gd name="T7" fmla="*/ 384 h 384"/>
                  <a:gd name="T8" fmla="*/ 286 w 286"/>
                  <a:gd name="T9" fmla="*/ 341 h 384"/>
                  <a:gd name="T10" fmla="*/ 286 w 286"/>
                  <a:gd name="T11" fmla="*/ 43 h 384"/>
                  <a:gd name="T12" fmla="*/ 143 w 286"/>
                  <a:gd name="T13" fmla="*/ 0 h 384"/>
                  <a:gd name="T14" fmla="*/ 143 w 286"/>
                  <a:gd name="T15" fmla="*/ 16 h 384"/>
                  <a:gd name="T16" fmla="*/ 270 w 286"/>
                  <a:gd name="T17" fmla="*/ 43 h 384"/>
                  <a:gd name="T18" fmla="*/ 143 w 286"/>
                  <a:gd name="T19" fmla="*/ 69 h 384"/>
                  <a:gd name="T20" fmla="*/ 16 w 286"/>
                  <a:gd name="T21" fmla="*/ 43 h 384"/>
                  <a:gd name="T22" fmla="*/ 143 w 286"/>
                  <a:gd name="T23" fmla="*/ 16 h 384"/>
                  <a:gd name="T24" fmla="*/ 270 w 286"/>
                  <a:gd name="T25" fmla="*/ 341 h 384"/>
                  <a:gd name="T26" fmla="*/ 143 w 286"/>
                  <a:gd name="T27" fmla="*/ 368 h 384"/>
                  <a:gd name="T28" fmla="*/ 16 w 286"/>
                  <a:gd name="T29" fmla="*/ 341 h 384"/>
                  <a:gd name="T30" fmla="*/ 16 w 286"/>
                  <a:gd name="T31" fmla="*/ 263 h 384"/>
                  <a:gd name="T32" fmla="*/ 144 w 286"/>
                  <a:gd name="T33" fmla="*/ 285 h 384"/>
                  <a:gd name="T34" fmla="*/ 270 w 286"/>
                  <a:gd name="T35" fmla="*/ 262 h 384"/>
                  <a:gd name="T36" fmla="*/ 270 w 286"/>
                  <a:gd name="T37" fmla="*/ 341 h 384"/>
                  <a:gd name="T38" fmla="*/ 270 w 286"/>
                  <a:gd name="T39" fmla="*/ 243 h 384"/>
                  <a:gd name="T40" fmla="*/ 144 w 286"/>
                  <a:gd name="T41" fmla="*/ 269 h 384"/>
                  <a:gd name="T42" fmla="*/ 16 w 286"/>
                  <a:gd name="T43" fmla="*/ 242 h 384"/>
                  <a:gd name="T44" fmla="*/ 16 w 286"/>
                  <a:gd name="T45" fmla="*/ 163 h 384"/>
                  <a:gd name="T46" fmla="*/ 143 w 286"/>
                  <a:gd name="T47" fmla="*/ 185 h 384"/>
                  <a:gd name="T48" fmla="*/ 270 w 286"/>
                  <a:gd name="T49" fmla="*/ 163 h 384"/>
                  <a:gd name="T50" fmla="*/ 270 w 286"/>
                  <a:gd name="T51" fmla="*/ 243 h 384"/>
                  <a:gd name="T52" fmla="*/ 143 w 286"/>
                  <a:gd name="T53" fmla="*/ 169 h 384"/>
                  <a:gd name="T54" fmla="*/ 16 w 286"/>
                  <a:gd name="T55" fmla="*/ 142 h 384"/>
                  <a:gd name="T56" fmla="*/ 16 w 286"/>
                  <a:gd name="T57" fmla="*/ 64 h 384"/>
                  <a:gd name="T58" fmla="*/ 143 w 286"/>
                  <a:gd name="T59" fmla="*/ 85 h 384"/>
                  <a:gd name="T60" fmla="*/ 270 w 286"/>
                  <a:gd name="T61" fmla="*/ 64 h 384"/>
                  <a:gd name="T62" fmla="*/ 270 w 286"/>
                  <a:gd name="T63" fmla="*/ 142 h 384"/>
                  <a:gd name="T64" fmla="*/ 143 w 286"/>
                  <a:gd name="T65" fmla="*/ 169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384">
                    <a:moveTo>
                      <a:pt x="143" y="0"/>
                    </a:moveTo>
                    <a:cubicBezTo>
                      <a:pt x="74" y="0"/>
                      <a:pt x="0" y="13"/>
                      <a:pt x="0" y="43"/>
                    </a:cubicBezTo>
                    <a:cubicBezTo>
                      <a:pt x="0" y="341"/>
                      <a:pt x="0" y="341"/>
                      <a:pt x="0" y="341"/>
                    </a:cubicBezTo>
                    <a:cubicBezTo>
                      <a:pt x="0" y="371"/>
                      <a:pt x="74" y="384"/>
                      <a:pt x="143" y="384"/>
                    </a:cubicBezTo>
                    <a:cubicBezTo>
                      <a:pt x="212" y="384"/>
                      <a:pt x="286" y="371"/>
                      <a:pt x="286" y="341"/>
                    </a:cubicBezTo>
                    <a:cubicBezTo>
                      <a:pt x="286" y="43"/>
                      <a:pt x="286" y="43"/>
                      <a:pt x="286" y="43"/>
                    </a:cubicBezTo>
                    <a:cubicBezTo>
                      <a:pt x="286" y="13"/>
                      <a:pt x="212" y="0"/>
                      <a:pt x="143" y="0"/>
                    </a:cubicBezTo>
                    <a:close/>
                    <a:moveTo>
                      <a:pt x="143" y="16"/>
                    </a:moveTo>
                    <a:cubicBezTo>
                      <a:pt x="227" y="16"/>
                      <a:pt x="270" y="35"/>
                      <a:pt x="270" y="43"/>
                    </a:cubicBezTo>
                    <a:cubicBezTo>
                      <a:pt x="270" y="51"/>
                      <a:pt x="227" y="69"/>
                      <a:pt x="143" y="69"/>
                    </a:cubicBezTo>
                    <a:cubicBezTo>
                      <a:pt x="59" y="69"/>
                      <a:pt x="16" y="51"/>
                      <a:pt x="16" y="43"/>
                    </a:cubicBezTo>
                    <a:cubicBezTo>
                      <a:pt x="16" y="35"/>
                      <a:pt x="59" y="16"/>
                      <a:pt x="143" y="16"/>
                    </a:cubicBezTo>
                    <a:close/>
                    <a:moveTo>
                      <a:pt x="270" y="341"/>
                    </a:moveTo>
                    <a:cubicBezTo>
                      <a:pt x="270" y="351"/>
                      <a:pt x="225" y="368"/>
                      <a:pt x="143" y="368"/>
                    </a:cubicBezTo>
                    <a:cubicBezTo>
                      <a:pt x="61" y="368"/>
                      <a:pt x="16" y="351"/>
                      <a:pt x="16" y="341"/>
                    </a:cubicBezTo>
                    <a:cubicBezTo>
                      <a:pt x="16" y="263"/>
                      <a:pt x="16" y="263"/>
                      <a:pt x="16" y="263"/>
                    </a:cubicBezTo>
                    <a:cubicBezTo>
                      <a:pt x="42" y="278"/>
                      <a:pt x="94" y="285"/>
                      <a:pt x="144" y="285"/>
                    </a:cubicBezTo>
                    <a:cubicBezTo>
                      <a:pt x="196" y="285"/>
                      <a:pt x="244" y="276"/>
                      <a:pt x="270" y="262"/>
                    </a:cubicBezTo>
                    <a:lnTo>
                      <a:pt x="270" y="341"/>
                    </a:lnTo>
                    <a:close/>
                    <a:moveTo>
                      <a:pt x="270" y="243"/>
                    </a:moveTo>
                    <a:cubicBezTo>
                      <a:pt x="254" y="256"/>
                      <a:pt x="204" y="269"/>
                      <a:pt x="144" y="269"/>
                    </a:cubicBezTo>
                    <a:cubicBezTo>
                      <a:pt x="60" y="269"/>
                      <a:pt x="16" y="250"/>
                      <a:pt x="16" y="242"/>
                    </a:cubicBezTo>
                    <a:cubicBezTo>
                      <a:pt x="16" y="163"/>
                      <a:pt x="16" y="163"/>
                      <a:pt x="16" y="163"/>
                    </a:cubicBezTo>
                    <a:cubicBezTo>
                      <a:pt x="42" y="178"/>
                      <a:pt x="94" y="185"/>
                      <a:pt x="143" y="185"/>
                    </a:cubicBezTo>
                    <a:cubicBezTo>
                      <a:pt x="192" y="185"/>
                      <a:pt x="244" y="178"/>
                      <a:pt x="270" y="163"/>
                    </a:cubicBezTo>
                    <a:lnTo>
                      <a:pt x="270" y="243"/>
                    </a:lnTo>
                    <a:close/>
                    <a:moveTo>
                      <a:pt x="143" y="169"/>
                    </a:moveTo>
                    <a:cubicBezTo>
                      <a:pt x="61" y="169"/>
                      <a:pt x="16" y="151"/>
                      <a:pt x="16" y="142"/>
                    </a:cubicBezTo>
                    <a:cubicBezTo>
                      <a:pt x="16" y="64"/>
                      <a:pt x="16" y="64"/>
                      <a:pt x="16" y="64"/>
                    </a:cubicBezTo>
                    <a:cubicBezTo>
                      <a:pt x="42" y="79"/>
                      <a:pt x="94" y="85"/>
                      <a:pt x="143" y="85"/>
                    </a:cubicBezTo>
                    <a:cubicBezTo>
                      <a:pt x="192" y="85"/>
                      <a:pt x="244" y="79"/>
                      <a:pt x="270" y="64"/>
                    </a:cubicBezTo>
                    <a:cubicBezTo>
                      <a:pt x="270" y="142"/>
                      <a:pt x="270" y="142"/>
                      <a:pt x="270" y="142"/>
                    </a:cubicBezTo>
                    <a:cubicBezTo>
                      <a:pt x="270" y="151"/>
                      <a:pt x="225" y="169"/>
                      <a:pt x="143" y="1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1" name="Group 10">
            <a:extLst>
              <a:ext uri="{FF2B5EF4-FFF2-40B4-BE49-F238E27FC236}">
                <a16:creationId xmlns:a16="http://schemas.microsoft.com/office/drawing/2014/main" id="{C393D969-3F87-9C48-9061-B22DFEDB9BC8}"/>
              </a:ext>
            </a:extLst>
          </p:cNvPr>
          <p:cNvGrpSpPr/>
          <p:nvPr/>
        </p:nvGrpSpPr>
        <p:grpSpPr>
          <a:xfrm>
            <a:off x="3061184" y="4083607"/>
            <a:ext cx="2014542" cy="1640777"/>
            <a:chOff x="3039494" y="3665389"/>
            <a:chExt cx="2014542" cy="1640777"/>
          </a:xfrm>
        </p:grpSpPr>
        <p:sp>
          <p:nvSpPr>
            <p:cNvPr id="103" name="Rounded Rectangle 10">
              <a:extLst>
                <a:ext uri="{FF2B5EF4-FFF2-40B4-BE49-F238E27FC236}">
                  <a16:creationId xmlns:a16="http://schemas.microsoft.com/office/drawing/2014/main" id="{E53A2235-AC92-4E46-B263-29DE81302789}"/>
                </a:ext>
              </a:extLst>
            </p:cNvPr>
            <p:cNvSpPr/>
            <p:nvPr/>
          </p:nvSpPr>
          <p:spPr bwMode="auto">
            <a:xfrm>
              <a:off x="3120737" y="4232438"/>
              <a:ext cx="1852058" cy="266700"/>
            </a:xfrm>
            <a:prstGeom prst="roundRect">
              <a:avLst>
                <a:gd name="adj" fmla="val 16552"/>
              </a:avLst>
            </a:prstGeom>
            <a:gradFill>
              <a:gsLst>
                <a:gs pos="0">
                  <a:srgbClr val="037BB1"/>
                </a:gs>
                <a:gs pos="83000">
                  <a:srgbClr val="0383BD">
                    <a:alpha val="64000"/>
                  </a:srgbClr>
                </a:gs>
              </a:gsLst>
            </a:gradFill>
            <a:ln w="12700">
              <a:solidFill>
                <a:schemeClr val="accent1">
                  <a:lumMod val="75000"/>
                </a:schemeClr>
              </a:solidFill>
              <a:headEnd type="none" w="med" len="med"/>
              <a:tailEnd type="none" w="med" len="med"/>
            </a:ln>
            <a:effectLst/>
            <a:scene3d>
              <a:camera prst="orthographicFront"/>
              <a:lightRig rig="threePt" dir="t"/>
            </a:scene3d>
            <a:sp3d>
              <a:bevelT w="31750" h="6350"/>
            </a:sp3d>
          </p:spPr>
          <p:style>
            <a:lnRef idx="1">
              <a:schemeClr val="accent4"/>
            </a:lnRef>
            <a:fillRef idx="3">
              <a:schemeClr val="accent4"/>
            </a:fillRef>
            <a:effectRef idx="2">
              <a:schemeClr val="accent4"/>
            </a:effectRef>
            <a:fontRef idx="minor">
              <a:schemeClr val="lt1"/>
            </a:fontRef>
          </p:style>
          <p:txBody>
            <a:bodyPr bIns="91440" anchor="b" anchorCtr="1"/>
            <a:lstStyle/>
            <a:p>
              <a:pPr algn="ctr" fontAlgn="auto">
                <a:spcBef>
                  <a:spcPts val="0"/>
                </a:spcBef>
                <a:spcAft>
                  <a:spcPts val="0"/>
                </a:spcAft>
                <a:defRPr/>
              </a:pPr>
              <a:r>
                <a:rPr lang="en-US" b="1" baseline="-25000">
                  <a:solidFill>
                    <a:srgbClr val="FFFFFF"/>
                  </a:solidFill>
                  <a:latin typeface="Arial"/>
                  <a:ea typeface="ＭＳ Ｐゴシック"/>
                </a:rPr>
                <a:t>Manager Appliance</a:t>
              </a:r>
              <a:endParaRPr lang="en-US" sz="1800" b="1" baseline="-25000">
                <a:solidFill>
                  <a:srgbClr val="FFFFFF"/>
                </a:solidFill>
                <a:latin typeface="Arial"/>
                <a:ea typeface="ＭＳ Ｐゴシック"/>
              </a:endParaRPr>
            </a:p>
          </p:txBody>
        </p:sp>
        <p:pic>
          <p:nvPicPr>
            <p:cNvPr id="104" name="Picture 4" descr="ICON_VirtTriangle_flat_Q408.png">
              <a:extLst>
                <a:ext uri="{FF2B5EF4-FFF2-40B4-BE49-F238E27FC236}">
                  <a16:creationId xmlns:a16="http://schemas.microsoft.com/office/drawing/2014/main" id="{29F0EE52-1916-9948-813B-77B9FFA71EFB}"/>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3039494" y="4552857"/>
              <a:ext cx="2014542" cy="274638"/>
            </a:xfrm>
            <a:prstGeom prst="rect">
              <a:avLst/>
            </a:prstGeom>
            <a:noFill/>
            <a:ln>
              <a:noFill/>
            </a:ln>
            <a:extLst>
              <a:ext uri="{909E8E84-426E-40dd-AFC4-6F175D3DCCD1}">
                <a14:hiddenFill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a:solidFill>
                    <a:srgbClr val="FFFFFF"/>
                  </a:solidFill>
                </a14:hiddenFill>
              </a:ext>
              <a:ext uri="{91240B29-F687-4f45-9708-019B960494DF}">
                <a14:hiddenLine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w="9525">
                  <a:solidFill>
                    <a:srgbClr val="000000"/>
                  </a:solidFill>
                  <a:miter lim="800000"/>
                  <a:headEnd/>
                  <a:tailEnd/>
                </a14:hiddenLine>
              </a:ext>
            </a:extLst>
          </p:spPr>
        </p:pic>
        <p:pic>
          <p:nvPicPr>
            <p:cNvPr id="105" name="Picture 8" descr="ICON_Server_flat_Q408.png">
              <a:extLst>
                <a:ext uri="{FF2B5EF4-FFF2-40B4-BE49-F238E27FC236}">
                  <a16:creationId xmlns:a16="http://schemas.microsoft.com/office/drawing/2014/main" id="{F4143A7F-B4D8-0441-9B43-3E1743076DA9}"/>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426103" y="4824320"/>
              <a:ext cx="1241326" cy="219456"/>
            </a:xfrm>
            <a:prstGeom prst="rect">
              <a:avLst/>
            </a:prstGeom>
            <a:noFill/>
            <a:ln>
              <a:noFill/>
            </a:ln>
            <a:extLst>
              <a:ext uri="{909E8E84-426E-40dd-AFC4-6F175D3DCCD1}">
                <a14:hiddenFill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a:solidFill>
                    <a:srgbClr val="FFFFFF"/>
                  </a:solidFill>
                </a14:hiddenFill>
              </a:ext>
              <a:ext uri="{91240B29-F687-4f45-9708-019B960494DF}">
                <a14:hiddenLine xmlns="" xmlns:p184="http://schemas.microsoft.com/office/powerpoint/2018/4/main" xmlns:p1710="http://schemas.microsoft.com/office/powerpoint/2017/10/main" xmlns:p16="http://schemas.microsoft.com/office/powerpoint/2015/main" xmlns:p159="http://schemas.microsoft.com/office/powerpoint/2015/09/main" xmlns:lc="http://schemas.openxmlformats.org/drawingml/2006/lockedCanvas" xmlns:comp="http://schemas.openxmlformats.org/drawingml/2006/compatibility" xmlns:p173="http://schemas.microsoft.com/office/powerpoint/2017/3/main" xmlns:psuz="http://schemas.microsoft.com/office/powerpoint/2016/summaryzoom" xmlns:pslz="http://schemas.microsoft.com/office/powerpoint/2016/slidezoom" xmlns:psez="http://schemas.microsoft.com/office/powerpoint/2016/sectionzoom" xmlns:p1510="http://schemas.microsoft.com/office/powerpoint/2015/10/main" xmlns:p13cmd="http://schemas.microsoft.com/office/powerpoint/2013/main/command" xmlns:a13cmd="http://schemas.microsoft.com/office/drawing/2013/main/command" xmlns:p166="http://schemas.microsoft.com/office/powerpoint/2016/6/main" xmlns:p15="http://schemas.microsoft.com/office/powerpoint/2012/main" xmlns:a14="http://schemas.microsoft.com/office/drawing/2010/main" xmlns:p14="http://schemas.microsoft.com/office/powerpoint/2010/main" xmlns:xdr="http://schemas.openxmlformats.org/drawingml/2006/spreadsheetDrawing" xmlns:wp14="http://schemas.microsoft.com/office/word/2010/wordprocessingDrawing" xmlns:wp="http://schemas.openxmlformats.org/drawingml/2006/wordprocessingDrawing" xmlns:pic="http://schemas.openxmlformats.org/drawingml/2006/picture" xmlns:dgm="http://schemas.openxmlformats.org/drawingml/2006/diagram" xmlns:cdr="http://schemas.openxmlformats.org/drawingml/2006/chartDrawing" xmlns:c="http://schemas.openxmlformats.org/drawingml/2006/chart" xmlns:mc="http://schemas.openxmlformats.org/markup-compatibility/2006" w="9525">
                  <a:solidFill>
                    <a:srgbClr val="000000"/>
                  </a:solidFill>
                  <a:miter lim="800000"/>
                  <a:headEnd/>
                  <a:tailEnd/>
                </a14:hiddenLine>
              </a:ext>
            </a:extLst>
          </p:spPr>
        </p:pic>
        <p:sp>
          <p:nvSpPr>
            <p:cNvPr id="106" name="TextBox 105">
              <a:extLst>
                <a:ext uri="{FF2B5EF4-FFF2-40B4-BE49-F238E27FC236}">
                  <a16:creationId xmlns:a16="http://schemas.microsoft.com/office/drawing/2014/main" id="{EEC3283E-1633-1D4A-A75C-C389ECA07E4B}"/>
                </a:ext>
              </a:extLst>
            </p:cNvPr>
            <p:cNvSpPr txBox="1"/>
            <p:nvPr/>
          </p:nvSpPr>
          <p:spPr>
            <a:xfrm>
              <a:off x="3494681" y="5044556"/>
              <a:ext cx="1104170" cy="261610"/>
            </a:xfrm>
            <a:prstGeom prst="rect">
              <a:avLst/>
            </a:prstGeom>
            <a:noFill/>
          </p:spPr>
          <p:txBody>
            <a:bodyPr wrap="square" rtlCol="0">
              <a:spAutoFit/>
            </a:bodyPr>
            <a:lstStyle/>
            <a:p>
              <a:pPr algn="ctr" fontAlgn="auto">
                <a:spcBef>
                  <a:spcPts val="0"/>
                </a:spcBef>
                <a:spcAft>
                  <a:spcPts val="0"/>
                </a:spcAft>
              </a:pPr>
              <a:r>
                <a:rPr lang="en-US" sz="1100" b="1">
                  <a:solidFill>
                    <a:srgbClr val="333333"/>
                  </a:solidFill>
                  <a:latin typeface="Arial"/>
                  <a:ea typeface="ＭＳ Ｐゴシック"/>
                </a:rPr>
                <a:t>Host 3</a:t>
              </a:r>
            </a:p>
          </p:txBody>
        </p:sp>
        <p:pic>
          <p:nvPicPr>
            <p:cNvPr id="111" name="Picture 110">
              <a:extLst>
                <a:ext uri="{FF2B5EF4-FFF2-40B4-BE49-F238E27FC236}">
                  <a16:creationId xmlns:a16="http://schemas.microsoft.com/office/drawing/2014/main" id="{7964386C-CFDB-8746-80C5-59BD14D54C5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58089" y="3745354"/>
              <a:ext cx="472363" cy="354365"/>
            </a:xfrm>
            <a:prstGeom prst="rect">
              <a:avLst/>
            </a:prstGeom>
          </p:spPr>
        </p:pic>
        <p:pic>
          <p:nvPicPr>
            <p:cNvPr id="127" name="NSX Management Plane Node">
              <a:extLst>
                <a:ext uri="{FF2B5EF4-FFF2-40B4-BE49-F238E27FC236}">
                  <a16:creationId xmlns:a16="http://schemas.microsoft.com/office/drawing/2014/main" id="{130ADA9A-4BAF-094E-AA82-E0778173BF3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60409" y="3734233"/>
              <a:ext cx="531388" cy="457200"/>
            </a:xfrm>
            <a:prstGeom prst="rect">
              <a:avLst/>
            </a:prstGeom>
          </p:spPr>
        </p:pic>
        <p:grpSp>
          <p:nvGrpSpPr>
            <p:cNvPr id="137" name="Group 136">
              <a:extLst>
                <a:ext uri="{FF2B5EF4-FFF2-40B4-BE49-F238E27FC236}">
                  <a16:creationId xmlns:a16="http://schemas.microsoft.com/office/drawing/2014/main" id="{F38F62E1-02F8-8043-AF94-1055689A5516}"/>
                </a:ext>
              </a:extLst>
            </p:cNvPr>
            <p:cNvGrpSpPr>
              <a:grpSpLocks noChangeAspect="1"/>
            </p:cNvGrpSpPr>
            <p:nvPr/>
          </p:nvGrpSpPr>
          <p:grpSpPr>
            <a:xfrm>
              <a:off x="4344497" y="3665389"/>
              <a:ext cx="457200" cy="457200"/>
              <a:chOff x="5181600" y="4114800"/>
              <a:chExt cx="1828959" cy="1828959"/>
            </a:xfrm>
          </p:grpSpPr>
          <p:sp>
            <p:nvSpPr>
              <p:cNvPr id="138" name="Oval 137">
                <a:extLst>
                  <a:ext uri="{FF2B5EF4-FFF2-40B4-BE49-F238E27FC236}">
                    <a16:creationId xmlns:a16="http://schemas.microsoft.com/office/drawing/2014/main" id="{05519835-0BC4-4A49-A81E-69D53122B7F2}"/>
                  </a:ext>
                </a:extLst>
              </p:cNvPr>
              <p:cNvSpPr/>
              <p:nvPr/>
            </p:nvSpPr>
            <p:spPr>
              <a:xfrm>
                <a:off x="5181600" y="4114800"/>
                <a:ext cx="1828959" cy="1828959"/>
              </a:xfrm>
              <a:prstGeom prst="ellipse">
                <a:avLst/>
              </a:prstGeom>
              <a:solidFill>
                <a:schemeClr val="tx1"/>
              </a:solidFill>
              <a:ln w="76200">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39" name="Freeform 78">
                <a:extLst>
                  <a:ext uri="{FF2B5EF4-FFF2-40B4-BE49-F238E27FC236}">
                    <a16:creationId xmlns:a16="http://schemas.microsoft.com/office/drawing/2014/main" id="{9526C6AD-95E7-AA48-A118-A073ABEF8889}"/>
                  </a:ext>
                </a:extLst>
              </p:cNvPr>
              <p:cNvSpPr>
                <a:spLocks noChangeAspect="1" noEditPoints="1"/>
              </p:cNvSpPr>
              <p:nvPr/>
            </p:nvSpPr>
            <p:spPr bwMode="auto">
              <a:xfrm>
                <a:off x="5687799" y="4481195"/>
                <a:ext cx="816561" cy="1096167"/>
              </a:xfrm>
              <a:custGeom>
                <a:avLst/>
                <a:gdLst>
                  <a:gd name="T0" fmla="*/ 143 w 286"/>
                  <a:gd name="T1" fmla="*/ 0 h 384"/>
                  <a:gd name="T2" fmla="*/ 0 w 286"/>
                  <a:gd name="T3" fmla="*/ 43 h 384"/>
                  <a:gd name="T4" fmla="*/ 0 w 286"/>
                  <a:gd name="T5" fmla="*/ 341 h 384"/>
                  <a:gd name="T6" fmla="*/ 143 w 286"/>
                  <a:gd name="T7" fmla="*/ 384 h 384"/>
                  <a:gd name="T8" fmla="*/ 286 w 286"/>
                  <a:gd name="T9" fmla="*/ 341 h 384"/>
                  <a:gd name="T10" fmla="*/ 286 w 286"/>
                  <a:gd name="T11" fmla="*/ 43 h 384"/>
                  <a:gd name="T12" fmla="*/ 143 w 286"/>
                  <a:gd name="T13" fmla="*/ 0 h 384"/>
                  <a:gd name="T14" fmla="*/ 143 w 286"/>
                  <a:gd name="T15" fmla="*/ 16 h 384"/>
                  <a:gd name="T16" fmla="*/ 270 w 286"/>
                  <a:gd name="T17" fmla="*/ 43 h 384"/>
                  <a:gd name="T18" fmla="*/ 143 w 286"/>
                  <a:gd name="T19" fmla="*/ 69 h 384"/>
                  <a:gd name="T20" fmla="*/ 16 w 286"/>
                  <a:gd name="T21" fmla="*/ 43 h 384"/>
                  <a:gd name="T22" fmla="*/ 143 w 286"/>
                  <a:gd name="T23" fmla="*/ 16 h 384"/>
                  <a:gd name="T24" fmla="*/ 270 w 286"/>
                  <a:gd name="T25" fmla="*/ 341 h 384"/>
                  <a:gd name="T26" fmla="*/ 143 w 286"/>
                  <a:gd name="T27" fmla="*/ 368 h 384"/>
                  <a:gd name="T28" fmla="*/ 16 w 286"/>
                  <a:gd name="T29" fmla="*/ 341 h 384"/>
                  <a:gd name="T30" fmla="*/ 16 w 286"/>
                  <a:gd name="T31" fmla="*/ 263 h 384"/>
                  <a:gd name="T32" fmla="*/ 144 w 286"/>
                  <a:gd name="T33" fmla="*/ 285 h 384"/>
                  <a:gd name="T34" fmla="*/ 270 w 286"/>
                  <a:gd name="T35" fmla="*/ 262 h 384"/>
                  <a:gd name="T36" fmla="*/ 270 w 286"/>
                  <a:gd name="T37" fmla="*/ 341 h 384"/>
                  <a:gd name="T38" fmla="*/ 270 w 286"/>
                  <a:gd name="T39" fmla="*/ 243 h 384"/>
                  <a:gd name="T40" fmla="*/ 144 w 286"/>
                  <a:gd name="T41" fmla="*/ 269 h 384"/>
                  <a:gd name="T42" fmla="*/ 16 w 286"/>
                  <a:gd name="T43" fmla="*/ 242 h 384"/>
                  <a:gd name="T44" fmla="*/ 16 w 286"/>
                  <a:gd name="T45" fmla="*/ 163 h 384"/>
                  <a:gd name="T46" fmla="*/ 143 w 286"/>
                  <a:gd name="T47" fmla="*/ 185 h 384"/>
                  <a:gd name="T48" fmla="*/ 270 w 286"/>
                  <a:gd name="T49" fmla="*/ 163 h 384"/>
                  <a:gd name="T50" fmla="*/ 270 w 286"/>
                  <a:gd name="T51" fmla="*/ 243 h 384"/>
                  <a:gd name="T52" fmla="*/ 143 w 286"/>
                  <a:gd name="T53" fmla="*/ 169 h 384"/>
                  <a:gd name="T54" fmla="*/ 16 w 286"/>
                  <a:gd name="T55" fmla="*/ 142 h 384"/>
                  <a:gd name="T56" fmla="*/ 16 w 286"/>
                  <a:gd name="T57" fmla="*/ 64 h 384"/>
                  <a:gd name="T58" fmla="*/ 143 w 286"/>
                  <a:gd name="T59" fmla="*/ 85 h 384"/>
                  <a:gd name="T60" fmla="*/ 270 w 286"/>
                  <a:gd name="T61" fmla="*/ 64 h 384"/>
                  <a:gd name="T62" fmla="*/ 270 w 286"/>
                  <a:gd name="T63" fmla="*/ 142 h 384"/>
                  <a:gd name="T64" fmla="*/ 143 w 286"/>
                  <a:gd name="T65" fmla="*/ 169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384">
                    <a:moveTo>
                      <a:pt x="143" y="0"/>
                    </a:moveTo>
                    <a:cubicBezTo>
                      <a:pt x="74" y="0"/>
                      <a:pt x="0" y="13"/>
                      <a:pt x="0" y="43"/>
                    </a:cubicBezTo>
                    <a:cubicBezTo>
                      <a:pt x="0" y="341"/>
                      <a:pt x="0" y="341"/>
                      <a:pt x="0" y="341"/>
                    </a:cubicBezTo>
                    <a:cubicBezTo>
                      <a:pt x="0" y="371"/>
                      <a:pt x="74" y="384"/>
                      <a:pt x="143" y="384"/>
                    </a:cubicBezTo>
                    <a:cubicBezTo>
                      <a:pt x="212" y="384"/>
                      <a:pt x="286" y="371"/>
                      <a:pt x="286" y="341"/>
                    </a:cubicBezTo>
                    <a:cubicBezTo>
                      <a:pt x="286" y="43"/>
                      <a:pt x="286" y="43"/>
                      <a:pt x="286" y="43"/>
                    </a:cubicBezTo>
                    <a:cubicBezTo>
                      <a:pt x="286" y="13"/>
                      <a:pt x="212" y="0"/>
                      <a:pt x="143" y="0"/>
                    </a:cubicBezTo>
                    <a:close/>
                    <a:moveTo>
                      <a:pt x="143" y="16"/>
                    </a:moveTo>
                    <a:cubicBezTo>
                      <a:pt x="227" y="16"/>
                      <a:pt x="270" y="35"/>
                      <a:pt x="270" y="43"/>
                    </a:cubicBezTo>
                    <a:cubicBezTo>
                      <a:pt x="270" y="51"/>
                      <a:pt x="227" y="69"/>
                      <a:pt x="143" y="69"/>
                    </a:cubicBezTo>
                    <a:cubicBezTo>
                      <a:pt x="59" y="69"/>
                      <a:pt x="16" y="51"/>
                      <a:pt x="16" y="43"/>
                    </a:cubicBezTo>
                    <a:cubicBezTo>
                      <a:pt x="16" y="35"/>
                      <a:pt x="59" y="16"/>
                      <a:pt x="143" y="16"/>
                    </a:cubicBezTo>
                    <a:close/>
                    <a:moveTo>
                      <a:pt x="270" y="341"/>
                    </a:moveTo>
                    <a:cubicBezTo>
                      <a:pt x="270" y="351"/>
                      <a:pt x="225" y="368"/>
                      <a:pt x="143" y="368"/>
                    </a:cubicBezTo>
                    <a:cubicBezTo>
                      <a:pt x="61" y="368"/>
                      <a:pt x="16" y="351"/>
                      <a:pt x="16" y="341"/>
                    </a:cubicBezTo>
                    <a:cubicBezTo>
                      <a:pt x="16" y="263"/>
                      <a:pt x="16" y="263"/>
                      <a:pt x="16" y="263"/>
                    </a:cubicBezTo>
                    <a:cubicBezTo>
                      <a:pt x="42" y="278"/>
                      <a:pt x="94" y="285"/>
                      <a:pt x="144" y="285"/>
                    </a:cubicBezTo>
                    <a:cubicBezTo>
                      <a:pt x="196" y="285"/>
                      <a:pt x="244" y="276"/>
                      <a:pt x="270" y="262"/>
                    </a:cubicBezTo>
                    <a:lnTo>
                      <a:pt x="270" y="341"/>
                    </a:lnTo>
                    <a:close/>
                    <a:moveTo>
                      <a:pt x="270" y="243"/>
                    </a:moveTo>
                    <a:cubicBezTo>
                      <a:pt x="254" y="256"/>
                      <a:pt x="204" y="269"/>
                      <a:pt x="144" y="269"/>
                    </a:cubicBezTo>
                    <a:cubicBezTo>
                      <a:pt x="60" y="269"/>
                      <a:pt x="16" y="250"/>
                      <a:pt x="16" y="242"/>
                    </a:cubicBezTo>
                    <a:cubicBezTo>
                      <a:pt x="16" y="163"/>
                      <a:pt x="16" y="163"/>
                      <a:pt x="16" y="163"/>
                    </a:cubicBezTo>
                    <a:cubicBezTo>
                      <a:pt x="42" y="178"/>
                      <a:pt x="94" y="185"/>
                      <a:pt x="143" y="185"/>
                    </a:cubicBezTo>
                    <a:cubicBezTo>
                      <a:pt x="192" y="185"/>
                      <a:pt x="244" y="178"/>
                      <a:pt x="270" y="163"/>
                    </a:cubicBezTo>
                    <a:lnTo>
                      <a:pt x="270" y="243"/>
                    </a:lnTo>
                    <a:close/>
                    <a:moveTo>
                      <a:pt x="143" y="169"/>
                    </a:moveTo>
                    <a:cubicBezTo>
                      <a:pt x="61" y="169"/>
                      <a:pt x="16" y="151"/>
                      <a:pt x="16" y="142"/>
                    </a:cubicBezTo>
                    <a:cubicBezTo>
                      <a:pt x="16" y="64"/>
                      <a:pt x="16" y="64"/>
                      <a:pt x="16" y="64"/>
                    </a:cubicBezTo>
                    <a:cubicBezTo>
                      <a:pt x="42" y="79"/>
                      <a:pt x="94" y="85"/>
                      <a:pt x="143" y="85"/>
                    </a:cubicBezTo>
                    <a:cubicBezTo>
                      <a:pt x="192" y="85"/>
                      <a:pt x="244" y="79"/>
                      <a:pt x="270" y="64"/>
                    </a:cubicBezTo>
                    <a:cubicBezTo>
                      <a:pt x="270" y="142"/>
                      <a:pt x="270" y="142"/>
                      <a:pt x="270" y="142"/>
                    </a:cubicBezTo>
                    <a:cubicBezTo>
                      <a:pt x="270" y="151"/>
                      <a:pt x="225" y="169"/>
                      <a:pt x="143" y="1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19" name="Block Arc 18">
            <a:extLst>
              <a:ext uri="{FF2B5EF4-FFF2-40B4-BE49-F238E27FC236}">
                <a16:creationId xmlns:a16="http://schemas.microsoft.com/office/drawing/2014/main" id="{213C592C-545D-B241-8997-CA218808D43A}"/>
              </a:ext>
            </a:extLst>
          </p:cNvPr>
          <p:cNvSpPr/>
          <p:nvPr/>
        </p:nvSpPr>
        <p:spPr>
          <a:xfrm>
            <a:off x="2785671" y="2647877"/>
            <a:ext cx="2537111" cy="956955"/>
          </a:xfrm>
          <a:prstGeom prst="blockArc">
            <a:avLst>
              <a:gd name="adj1" fmla="val 10824516"/>
              <a:gd name="adj2" fmla="val 0"/>
              <a:gd name="adj3" fmla="val 25000"/>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sp>
        <p:nvSpPr>
          <p:cNvPr id="147" name="Block Arc 146">
            <a:extLst>
              <a:ext uri="{FF2B5EF4-FFF2-40B4-BE49-F238E27FC236}">
                <a16:creationId xmlns:a16="http://schemas.microsoft.com/office/drawing/2014/main" id="{27D91FD9-E64B-244E-B278-3FEA5714C395}"/>
              </a:ext>
            </a:extLst>
          </p:cNvPr>
          <p:cNvSpPr/>
          <p:nvPr/>
        </p:nvSpPr>
        <p:spPr>
          <a:xfrm rot="6939443">
            <a:off x="4634466" y="3767262"/>
            <a:ext cx="1112328" cy="678589"/>
          </a:xfrm>
          <a:prstGeom prst="blockArc">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sp>
        <p:nvSpPr>
          <p:cNvPr id="148" name="Block Arc 147">
            <a:extLst>
              <a:ext uri="{FF2B5EF4-FFF2-40B4-BE49-F238E27FC236}">
                <a16:creationId xmlns:a16="http://schemas.microsoft.com/office/drawing/2014/main" id="{B613C319-44DF-BC4F-AD1C-3093DD2A06B1}"/>
              </a:ext>
            </a:extLst>
          </p:cNvPr>
          <p:cNvSpPr/>
          <p:nvPr/>
        </p:nvSpPr>
        <p:spPr>
          <a:xfrm rot="14433151">
            <a:off x="2383891" y="3759642"/>
            <a:ext cx="1112328" cy="678589"/>
          </a:xfrm>
          <a:prstGeom prst="blockArc">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pic>
        <p:nvPicPr>
          <p:cNvPr id="149" name="Picture 148">
            <a:extLst>
              <a:ext uri="{FF2B5EF4-FFF2-40B4-BE49-F238E27FC236}">
                <a16:creationId xmlns:a16="http://schemas.microsoft.com/office/drawing/2014/main" id="{37DC796F-73BA-6243-974B-F3BC2B7780EB}"/>
              </a:ext>
            </a:extLst>
          </p:cNvPr>
          <p:cNvPicPr>
            <a:picLocks noChangeAspect="1"/>
          </p:cNvPicPr>
          <p:nvPr/>
        </p:nvPicPr>
        <p:blipFill>
          <a:blip r:embed="rId7"/>
          <a:stretch>
            <a:fillRect/>
          </a:stretch>
        </p:blipFill>
        <p:spPr>
          <a:xfrm>
            <a:off x="3161309" y="1800696"/>
            <a:ext cx="526375" cy="394883"/>
          </a:xfrm>
          <a:prstGeom prst="rect">
            <a:avLst/>
          </a:prstGeom>
        </p:spPr>
      </p:pic>
      <p:sp>
        <p:nvSpPr>
          <p:cNvPr id="205" name="TextBox 204">
            <a:extLst>
              <a:ext uri="{FF2B5EF4-FFF2-40B4-BE49-F238E27FC236}">
                <a16:creationId xmlns:a16="http://schemas.microsoft.com/office/drawing/2014/main" id="{97776B66-D1CB-C64E-8029-838A4BBC01B5}"/>
              </a:ext>
            </a:extLst>
          </p:cNvPr>
          <p:cNvSpPr txBox="1"/>
          <p:nvPr/>
        </p:nvSpPr>
        <p:spPr>
          <a:xfrm>
            <a:off x="3066384" y="1611226"/>
            <a:ext cx="662185" cy="246221"/>
          </a:xfrm>
          <a:prstGeom prst="rect">
            <a:avLst/>
          </a:prstGeom>
          <a:noFill/>
        </p:spPr>
        <p:txBody>
          <a:bodyPr wrap="none" rtlCol="0">
            <a:spAutoFit/>
          </a:bodyPr>
          <a:lstStyle/>
          <a:p>
            <a:pPr algn="l"/>
            <a:r>
              <a:rPr lang="en-US" sz="1000" b="1">
                <a:solidFill>
                  <a:srgbClr val="333333"/>
                </a:solidFill>
                <a:latin typeface="+mn-lt"/>
                <a:ea typeface="+mn-ea"/>
              </a:rPr>
              <a:t>vCenter</a:t>
            </a:r>
          </a:p>
        </p:txBody>
      </p:sp>
      <p:sp>
        <p:nvSpPr>
          <p:cNvPr id="22" name="Bent Arrow 21">
            <a:extLst>
              <a:ext uri="{FF2B5EF4-FFF2-40B4-BE49-F238E27FC236}">
                <a16:creationId xmlns:a16="http://schemas.microsoft.com/office/drawing/2014/main" id="{9173DD4A-37FA-BD45-8A81-AE88EFD50CB9}"/>
              </a:ext>
            </a:extLst>
          </p:cNvPr>
          <p:cNvSpPr/>
          <p:nvPr/>
        </p:nvSpPr>
        <p:spPr>
          <a:xfrm rot="5400000">
            <a:off x="3728569" y="1998138"/>
            <a:ext cx="523573" cy="417516"/>
          </a:xfrm>
          <a:prstGeom prst="bentArrow">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endParaRPr lang="en-US" sz="1200">
              <a:solidFill>
                <a:schemeClr val="bg1"/>
              </a:solidFill>
            </a:endParaRPr>
          </a:p>
        </p:txBody>
      </p:sp>
    </p:spTree>
    <p:extLst>
      <p:ext uri="{BB962C8B-B14F-4D97-AF65-F5344CB8AC3E}">
        <p14:creationId xmlns:p14="http://schemas.microsoft.com/office/powerpoint/2010/main" val="3594084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8701B-188D-CD47-96AC-B9C02A1ABDB6}"/>
              </a:ext>
            </a:extLst>
          </p:cNvPr>
          <p:cNvSpPr>
            <a:spLocks noGrp="1"/>
          </p:cNvSpPr>
          <p:nvPr>
            <p:ph type="title"/>
          </p:nvPr>
        </p:nvSpPr>
        <p:spPr/>
        <p:txBody>
          <a:bodyPr/>
          <a:lstStyle/>
          <a:p>
            <a:r>
              <a:rPr lang="en-US"/>
              <a:t>NSX-T Management Cluster</a:t>
            </a:r>
          </a:p>
        </p:txBody>
      </p:sp>
      <p:sp>
        <p:nvSpPr>
          <p:cNvPr id="4" name="Subtitle 3">
            <a:extLst>
              <a:ext uri="{FF2B5EF4-FFF2-40B4-BE49-F238E27FC236}">
                <a16:creationId xmlns:a16="http://schemas.microsoft.com/office/drawing/2014/main" id="{59966FE1-B897-C34F-BA50-EE2C962FEF9F}"/>
              </a:ext>
            </a:extLst>
          </p:cNvPr>
          <p:cNvSpPr>
            <a:spLocks noGrp="1"/>
          </p:cNvSpPr>
          <p:nvPr>
            <p:ph type="subTitle" idx="10"/>
          </p:nvPr>
        </p:nvSpPr>
        <p:spPr/>
        <p:txBody>
          <a:bodyPr/>
          <a:lstStyle/>
          <a:p>
            <a:r>
              <a:rPr lang="en-US"/>
              <a:t>Service Group</a:t>
            </a:r>
          </a:p>
        </p:txBody>
      </p:sp>
      <p:sp>
        <p:nvSpPr>
          <p:cNvPr id="10" name="Rectangle 9">
            <a:extLst>
              <a:ext uri="{FF2B5EF4-FFF2-40B4-BE49-F238E27FC236}">
                <a16:creationId xmlns:a16="http://schemas.microsoft.com/office/drawing/2014/main" id="{0D325074-67AF-8248-B499-AB6E73428175}"/>
              </a:ext>
            </a:extLst>
          </p:cNvPr>
          <p:cNvSpPr/>
          <p:nvPr/>
        </p:nvSpPr>
        <p:spPr>
          <a:xfrm>
            <a:off x="609441" y="2749958"/>
            <a:ext cx="3315728" cy="26600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100" b="1">
                <a:solidFill>
                  <a:schemeClr val="tx2"/>
                </a:solidFill>
              </a:rPr>
              <a:t>Manager Appliance 1</a:t>
            </a:r>
          </a:p>
        </p:txBody>
      </p:sp>
      <p:sp>
        <p:nvSpPr>
          <p:cNvPr id="11" name="Rounded Rectangle 10">
            <a:extLst>
              <a:ext uri="{FF2B5EF4-FFF2-40B4-BE49-F238E27FC236}">
                <a16:creationId xmlns:a16="http://schemas.microsoft.com/office/drawing/2014/main" id="{2A98DD6C-651A-5A42-89F0-C14E7DDCBD53}"/>
              </a:ext>
            </a:extLst>
          </p:cNvPr>
          <p:cNvSpPr/>
          <p:nvPr/>
        </p:nvSpPr>
        <p:spPr>
          <a:xfrm>
            <a:off x="1762738" y="4736028"/>
            <a:ext cx="935509" cy="295651"/>
          </a:xfrm>
          <a:prstGeom prst="roundRect">
            <a:avLst/>
          </a:prstGeom>
          <a:solidFill>
            <a:srgbClr val="9E303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CONTROLLER</a:t>
            </a:r>
            <a:endParaRPr lang="en-US" sz="700" b="1"/>
          </a:p>
        </p:txBody>
      </p:sp>
      <p:sp>
        <p:nvSpPr>
          <p:cNvPr id="12" name="Rounded Rectangle 11">
            <a:extLst>
              <a:ext uri="{FF2B5EF4-FFF2-40B4-BE49-F238E27FC236}">
                <a16:creationId xmlns:a16="http://schemas.microsoft.com/office/drawing/2014/main" id="{48D92D67-D4CA-3044-A120-54A96C888D3A}"/>
              </a:ext>
            </a:extLst>
          </p:cNvPr>
          <p:cNvSpPr/>
          <p:nvPr/>
        </p:nvSpPr>
        <p:spPr>
          <a:xfrm>
            <a:off x="1748303" y="4178415"/>
            <a:ext cx="875264"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MANAGER</a:t>
            </a:r>
            <a:endParaRPr lang="en-US" sz="1100" b="1"/>
          </a:p>
        </p:txBody>
      </p:sp>
      <p:sp>
        <p:nvSpPr>
          <p:cNvPr id="13" name="Rounded Rectangle 12">
            <a:extLst>
              <a:ext uri="{FF2B5EF4-FFF2-40B4-BE49-F238E27FC236}">
                <a16:creationId xmlns:a16="http://schemas.microsoft.com/office/drawing/2014/main" id="{353E628F-8216-A446-8251-87B6A65A6323}"/>
              </a:ext>
            </a:extLst>
          </p:cNvPr>
          <p:cNvSpPr/>
          <p:nvPr/>
        </p:nvSpPr>
        <p:spPr>
          <a:xfrm>
            <a:off x="1748303" y="3591570"/>
            <a:ext cx="876211" cy="245662"/>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POLICY </a:t>
            </a:r>
          </a:p>
        </p:txBody>
      </p:sp>
      <p:sp>
        <p:nvSpPr>
          <p:cNvPr id="14" name="Rounded Rectangle 13">
            <a:extLst>
              <a:ext uri="{FF2B5EF4-FFF2-40B4-BE49-F238E27FC236}">
                <a16:creationId xmlns:a16="http://schemas.microsoft.com/office/drawing/2014/main" id="{D9B631D4-5CD3-8C4D-A501-74021C91B321}"/>
              </a:ext>
            </a:extLst>
          </p:cNvPr>
          <p:cNvSpPr/>
          <p:nvPr/>
        </p:nvSpPr>
        <p:spPr>
          <a:xfrm>
            <a:off x="1747357" y="2987710"/>
            <a:ext cx="876211"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CLUSTER MANAGER</a:t>
            </a:r>
          </a:p>
        </p:txBody>
      </p:sp>
      <p:sp>
        <p:nvSpPr>
          <p:cNvPr id="15" name="Rounded Rectangle 14">
            <a:extLst>
              <a:ext uri="{FF2B5EF4-FFF2-40B4-BE49-F238E27FC236}">
                <a16:creationId xmlns:a16="http://schemas.microsoft.com/office/drawing/2014/main" id="{B37D2850-4C73-9E41-B2BA-2B727C984C53}"/>
              </a:ext>
            </a:extLst>
          </p:cNvPr>
          <p:cNvSpPr/>
          <p:nvPr/>
        </p:nvSpPr>
        <p:spPr>
          <a:xfrm>
            <a:off x="609441" y="3591570"/>
            <a:ext cx="849759"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REVERSE PROXY</a:t>
            </a:r>
          </a:p>
        </p:txBody>
      </p:sp>
      <p:cxnSp>
        <p:nvCxnSpPr>
          <p:cNvPr id="16" name="Straight Arrow Connector 15">
            <a:extLst>
              <a:ext uri="{FF2B5EF4-FFF2-40B4-BE49-F238E27FC236}">
                <a16:creationId xmlns:a16="http://schemas.microsoft.com/office/drawing/2014/main" id="{2796C368-6FD6-AE41-B0DC-377CBDDD2195}"/>
              </a:ext>
            </a:extLst>
          </p:cNvPr>
          <p:cNvCxnSpPr>
            <a:cxnSpLocks/>
            <a:stCxn id="13" idx="2"/>
            <a:endCxn id="12" idx="0"/>
          </p:cNvCxnSpPr>
          <p:nvPr/>
        </p:nvCxnSpPr>
        <p:spPr>
          <a:xfrm flipH="1">
            <a:off x="2185935" y="3837233"/>
            <a:ext cx="474" cy="34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7EFE95B-6FCB-F047-B930-EA7D065DF844}"/>
              </a:ext>
            </a:extLst>
          </p:cNvPr>
          <p:cNvCxnSpPr>
            <a:cxnSpLocks/>
            <a:stCxn id="12" idx="2"/>
            <a:endCxn id="11" idx="0"/>
          </p:cNvCxnSpPr>
          <p:nvPr/>
        </p:nvCxnSpPr>
        <p:spPr>
          <a:xfrm>
            <a:off x="2185935" y="4424077"/>
            <a:ext cx="44558" cy="3119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1A88FA3-4BA8-7D40-BFE7-2717B27E3F0F}"/>
              </a:ext>
            </a:extLst>
          </p:cNvPr>
          <p:cNvCxnSpPr>
            <a:cxnSpLocks/>
            <a:stCxn id="15" idx="3"/>
            <a:endCxn id="14" idx="1"/>
          </p:cNvCxnSpPr>
          <p:nvPr/>
        </p:nvCxnSpPr>
        <p:spPr>
          <a:xfrm flipV="1">
            <a:off x="1459200" y="3110541"/>
            <a:ext cx="288157" cy="603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2D8BCF5-00A1-D545-9812-25D51F2E9B69}"/>
              </a:ext>
            </a:extLst>
          </p:cNvPr>
          <p:cNvCxnSpPr>
            <a:cxnSpLocks/>
            <a:stCxn id="15" idx="3"/>
            <a:endCxn id="13" idx="1"/>
          </p:cNvCxnSpPr>
          <p:nvPr/>
        </p:nvCxnSpPr>
        <p:spPr>
          <a:xfrm>
            <a:off x="1459200" y="3714401"/>
            <a:ext cx="28910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55BBC89-F279-884D-B14D-657078EF190C}"/>
              </a:ext>
            </a:extLst>
          </p:cNvPr>
          <p:cNvCxnSpPr>
            <a:cxnSpLocks/>
            <a:stCxn id="15" idx="3"/>
            <a:endCxn id="12" idx="1"/>
          </p:cNvCxnSpPr>
          <p:nvPr/>
        </p:nvCxnSpPr>
        <p:spPr>
          <a:xfrm>
            <a:off x="1459200" y="3714401"/>
            <a:ext cx="289103" cy="5868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2445B2AF-3198-974E-8198-DAD878E48D76}"/>
              </a:ext>
            </a:extLst>
          </p:cNvPr>
          <p:cNvSpPr/>
          <p:nvPr/>
        </p:nvSpPr>
        <p:spPr>
          <a:xfrm>
            <a:off x="4200061" y="2749958"/>
            <a:ext cx="3315728" cy="26600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100" b="1">
                <a:solidFill>
                  <a:schemeClr val="tx2"/>
                </a:solidFill>
              </a:rPr>
              <a:t>Manager Appliance 2</a:t>
            </a:r>
          </a:p>
        </p:txBody>
      </p:sp>
      <p:sp>
        <p:nvSpPr>
          <p:cNvPr id="22" name="Rounded Rectangle 21">
            <a:extLst>
              <a:ext uri="{FF2B5EF4-FFF2-40B4-BE49-F238E27FC236}">
                <a16:creationId xmlns:a16="http://schemas.microsoft.com/office/drawing/2014/main" id="{85A73035-4C7C-144F-90B3-C76CD691FA21}"/>
              </a:ext>
            </a:extLst>
          </p:cNvPr>
          <p:cNvSpPr/>
          <p:nvPr/>
        </p:nvSpPr>
        <p:spPr>
          <a:xfrm>
            <a:off x="5326409" y="4746912"/>
            <a:ext cx="1030848" cy="306928"/>
          </a:xfrm>
          <a:prstGeom prst="roundRect">
            <a:avLst/>
          </a:prstGeom>
          <a:solidFill>
            <a:srgbClr val="9E303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CONTROLLER</a:t>
            </a:r>
            <a:endParaRPr lang="en-US" sz="700" b="1"/>
          </a:p>
        </p:txBody>
      </p:sp>
      <p:sp>
        <p:nvSpPr>
          <p:cNvPr id="23" name="Rounded Rectangle 22">
            <a:extLst>
              <a:ext uri="{FF2B5EF4-FFF2-40B4-BE49-F238E27FC236}">
                <a16:creationId xmlns:a16="http://schemas.microsoft.com/office/drawing/2014/main" id="{4F4CBFD3-73D4-F046-BE8E-C004A3EA9C98}"/>
              </a:ext>
            </a:extLst>
          </p:cNvPr>
          <p:cNvSpPr/>
          <p:nvPr/>
        </p:nvSpPr>
        <p:spPr>
          <a:xfrm>
            <a:off x="5338922" y="4178415"/>
            <a:ext cx="875264"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MANAGER</a:t>
            </a:r>
            <a:endParaRPr lang="en-US" sz="1100" b="1"/>
          </a:p>
        </p:txBody>
      </p:sp>
      <p:sp>
        <p:nvSpPr>
          <p:cNvPr id="24" name="Rounded Rectangle 23">
            <a:extLst>
              <a:ext uri="{FF2B5EF4-FFF2-40B4-BE49-F238E27FC236}">
                <a16:creationId xmlns:a16="http://schemas.microsoft.com/office/drawing/2014/main" id="{00303361-5C97-594E-B093-5644D08D98B3}"/>
              </a:ext>
            </a:extLst>
          </p:cNvPr>
          <p:cNvSpPr/>
          <p:nvPr/>
        </p:nvSpPr>
        <p:spPr>
          <a:xfrm>
            <a:off x="5338922" y="3591570"/>
            <a:ext cx="876211" cy="245662"/>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POLICY </a:t>
            </a:r>
          </a:p>
        </p:txBody>
      </p:sp>
      <p:sp>
        <p:nvSpPr>
          <p:cNvPr id="25" name="Rounded Rectangle 24">
            <a:extLst>
              <a:ext uri="{FF2B5EF4-FFF2-40B4-BE49-F238E27FC236}">
                <a16:creationId xmlns:a16="http://schemas.microsoft.com/office/drawing/2014/main" id="{30CD5958-CECA-DC49-B097-3927A2EF0EF0}"/>
              </a:ext>
            </a:extLst>
          </p:cNvPr>
          <p:cNvSpPr/>
          <p:nvPr/>
        </p:nvSpPr>
        <p:spPr>
          <a:xfrm>
            <a:off x="5337976" y="2987710"/>
            <a:ext cx="876211"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CLUSTER MANAGER</a:t>
            </a:r>
          </a:p>
        </p:txBody>
      </p:sp>
      <p:sp>
        <p:nvSpPr>
          <p:cNvPr id="26" name="Rounded Rectangle 25">
            <a:extLst>
              <a:ext uri="{FF2B5EF4-FFF2-40B4-BE49-F238E27FC236}">
                <a16:creationId xmlns:a16="http://schemas.microsoft.com/office/drawing/2014/main" id="{CC8B33F0-1624-FC48-A2D5-6055477AD12D}"/>
              </a:ext>
            </a:extLst>
          </p:cNvPr>
          <p:cNvSpPr/>
          <p:nvPr/>
        </p:nvSpPr>
        <p:spPr>
          <a:xfrm>
            <a:off x="4274577" y="3608366"/>
            <a:ext cx="775243" cy="228866"/>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REVERSE PROXY</a:t>
            </a:r>
          </a:p>
        </p:txBody>
      </p:sp>
      <p:cxnSp>
        <p:nvCxnSpPr>
          <p:cNvPr id="27" name="Straight Arrow Connector 26">
            <a:extLst>
              <a:ext uri="{FF2B5EF4-FFF2-40B4-BE49-F238E27FC236}">
                <a16:creationId xmlns:a16="http://schemas.microsoft.com/office/drawing/2014/main" id="{0779A088-A233-AA4E-B630-6070A44F442A}"/>
              </a:ext>
            </a:extLst>
          </p:cNvPr>
          <p:cNvCxnSpPr>
            <a:cxnSpLocks/>
            <a:stCxn id="24" idx="2"/>
            <a:endCxn id="23" idx="0"/>
          </p:cNvCxnSpPr>
          <p:nvPr/>
        </p:nvCxnSpPr>
        <p:spPr>
          <a:xfrm flipH="1">
            <a:off x="5776554" y="3837233"/>
            <a:ext cx="474" cy="34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238B8D3-603B-EA46-8A36-394031D04C92}"/>
              </a:ext>
            </a:extLst>
          </p:cNvPr>
          <p:cNvCxnSpPr>
            <a:cxnSpLocks/>
            <a:stCxn id="23" idx="2"/>
            <a:endCxn id="22" idx="0"/>
          </p:cNvCxnSpPr>
          <p:nvPr/>
        </p:nvCxnSpPr>
        <p:spPr>
          <a:xfrm>
            <a:off x="5776554" y="4424077"/>
            <a:ext cx="65279" cy="3228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FD3172B-7EC0-2C40-8C90-227AB8933803}"/>
              </a:ext>
            </a:extLst>
          </p:cNvPr>
          <p:cNvCxnSpPr>
            <a:cxnSpLocks/>
            <a:stCxn id="26" idx="3"/>
            <a:endCxn id="25" idx="1"/>
          </p:cNvCxnSpPr>
          <p:nvPr/>
        </p:nvCxnSpPr>
        <p:spPr>
          <a:xfrm flipV="1">
            <a:off x="5049820" y="3110541"/>
            <a:ext cx="288156" cy="612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C8C1EC6-40EF-7341-87DC-B57B8D3E1EA1}"/>
              </a:ext>
            </a:extLst>
          </p:cNvPr>
          <p:cNvCxnSpPr>
            <a:cxnSpLocks/>
            <a:stCxn id="26" idx="3"/>
            <a:endCxn id="24" idx="1"/>
          </p:cNvCxnSpPr>
          <p:nvPr/>
        </p:nvCxnSpPr>
        <p:spPr>
          <a:xfrm flipV="1">
            <a:off x="5049820" y="3714401"/>
            <a:ext cx="289102" cy="8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FB9D18A7-9A77-F147-AC4D-8ADB82B9C5D6}"/>
              </a:ext>
            </a:extLst>
          </p:cNvPr>
          <p:cNvCxnSpPr>
            <a:cxnSpLocks/>
            <a:stCxn id="26" idx="3"/>
            <a:endCxn id="23" idx="1"/>
          </p:cNvCxnSpPr>
          <p:nvPr/>
        </p:nvCxnSpPr>
        <p:spPr>
          <a:xfrm>
            <a:off x="5049820" y="3722799"/>
            <a:ext cx="289102" cy="5784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114DC14-8465-7A4B-AC37-E5EAA1DB1D58}"/>
              </a:ext>
            </a:extLst>
          </p:cNvPr>
          <p:cNvSpPr/>
          <p:nvPr/>
        </p:nvSpPr>
        <p:spPr>
          <a:xfrm>
            <a:off x="7899647" y="2752690"/>
            <a:ext cx="3315728" cy="26600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100" b="1">
                <a:solidFill>
                  <a:schemeClr val="tx2"/>
                </a:solidFill>
              </a:rPr>
              <a:t>Manager Appliance 3</a:t>
            </a:r>
          </a:p>
        </p:txBody>
      </p:sp>
      <p:sp>
        <p:nvSpPr>
          <p:cNvPr id="33" name="Rounded Rectangle 32">
            <a:extLst>
              <a:ext uri="{FF2B5EF4-FFF2-40B4-BE49-F238E27FC236}">
                <a16:creationId xmlns:a16="http://schemas.microsoft.com/office/drawing/2014/main" id="{270C2EFB-CCDE-0540-8391-A3A596362D2B}"/>
              </a:ext>
            </a:extLst>
          </p:cNvPr>
          <p:cNvSpPr/>
          <p:nvPr/>
        </p:nvSpPr>
        <p:spPr>
          <a:xfrm>
            <a:off x="8976787" y="4738762"/>
            <a:ext cx="997761" cy="292917"/>
          </a:xfrm>
          <a:prstGeom prst="roundRect">
            <a:avLst/>
          </a:prstGeom>
          <a:solidFill>
            <a:srgbClr val="9E303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CONTROLLER</a:t>
            </a:r>
            <a:endParaRPr lang="en-US" sz="700" b="1"/>
          </a:p>
        </p:txBody>
      </p:sp>
      <p:sp>
        <p:nvSpPr>
          <p:cNvPr id="34" name="Rounded Rectangle 33">
            <a:extLst>
              <a:ext uri="{FF2B5EF4-FFF2-40B4-BE49-F238E27FC236}">
                <a16:creationId xmlns:a16="http://schemas.microsoft.com/office/drawing/2014/main" id="{84EFFC7E-F902-7B41-ACD9-CE585D9DB35F}"/>
              </a:ext>
            </a:extLst>
          </p:cNvPr>
          <p:cNvSpPr/>
          <p:nvPr/>
        </p:nvSpPr>
        <p:spPr>
          <a:xfrm>
            <a:off x="9038509" y="4181147"/>
            <a:ext cx="875264"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MANAGER</a:t>
            </a:r>
            <a:endParaRPr lang="en-US" sz="1100" b="1"/>
          </a:p>
        </p:txBody>
      </p:sp>
      <p:sp>
        <p:nvSpPr>
          <p:cNvPr id="35" name="Rounded Rectangle 34">
            <a:extLst>
              <a:ext uri="{FF2B5EF4-FFF2-40B4-BE49-F238E27FC236}">
                <a16:creationId xmlns:a16="http://schemas.microsoft.com/office/drawing/2014/main" id="{EACECE7F-9082-F246-A742-545AA692C17D}"/>
              </a:ext>
            </a:extLst>
          </p:cNvPr>
          <p:cNvSpPr/>
          <p:nvPr/>
        </p:nvSpPr>
        <p:spPr>
          <a:xfrm>
            <a:off x="9038509" y="3594303"/>
            <a:ext cx="876211" cy="245662"/>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POLICY </a:t>
            </a:r>
          </a:p>
        </p:txBody>
      </p:sp>
      <p:sp>
        <p:nvSpPr>
          <p:cNvPr id="36" name="Rounded Rectangle 35">
            <a:extLst>
              <a:ext uri="{FF2B5EF4-FFF2-40B4-BE49-F238E27FC236}">
                <a16:creationId xmlns:a16="http://schemas.microsoft.com/office/drawing/2014/main" id="{15E62993-90CC-F845-B6E8-07F93BD424D0}"/>
              </a:ext>
            </a:extLst>
          </p:cNvPr>
          <p:cNvSpPr/>
          <p:nvPr/>
        </p:nvSpPr>
        <p:spPr>
          <a:xfrm>
            <a:off x="9037563" y="2990442"/>
            <a:ext cx="876211" cy="24566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CLUSTER MANAGER</a:t>
            </a:r>
          </a:p>
        </p:txBody>
      </p:sp>
      <p:sp>
        <p:nvSpPr>
          <p:cNvPr id="37" name="Rounded Rectangle 36">
            <a:extLst>
              <a:ext uri="{FF2B5EF4-FFF2-40B4-BE49-F238E27FC236}">
                <a16:creationId xmlns:a16="http://schemas.microsoft.com/office/drawing/2014/main" id="{EF1721A4-3575-6E4E-A44E-650C38204319}"/>
              </a:ext>
            </a:extLst>
          </p:cNvPr>
          <p:cNvSpPr/>
          <p:nvPr/>
        </p:nvSpPr>
        <p:spPr>
          <a:xfrm>
            <a:off x="7978294" y="3608365"/>
            <a:ext cx="771113" cy="231599"/>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a:t>REVERSE PROXY</a:t>
            </a:r>
          </a:p>
        </p:txBody>
      </p:sp>
      <p:cxnSp>
        <p:nvCxnSpPr>
          <p:cNvPr id="38" name="Straight Arrow Connector 37">
            <a:extLst>
              <a:ext uri="{FF2B5EF4-FFF2-40B4-BE49-F238E27FC236}">
                <a16:creationId xmlns:a16="http://schemas.microsoft.com/office/drawing/2014/main" id="{35022EB2-CB07-224C-B512-A18CE55767E3}"/>
              </a:ext>
            </a:extLst>
          </p:cNvPr>
          <p:cNvCxnSpPr>
            <a:cxnSpLocks/>
            <a:stCxn id="35" idx="2"/>
            <a:endCxn id="34" idx="0"/>
          </p:cNvCxnSpPr>
          <p:nvPr/>
        </p:nvCxnSpPr>
        <p:spPr>
          <a:xfrm flipH="1">
            <a:off x="9476141" y="3839965"/>
            <a:ext cx="474" cy="3411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81D8E4F-CE46-1A4B-90DB-7BED0375C720}"/>
              </a:ext>
            </a:extLst>
          </p:cNvPr>
          <p:cNvCxnSpPr>
            <a:cxnSpLocks/>
            <a:stCxn id="34" idx="2"/>
            <a:endCxn id="33" idx="0"/>
          </p:cNvCxnSpPr>
          <p:nvPr/>
        </p:nvCxnSpPr>
        <p:spPr>
          <a:xfrm flipH="1">
            <a:off x="9475668" y="4426809"/>
            <a:ext cx="473" cy="311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AC929D5-8FDB-A041-95F4-2B16DF196025}"/>
              </a:ext>
            </a:extLst>
          </p:cNvPr>
          <p:cNvCxnSpPr>
            <a:cxnSpLocks/>
            <a:stCxn id="37" idx="3"/>
            <a:endCxn id="36" idx="1"/>
          </p:cNvCxnSpPr>
          <p:nvPr/>
        </p:nvCxnSpPr>
        <p:spPr>
          <a:xfrm flipV="1">
            <a:off x="8749407" y="3113273"/>
            <a:ext cx="288156" cy="6108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6BB4901-CF5A-8A4F-9EB5-9DFA2487F88E}"/>
              </a:ext>
            </a:extLst>
          </p:cNvPr>
          <p:cNvCxnSpPr>
            <a:cxnSpLocks/>
            <a:stCxn id="37" idx="3"/>
            <a:endCxn id="35" idx="1"/>
          </p:cNvCxnSpPr>
          <p:nvPr/>
        </p:nvCxnSpPr>
        <p:spPr>
          <a:xfrm flipV="1">
            <a:off x="8749407" y="3717134"/>
            <a:ext cx="289102" cy="7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B0218EBB-0F87-3340-A87F-C845901822FF}"/>
              </a:ext>
            </a:extLst>
          </p:cNvPr>
          <p:cNvCxnSpPr>
            <a:cxnSpLocks/>
            <a:stCxn id="37" idx="3"/>
            <a:endCxn id="34" idx="1"/>
          </p:cNvCxnSpPr>
          <p:nvPr/>
        </p:nvCxnSpPr>
        <p:spPr>
          <a:xfrm>
            <a:off x="8749407" y="3724165"/>
            <a:ext cx="289102" cy="579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3" name="Picture 13" descr="ICON_Storage_1up_Q308.png">
            <a:extLst>
              <a:ext uri="{FF2B5EF4-FFF2-40B4-BE49-F238E27FC236}">
                <a16:creationId xmlns:a16="http://schemas.microsoft.com/office/drawing/2014/main" id="{BE78FF70-CB1E-6B4A-8471-184E402132C8}"/>
              </a:ext>
            </a:extLst>
          </p:cNvPr>
          <p:cNvPicPr>
            <a:picLocks noChangeAspect="1"/>
          </p:cNvPicPr>
          <p:nvPr/>
        </p:nvPicPr>
        <p:blipFill>
          <a:blip r:embed="rId3"/>
          <a:srcRect/>
          <a:stretch>
            <a:fillRect/>
          </a:stretch>
        </p:blipFill>
        <p:spPr bwMode="auto">
          <a:xfrm>
            <a:off x="5193897" y="1074604"/>
            <a:ext cx="988865" cy="1009291"/>
          </a:xfrm>
          <a:prstGeom prst="rect">
            <a:avLst/>
          </a:prstGeom>
          <a:noFill/>
          <a:ln w="9525">
            <a:noFill/>
            <a:miter lim="800000"/>
            <a:headEnd/>
            <a:tailEnd/>
          </a:ln>
        </p:spPr>
      </p:pic>
      <p:cxnSp>
        <p:nvCxnSpPr>
          <p:cNvPr id="44" name="Straight Arrow Connector 43">
            <a:extLst>
              <a:ext uri="{FF2B5EF4-FFF2-40B4-BE49-F238E27FC236}">
                <a16:creationId xmlns:a16="http://schemas.microsoft.com/office/drawing/2014/main" id="{C64F6D2D-74CF-7D4C-9823-CA7D97147A1C}"/>
              </a:ext>
            </a:extLst>
          </p:cNvPr>
          <p:cNvCxnSpPr>
            <a:stCxn id="14" idx="3"/>
            <a:endCxn id="43" idx="2"/>
          </p:cNvCxnSpPr>
          <p:nvPr/>
        </p:nvCxnSpPr>
        <p:spPr>
          <a:xfrm flipV="1">
            <a:off x="2623568" y="2083895"/>
            <a:ext cx="3064762" cy="1026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DE708AB6-D1B3-3046-82AA-2874F5A77E40}"/>
              </a:ext>
            </a:extLst>
          </p:cNvPr>
          <p:cNvCxnSpPr>
            <a:cxnSpLocks/>
            <a:stCxn id="13" idx="3"/>
            <a:endCxn id="43" idx="2"/>
          </p:cNvCxnSpPr>
          <p:nvPr/>
        </p:nvCxnSpPr>
        <p:spPr>
          <a:xfrm flipV="1">
            <a:off x="2624514" y="2083895"/>
            <a:ext cx="3063816" cy="16305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7258998-161F-1D40-9C07-74E1449C705A}"/>
              </a:ext>
            </a:extLst>
          </p:cNvPr>
          <p:cNvCxnSpPr>
            <a:cxnSpLocks/>
            <a:stCxn id="12" idx="3"/>
            <a:endCxn id="43" idx="2"/>
          </p:cNvCxnSpPr>
          <p:nvPr/>
        </p:nvCxnSpPr>
        <p:spPr>
          <a:xfrm flipV="1">
            <a:off x="2623567" y="2083895"/>
            <a:ext cx="3064763" cy="22173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E0B4D29-6B60-964E-8CDB-D9719B42FFA5}"/>
              </a:ext>
            </a:extLst>
          </p:cNvPr>
          <p:cNvCxnSpPr>
            <a:cxnSpLocks/>
            <a:stCxn id="11" idx="3"/>
            <a:endCxn id="43" idx="2"/>
          </p:cNvCxnSpPr>
          <p:nvPr/>
        </p:nvCxnSpPr>
        <p:spPr>
          <a:xfrm flipV="1">
            <a:off x="2698247" y="2083895"/>
            <a:ext cx="2990083" cy="2799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2198B0E-BB82-CB47-AF93-DA29A9C5D43E}"/>
              </a:ext>
            </a:extLst>
          </p:cNvPr>
          <p:cNvCxnSpPr>
            <a:cxnSpLocks/>
            <a:stCxn id="36" idx="0"/>
            <a:endCxn id="43" idx="2"/>
          </p:cNvCxnSpPr>
          <p:nvPr/>
        </p:nvCxnSpPr>
        <p:spPr>
          <a:xfrm flipH="1" flipV="1">
            <a:off x="5688330" y="2083895"/>
            <a:ext cx="3787339" cy="9065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6C5D4EA-4B40-5944-A853-144CE1B78A68}"/>
              </a:ext>
            </a:extLst>
          </p:cNvPr>
          <p:cNvCxnSpPr>
            <a:cxnSpLocks/>
            <a:stCxn id="35" idx="0"/>
            <a:endCxn id="43" idx="2"/>
          </p:cNvCxnSpPr>
          <p:nvPr/>
        </p:nvCxnSpPr>
        <p:spPr>
          <a:xfrm flipH="1" flipV="1">
            <a:off x="5688330" y="2083895"/>
            <a:ext cx="3788285" cy="15104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481FCCFC-4570-C140-AB81-2955B730CFD0}"/>
              </a:ext>
            </a:extLst>
          </p:cNvPr>
          <p:cNvCxnSpPr>
            <a:cxnSpLocks/>
            <a:stCxn id="34" idx="0"/>
            <a:endCxn id="43" idx="2"/>
          </p:cNvCxnSpPr>
          <p:nvPr/>
        </p:nvCxnSpPr>
        <p:spPr>
          <a:xfrm flipH="1" flipV="1">
            <a:off x="5688330" y="2083895"/>
            <a:ext cx="3787811" cy="2097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61560643-08B7-1A41-B284-DC26E9E3AD96}"/>
              </a:ext>
            </a:extLst>
          </p:cNvPr>
          <p:cNvCxnSpPr>
            <a:cxnSpLocks/>
            <a:stCxn id="33" idx="0"/>
            <a:endCxn id="43" idx="2"/>
          </p:cNvCxnSpPr>
          <p:nvPr/>
        </p:nvCxnSpPr>
        <p:spPr>
          <a:xfrm flipH="1" flipV="1">
            <a:off x="5688330" y="2083895"/>
            <a:ext cx="3787338" cy="2654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2EB75E3F-FE42-2E41-A545-A7FA347FCE4E}"/>
              </a:ext>
            </a:extLst>
          </p:cNvPr>
          <p:cNvCxnSpPr>
            <a:cxnSpLocks/>
            <a:stCxn id="22" idx="0"/>
            <a:endCxn id="43" idx="2"/>
          </p:cNvCxnSpPr>
          <p:nvPr/>
        </p:nvCxnSpPr>
        <p:spPr>
          <a:xfrm flipH="1" flipV="1">
            <a:off x="5688330" y="2083895"/>
            <a:ext cx="153503" cy="2663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Rounded Rectangle 52">
            <a:extLst>
              <a:ext uri="{FF2B5EF4-FFF2-40B4-BE49-F238E27FC236}">
                <a16:creationId xmlns:a16="http://schemas.microsoft.com/office/drawing/2014/main" id="{B87DEAF9-5E16-644B-8A73-5C79F2D6A5F7}"/>
              </a:ext>
            </a:extLst>
          </p:cNvPr>
          <p:cNvSpPr/>
          <p:nvPr/>
        </p:nvSpPr>
        <p:spPr>
          <a:xfrm>
            <a:off x="1617224" y="4669740"/>
            <a:ext cx="8433482" cy="417636"/>
          </a:xfrm>
          <a:prstGeom prst="roundRect">
            <a:avLst/>
          </a:prstGeom>
          <a:noFill/>
          <a:ln w="28575">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a:extLst>
              <a:ext uri="{FF2B5EF4-FFF2-40B4-BE49-F238E27FC236}">
                <a16:creationId xmlns:a16="http://schemas.microsoft.com/office/drawing/2014/main" id="{B4C18706-8E90-684E-9E7C-35B36267CBE8}"/>
              </a:ext>
            </a:extLst>
          </p:cNvPr>
          <p:cNvSpPr/>
          <p:nvPr/>
        </p:nvSpPr>
        <p:spPr>
          <a:xfrm>
            <a:off x="1617224" y="4092128"/>
            <a:ext cx="8433489" cy="415038"/>
          </a:xfrm>
          <a:prstGeom prst="roundRect">
            <a:avLst/>
          </a:prstGeom>
          <a:noFill/>
          <a:ln w="28575">
            <a:solidFill>
              <a:schemeClr val="tx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Left Arrow 56">
            <a:extLst>
              <a:ext uri="{FF2B5EF4-FFF2-40B4-BE49-F238E27FC236}">
                <a16:creationId xmlns:a16="http://schemas.microsoft.com/office/drawing/2014/main" id="{4C98BF05-2EA6-FB40-8F59-8612486AC139}"/>
              </a:ext>
            </a:extLst>
          </p:cNvPr>
          <p:cNvSpPr/>
          <p:nvPr/>
        </p:nvSpPr>
        <p:spPr>
          <a:xfrm>
            <a:off x="10112613" y="3982302"/>
            <a:ext cx="1426369" cy="596849"/>
          </a:xfrm>
          <a:prstGeom prst="leftArrow">
            <a:avLst>
              <a:gd name="adj1" fmla="val 50000"/>
              <a:gd name="adj2" fmla="val 44602"/>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100">
                <a:solidFill>
                  <a:schemeClr val="bg1"/>
                </a:solidFill>
              </a:rPr>
              <a:t>Manager</a:t>
            </a:r>
          </a:p>
          <a:p>
            <a:pPr algn="ctr"/>
            <a:r>
              <a:rPr lang="en-US" sz="1100">
                <a:solidFill>
                  <a:schemeClr val="bg1"/>
                </a:solidFill>
              </a:rPr>
              <a:t>Group</a:t>
            </a:r>
          </a:p>
        </p:txBody>
      </p:sp>
      <p:sp>
        <p:nvSpPr>
          <p:cNvPr id="66" name="Left Arrow 65">
            <a:extLst>
              <a:ext uri="{FF2B5EF4-FFF2-40B4-BE49-F238E27FC236}">
                <a16:creationId xmlns:a16="http://schemas.microsoft.com/office/drawing/2014/main" id="{3FA42CAD-1E0B-2A43-A298-4B5DB43E3F4A}"/>
              </a:ext>
            </a:extLst>
          </p:cNvPr>
          <p:cNvSpPr/>
          <p:nvPr/>
        </p:nvSpPr>
        <p:spPr>
          <a:xfrm>
            <a:off x="10136205" y="4601951"/>
            <a:ext cx="1426369" cy="596849"/>
          </a:xfrm>
          <a:prstGeom prst="leftArrow">
            <a:avLst>
              <a:gd name="adj1" fmla="val 50000"/>
              <a:gd name="adj2" fmla="val 44602"/>
            </a:avLst>
          </a:prstGeom>
          <a:solidFill>
            <a:srgbClr val="820024"/>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100">
                <a:solidFill>
                  <a:schemeClr val="bg1"/>
                </a:solidFill>
              </a:rPr>
              <a:t>Controller</a:t>
            </a:r>
          </a:p>
          <a:p>
            <a:pPr algn="ctr"/>
            <a:r>
              <a:rPr lang="en-US" sz="1100">
                <a:solidFill>
                  <a:schemeClr val="bg1"/>
                </a:solidFill>
              </a:rPr>
              <a:t>Group</a:t>
            </a:r>
          </a:p>
        </p:txBody>
      </p:sp>
    </p:spTree>
    <p:extLst>
      <p:ext uri="{BB962C8B-B14F-4D97-AF65-F5344CB8AC3E}">
        <p14:creationId xmlns:p14="http://schemas.microsoft.com/office/powerpoint/2010/main" val="1911488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VMware_white_16x9">
  <a:themeElements>
    <a:clrScheme name="VMware 2019">
      <a:dk1>
        <a:srgbClr val="717074"/>
      </a:dk1>
      <a:lt1>
        <a:sysClr val="window" lastClr="FFFFFF"/>
      </a:lt1>
      <a:dk2>
        <a:srgbClr val="3F3F3F"/>
      </a:dk2>
      <a:lt2>
        <a:srgbClr val="F2F2F2"/>
      </a:lt2>
      <a:accent1>
        <a:srgbClr val="0091DA"/>
      </a:accent1>
      <a:accent2>
        <a:srgbClr val="1A428A"/>
      </a:accent2>
      <a:accent3>
        <a:srgbClr val="00C1D5"/>
      </a:accent3>
      <a:accent4>
        <a:srgbClr val="78BE20"/>
      </a:accent4>
      <a:accent5>
        <a:srgbClr val="7F35B2"/>
      </a:accent5>
      <a:accent6>
        <a:srgbClr val="387C2C"/>
      </a:accent6>
      <a:hlink>
        <a:srgbClr val="006990"/>
      </a:hlink>
      <a:folHlink>
        <a:srgbClr val="006990"/>
      </a:folHlink>
    </a:clrScheme>
    <a:fontScheme name="Custom 19">
      <a:majorFont>
        <a:latin typeface="Metropolis Light"/>
        <a:ea typeface=""/>
        <a:cs typeface=""/>
      </a:majorFont>
      <a:minorFont>
        <a:latin typeface="Metropol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Aft>
            <a:spcPts val="600"/>
          </a:spcAft>
          <a:defRPr sz="1200" smtClean="0">
            <a:solidFill>
              <a:schemeClr val="bg1"/>
            </a:solidFill>
          </a:defRPr>
        </a:defPPr>
      </a:lstStyle>
      <a:style>
        <a:lnRef idx="1">
          <a:schemeClr val="accent1"/>
        </a:lnRef>
        <a:fillRef idx="3">
          <a:schemeClr val="accent1"/>
        </a:fillRef>
        <a:effectRef idx="2">
          <a:schemeClr val="accent1"/>
        </a:effectRef>
        <a:fontRef idx="minor">
          <a:schemeClr val="lt1"/>
        </a:fontRef>
      </a:style>
    </a:spDef>
    <a:lnDef>
      <a:spPr bwMode="gray">
        <a:ln w="25400">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bodyPr wrap="none" lIns="0" tIns="0" rIns="0" bIns="0" rtlCol="0">
        <a:spAutoFit/>
      </a:bodyPr>
      <a:lstStyle>
        <a:defPPr algn="l">
          <a:spcAft>
            <a:spcPts val="600"/>
          </a:spcAft>
          <a:defRPr sz="1200" smtClean="0"/>
        </a:defPPr>
      </a:lstStyle>
    </a:txDef>
  </a:objectDefaults>
  <a:extraClrSchemeLst/>
  <a:custClrLst>
    <a:custClr name="Orange">
      <a:srgbClr val="F8981D"/>
    </a:custClr>
    <a:custClr name="Red">
      <a:srgbClr val="820024"/>
    </a:custClr>
  </a:custClrLst>
  <a:extLst>
    <a:ext uri="{05A4C25C-085E-4340-85A3-A5531E510DB2}">
      <thm15:themeFamily xmlns:thm15="http://schemas.microsoft.com/office/thememl/2012/main" name="BLANK VMware TEMPLATE (NON-CONFIDENTIAL)" id="{758CF6EA-C674-FA4E-9F1E-260C2541B5D6}" vid="{AB7D6CFC-7842-E748-BD67-3D561B11A643}"/>
    </a:ext>
  </a:extLst>
</a:theme>
</file>

<file path=ppt/theme/theme2.xml><?xml version="1.0" encoding="utf-8"?>
<a:theme xmlns:a="http://schemas.openxmlformats.org/drawingml/2006/main" name="Office Theme">
  <a:themeElements>
    <a:clrScheme name="VMware">
      <a:dk1>
        <a:srgbClr val="717074"/>
      </a:dk1>
      <a:lt1>
        <a:sysClr val="window" lastClr="FFFFFF"/>
      </a:lt1>
      <a:dk2>
        <a:srgbClr val="000000"/>
      </a:dk2>
      <a:lt2>
        <a:srgbClr val="C6C6C8"/>
      </a:lt2>
      <a:accent1>
        <a:srgbClr val="0095D3"/>
      </a:accent1>
      <a:accent2>
        <a:srgbClr val="89CBDF"/>
      </a:accent2>
      <a:accent3>
        <a:srgbClr val="006990"/>
      </a:accent3>
      <a:accent4>
        <a:srgbClr val="6DB33F"/>
      </a:accent4>
      <a:accent5>
        <a:srgbClr val="C2CD23"/>
      </a:accent5>
      <a:accent6>
        <a:srgbClr val="387C2C"/>
      </a:accent6>
      <a:hlink>
        <a:srgbClr val="0095D3"/>
      </a:hlink>
      <a:folHlink>
        <a:srgbClr val="89CBD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VMware">
      <a:dk1>
        <a:srgbClr val="717074"/>
      </a:dk1>
      <a:lt1>
        <a:sysClr val="window" lastClr="FFFFFF"/>
      </a:lt1>
      <a:dk2>
        <a:srgbClr val="000000"/>
      </a:dk2>
      <a:lt2>
        <a:srgbClr val="C6C6C8"/>
      </a:lt2>
      <a:accent1>
        <a:srgbClr val="0095D3"/>
      </a:accent1>
      <a:accent2>
        <a:srgbClr val="89CBDF"/>
      </a:accent2>
      <a:accent3>
        <a:srgbClr val="006990"/>
      </a:accent3>
      <a:accent4>
        <a:srgbClr val="6DB33F"/>
      </a:accent4>
      <a:accent5>
        <a:srgbClr val="C2CD23"/>
      </a:accent5>
      <a:accent6>
        <a:srgbClr val="387C2C"/>
      </a:accent6>
      <a:hlink>
        <a:srgbClr val="0095D3"/>
      </a:hlink>
      <a:folHlink>
        <a:srgbClr val="89CBD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Description="Create a new document." ma:contentTypeID="0x01010061B99E14E714024E9B291358352AA716" ma:contentTypeName="Document" ma:contentTypeScope="" ma:contentTypeVersion="18" ma:versionID="8aa2e3f6aeb04c47bc61cd97e118160b">
  <xsd:schema xmlns:xsd="http://www.w3.org/2001/XMLSchema" xmlns:ns2="f698bbf4-22fc-464f-b3bf-42aa93b7dda6" xmlns:ns3="eb3a237d-4129-4a2a-8fb3-b20be8ca4bd3" xmlns:p="http://schemas.microsoft.com/office/2006/metadata/properties" xmlns:xs="http://www.w3.org/2001/XMLSchema" ma:fieldsID="f18b9f3992ce83e7bb64ec3da73d5d1c" ma:root="true" ns2:_="" ns3:_="" targetNamespace="http://schemas.microsoft.com/office/2006/metadata/properties">
    <xsd:import namespace="f698bbf4-22fc-464f-b3bf-42aa93b7dda6"/>
    <xsd:import namespace="eb3a237d-4129-4a2a-8fb3-b20be8ca4bd3"/>
    <xsd:element name="properties">
      <xsd:complexType>
        <xsd:sequence>
          <xsd:element name="documentManagement">
            <xsd:complexType>
              <xsd:all>
                <xsd:element minOccurs="0" ref="ns2:MediaServiceMetadata"/>
                <xsd:element minOccurs="0" ref="ns2:MediaServiceFastMetadata"/>
                <xsd:element minOccurs="0" ref="ns2:Service_x0020_Line"/>
                <xsd:element minOccurs="0" ref="ns2:Service_x0020_Component"/>
                <xsd:element minOccurs="0" ref="ns2:mc643b9912f548a9bacd5b15ea872087"/>
                <xsd:element minOccurs="0" ref="ns3:TaxCatchAll"/>
                <xsd:element minOccurs="0" ref="ns2:Framework_x0020_Document_x0020_Type"/>
                <xsd:element minOccurs="0" ref="ns2:Content_x0020_Document_x0020_Type"/>
                <xsd:element minOccurs="0" ref="ns2:MediaServiceAutoKeyPoints"/>
                <xsd:element minOccurs="0" ref="ns2:MediaServiceKeyPoints"/>
                <xsd:element minOccurs="0" ref="ns2:Publisher"/>
                <xsd:element minOccurs="0" ref="ns2:CMSProduct"/>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f698bbf4-22fc-464f-b3bf-42aa93b7dda6">
    <xsd:import namespace="http://schemas.microsoft.com/office/2006/documentManagement/types"/>
    <xsd:import namespace="http://schemas.microsoft.com/office/infopath/2007/PartnerControls"/>
    <xsd:element ma:displayName="MediaServiceMetadata" ma:hidden="true" ma:index="8" ma:internalName="MediaServiceMetadata" ma:readOnly="true" name="MediaServiceMetadata" nillable="true">
      <xsd:simpleType>
        <xsd:restriction base="dms:Note"/>
      </xsd:simpleType>
    </xsd:element>
    <xsd:element ma:displayName="MediaServiceFastMetadata" ma:hidden="true" ma:index="9" ma:internalName="MediaServiceFastMetadata" ma:readOnly="true" name="MediaServiceFastMetadata" nillable="true">
      <xsd:simpleType>
        <xsd:restriction base="dms:Note"/>
      </xsd:simpleType>
    </xsd:element>
    <xsd:element ma:displayName="Service Line" ma:index="10" ma:internalName="Service_x0020_Line" name="Service_x0020_Line" nillable="true">
      <xsd:simpleType>
        <xsd:restriction base="dms:Text">
          <xsd:maxLength value="255"/>
        </xsd:restriction>
      </xsd:simpleType>
    </xsd:element>
    <xsd:element ma:displayName="Service Component" ma:index="11" ma:internalName="Service_x0020_Component" name="Service_x0020_Component" nillable="true">
      <xsd:complexType>
        <xsd:complexContent>
          <xsd:extension base="dms:MultiChoice">
            <xsd:sequence>
              <xsd:element maxOccurs="unbounded" minOccurs="0" name="Value" nillable="true">
                <xsd:simpleType>
                  <xsd:restriction base="dms:Choice">
                    <xsd:enumeration value="Assessment"/>
                    <xsd:enumeration value="Automation"/>
                    <xsd:enumeration value="Automation Roadmap"/>
                    <xsd:enumeration value="Capacity Management"/>
                    <xsd:enumeration value="Cloud Business Management Operationalization"/>
                    <xsd:enumeration value="DevOps"/>
                    <xsd:enumeration value="Digital Workspace"/>
                    <xsd:enumeration value="NSX"/>
                    <xsd:enumeration value="Performance Management"/>
                    <xsd:enumeration value="Resource Reclamation"/>
                    <xsd:enumeration value="Resource Rightsizing"/>
                    <xsd:enumeration value="SDDC"/>
                    <xsd:enumeration value="Service Catalog"/>
                    <xsd:enumeration value="Service Definition"/>
                    <xsd:enumeration value="Service Design, Develop &amp; Release"/>
                    <xsd:enumeration value="Service Marketing"/>
                  </xsd:restriction>
                </xsd:simpleType>
              </xsd:element>
            </xsd:sequence>
          </xsd:extension>
        </xsd:complexContent>
      </xsd:complexType>
    </xsd:element>
    <xsd:element ma:anchorId="00000000-0000-0000-0000-000000000000" ma:default="" ma:displayName="VMW Product" ma:fieldId="{6c643b99-12f5-48a9-bacd-5b15ea872087}" ma:index="13" ma:internalName="mc643b9912f548a9bacd5b15ea872087" ma:isKeyword="false" ma:open="false" ma:sspId="95e2881d-93c9-4b6d-a08c-48bb4ed1ec65" ma:taxonomy="true" ma:taxonomyFieldName="VMW_x0020_Product" ma:termSetId="2d8bfe64-338e-4fa7-b7d8-b33de20cc89b" name="mc643b9912f548a9bacd5b15ea872087" nillable="true">
      <xsd:complexType>
        <xsd:sequence>
          <xsd:element maxOccurs="1" minOccurs="0" ref="pc:Terms"/>
        </xsd:sequence>
      </xsd:complexType>
    </xsd:element>
    <xsd:element ma:displayName="Framework Document Type" ma:index="15" ma:internalName="Framework_x0020_Document_x0020_Type" name="Framework_x0020_Document_x0020_Type" nillable="true">
      <xsd:simpleType>
        <xsd:restriction base="dms:Text">
          <xsd:maxLength value="255"/>
        </xsd:restriction>
      </xsd:simpleType>
    </xsd:element>
    <xsd:element ma:displayName="Content Document Type" ma:index="16" ma:internalName="Content_x0020_Document_x0020_Type" name="Content_x0020_Document_x0020_Type" nillable="true">
      <xsd:simpleType>
        <xsd:restriction base="dms:Text">
          <xsd:maxLength value="255"/>
        </xsd:restriction>
      </xsd:simpleType>
    </xsd:element>
    <xsd:element ma:displayName="MediaServiceAutoKeyPoints" ma:hidden="true" ma:index="17" ma:internalName="MediaServiceAutoKeyPoints" ma:readOnly="true" name="MediaServiceAutoKeyPoints" nillable="true">
      <xsd:simpleType>
        <xsd:restriction base="dms:Note"/>
      </xsd:simpleType>
    </xsd:element>
    <xsd:element ma:displayName="KeyPoints" ma:index="18" ma:internalName="MediaServiceKeyPoints" ma:readOnly="true" name="MediaServiceKeyPoints" nillable="true">
      <xsd:simpleType>
        <xsd:restriction base="dms:Note">
          <xsd:maxLength value="255"/>
        </xsd:restriction>
      </xsd:simpleType>
    </xsd:element>
    <xsd:element ma:SharePointGroup="0" ma:displayName="Document Owner" ma:format="Dropdown" ma:index="19" ma:internalName="Publisher" ma:list="UserInfo" ma:readOnly="false" ma:showField="ImnName" name="Publisher" nillable="true">
      <xsd:complexType>
        <xsd:complexContent>
          <xsd:extension base="dms:User">
            <xsd:sequence>
              <xsd:element maxOccurs="unbounded" minOccurs="0" name="UserInfo">
                <xsd:complexType>
                  <xsd:sequence>
                    <xsd:element minOccurs="0" name="DisplayName" type="xsd:string"/>
                    <xsd:element minOccurs="0" name="AccountId" nillable="true" type="dms:UserId"/>
                    <xsd:element minOccurs="0" name="AccountType" type="xsd:string"/>
                  </xsd:sequence>
                </xsd:complexType>
              </xsd:element>
            </xsd:sequence>
          </xsd:extension>
        </xsd:complexContent>
      </xsd:complexType>
    </xsd:element>
    <xsd:element ma:description="Product Name from CMS API" ma:displayName="CMS Product" ma:format="Dropdown" ma:index="20" ma:internalName="CMSProduct" name="CMSProduct" nillable="true">
      <xsd:simpleType>
        <xsd:restriction base="dms:Text">
          <xsd:maxLength value="255"/>
        </xsd:restriction>
      </xsd:simpleType>
    </xsd:element>
  </xsd:schema>
  <xsd:schema xmlns:xsd="http://www.w3.org/2001/XMLSchema" xmlns:dms="http://schemas.microsoft.com/office/2006/documentManagement/types" xmlns:pc="http://schemas.microsoft.com/office/infopath/2007/PartnerControls" xmlns:xs="http://www.w3.org/2001/XMLSchema" elementFormDefault="qualified" targetNamespace="eb3a237d-4129-4a2a-8fb3-b20be8ca4bd3">
    <xsd:import namespace="http://schemas.microsoft.com/office/2006/documentManagement/types"/>
    <xsd:import namespace="http://schemas.microsoft.com/office/infopath/2007/PartnerControls"/>
    <xsd:element ma:displayName="Taxonomy Catch All Column" ma:hidden="true" ma:index="14" ma:internalName="TaxCatchAll" ma:list="{006b9aa9-f853-4267-b3db-4f5639133131}" ma:showField="CatchAllData" ma:web="f280c856-00ad-41d1-89a5-0ead952c443b" name="TaxCatchAll" nillable="true">
      <xsd:complexType>
        <xsd:complexContent>
          <xsd:extension base="dms:MultiChoiceLookup">
            <xsd:sequence>
              <xsd:element maxOccurs="unbounded" minOccurs="0" name="Value" nillable="true" type="dms:Lookup"/>
            </xsd:sequence>
          </xsd:extension>
        </xsd:complexContent>
      </xsd:complex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Content Type" ma:index="0" maxOccurs="1" minOccurs="0" name="contentType" type="xsd:string"/>
        <xsd:element ma:displayName="Title"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TaxCatchAll xmlns="eb3a237d-4129-4a2a-8fb3-b20be8ca4bd3"/>
    <Service_x0020_Component xmlns="f698bbf4-22fc-464f-b3bf-42aa93b7dda6"/>
    <Framework_x0020_Document_x0020_Type xmlns="f698bbf4-22fc-464f-b3bf-42aa93b7dda6">KTWorkshop</Framework_x0020_Document_x0020_Type>
    <Service_x0020_Line xmlns="f698bbf4-22fc-464f-b3bf-42aa93b7dda6" xsi:nil="true"/>
    <Content_x0020_Document_x0020_Type xmlns="f698bbf4-22fc-464f-b3bf-42aa93b7dda6" xsi:nil="true"/>
    <mc643b9912f548a9bacd5b15ea872087 xmlns="f698bbf4-22fc-464f-b3bf-42aa93b7dda6">
      <Terms xmlns="http://schemas.microsoft.com/office/infopath/2007/PartnerControls"/>
    </mc643b9912f548a9bacd5b15ea872087>
    <CMSProduct xmlns="f698bbf4-22fc-464f-b3bf-42aa93b7dda6" xsi:nil="true"/>
    <Publisher xmlns="f698bbf4-22fc-464f-b3bf-42aa93b7dda6">
      <UserInfo>
        <DisplayName/>
        <AccountId xsi:nil="true"/>
        <AccountType/>
      </UserInfo>
    </Publisher>
  </documentManagement>
</p:properties>
</file>

<file path=customXml/itemProps1.xml><?xml version="1.0" encoding="utf-8"?>
<ds:datastoreItem xmlns:ds="http://schemas.openxmlformats.org/officeDocument/2006/customXml" ds:itemID="{AB8BD87F-C9D0-45B5-B296-BB7DCBEB3521}">
  <ds:schemaRefs>
    <ds:schemaRef ds:uri="http://schemas.microsoft.com/office/2006/metadata/contentType"/>
    <ds:schemaRef ds:uri="http://schemas.microsoft.com/office/2006/metadata/properties/metaAttributes"/>
    <ds:schemaRef ds:uri="http://www.w3.org/2001/XMLSchema"/>
    <ds:schemaRef ds:uri="f698bbf4-22fc-464f-b3bf-42aa93b7dda6"/>
    <ds:schemaRef ds:uri="eb3a237d-4129-4a2a-8fb3-b20be8ca4bd3"/>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F02463-FB5A-4761-9FE8-9380FA825418}">
  <ds:schemaRefs>
    <ds:schemaRef ds:uri="http://schemas.microsoft.com/sharepoint/v3/contenttype/forms"/>
  </ds:schemaRefs>
</ds:datastoreItem>
</file>

<file path=customXml/itemProps3.xml><?xml version="1.0" encoding="utf-8"?>
<ds:datastoreItem xmlns:ds="http://schemas.openxmlformats.org/officeDocument/2006/customXml" ds:itemID="{8E8B0D90-F4AE-4AFC-AAAF-88CBAFE6D091}">
  <ds:schemaRefs>
    <ds:schemaRef ds:uri="http://schemas.microsoft.com/office/2006/metadata/properties"/>
    <ds:schemaRef ds:uri="http://schemas.microsoft.com/office/infopath/2007/PartnerControls"/>
    <ds:schemaRef ds:uri="eb3a237d-4129-4a2a-8fb3-b20be8ca4bd3"/>
    <ds:schemaRef ds:uri="f698bbf4-22fc-464f-b3bf-42aa93b7dda6"/>
  </ds:schemaRefs>
</ds:datastoreItem>
</file>

<file path=docProps/app.xml><?xml version="1.0" encoding="utf-8"?>
<Properties xmlns="http://schemas.openxmlformats.org/officeDocument/2006/extended-properties" xmlns:vt="http://schemas.openxmlformats.org/officeDocument/2006/docPropsVTypes">
  <Template>VMware_white_16x9</Template>
  <TotalTime>0</TotalTime>
  <Words>3719</Words>
  <Application>Microsoft Office PowerPoint</Application>
  <PresentationFormat>Benutzerdefiniert</PresentationFormat>
  <Paragraphs>568</Paragraphs>
  <Slides>26</Slides>
  <Notes>21</Notes>
  <HiddenSlides>1</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26</vt:i4>
      </vt:variant>
    </vt:vector>
  </HeadingPairs>
  <TitlesOfParts>
    <vt:vector size="35" baseType="lpstr">
      <vt:lpstr>Arial</vt:lpstr>
      <vt:lpstr>Arial,Sans-Serif</vt:lpstr>
      <vt:lpstr>Calibri</vt:lpstr>
      <vt:lpstr>Camphor Std</vt:lpstr>
      <vt:lpstr>Courier New</vt:lpstr>
      <vt:lpstr>Metropolis</vt:lpstr>
      <vt:lpstr>Metropolis Light</vt:lpstr>
      <vt:lpstr>Open Sans</vt:lpstr>
      <vt:lpstr>VMware_white_16x9</vt:lpstr>
      <vt:lpstr>Architecture</vt:lpstr>
      <vt:lpstr>NSX-T Datacenter Components</vt:lpstr>
      <vt:lpstr>NSX-T Manager – A Converged Appliance</vt:lpstr>
      <vt:lpstr>NSX-T Manager Clustering with Virtual IP</vt:lpstr>
      <vt:lpstr>NSX-T Manager Clustering with Load Balancer</vt:lpstr>
      <vt:lpstr>NSX-T Manager Appliance</vt:lpstr>
      <vt:lpstr>NSX-T Manager Appliance</vt:lpstr>
      <vt:lpstr>NSX-T Management Cluster</vt:lpstr>
      <vt:lpstr>NSX-T Management Cluster</vt:lpstr>
      <vt:lpstr>Cluster Operations</vt:lpstr>
      <vt:lpstr>Cluster Operations</vt:lpstr>
      <vt:lpstr>Cluster Operations</vt:lpstr>
      <vt:lpstr>NSX Management Cluster</vt:lpstr>
      <vt:lpstr>Management Clustering Deployment Options</vt:lpstr>
      <vt:lpstr>Management Clustering</vt:lpstr>
      <vt:lpstr>Management Clustering</vt:lpstr>
      <vt:lpstr>Cluster Virtual IP</vt:lpstr>
      <vt:lpstr>Cluster Virtual IP </vt:lpstr>
      <vt:lpstr>Configure Virtual IP</vt:lpstr>
      <vt:lpstr>Cluster Virtual IP</vt:lpstr>
      <vt:lpstr>Deeper Look into Cluster Virtual IP</vt:lpstr>
      <vt:lpstr>NSX-T Management Cluster</vt:lpstr>
      <vt:lpstr>Management, Control and Data Planes</vt:lpstr>
      <vt:lpstr>Declarative Policy vs. Imperative</vt:lpstr>
      <vt:lpstr>NSX-T Declarative Policy Management Plane Architecture</vt:lpstr>
      <vt:lpstr>Policy Model - Hierarchy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2019-03-26T18:12:31Z</dcterms:created>
  <dcterms:modified xsi:type="dcterms:W3CDTF">2020-10-12T18:18:03Z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0x01010061B99E14E714024E9B291358352AA716</vt:lpwstr>
  </property>
  <property fmtid="{D5CDD505-2E9C-101B-9397-08002B2CF9AE}" pid="3" name="VMW Product">
    <vt:lpwstr/>
  </property>
  <property fmtid="{D5CDD505-2E9C-101B-9397-08002B2CF9AE}" pid="4" name="Association">
    <vt:lpwstr>229;#ALL|9c44ab2d-3a43-467f-830a-d5560c6fd4a6</vt:lpwstr>
  </property>
</Properties>
</file>